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7"/>
  </p:notesMasterIdLst>
  <p:sldIdLst>
    <p:sldId id="256" r:id="rId5"/>
    <p:sldId id="258" r:id="rId6"/>
    <p:sldId id="265" r:id="rId7"/>
    <p:sldId id="266" r:id="rId8"/>
    <p:sldId id="267" r:id="rId9"/>
    <p:sldId id="268" r:id="rId10"/>
    <p:sldId id="257" r:id="rId11"/>
    <p:sldId id="259" r:id="rId12"/>
    <p:sldId id="260" r:id="rId13"/>
    <p:sldId id="269" r:id="rId14"/>
    <p:sldId id="261" r:id="rId15"/>
    <p:sldId id="270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7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34" autoAdjust="0"/>
  </p:normalViewPr>
  <p:slideViewPr>
    <p:cSldViewPr>
      <p:cViewPr>
        <p:scale>
          <a:sx n="73" d="100"/>
          <a:sy n="73" d="100"/>
        </p:scale>
        <p:origin x="-107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6B7B96-222D-4706-A4D6-B04F5F327B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405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D383E3-5696-4876-B58F-2F372E769B2E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Access – new fqs, workforce and loan repayment, primary care incentive payments</a:t>
            </a:r>
          </a:p>
          <a:p>
            <a:r>
              <a:rPr lang="en-US" dirty="0" smtClean="0"/>
              <a:t>Rand found if you eliminate individual mandate 12.5 fewer individuals are “newly insured”</a:t>
            </a:r>
          </a:p>
          <a:p>
            <a:endParaRPr lang="en-US" dirty="0" smtClean="0"/>
          </a:p>
          <a:p>
            <a:r>
              <a:rPr lang="en-US" dirty="0" smtClean="0"/>
              <a:t>Rand – ACA will cover 91% of nonelderly; without mandate 81%</a:t>
            </a:r>
          </a:p>
          <a:p>
            <a:endParaRPr lang="en-US" dirty="0" smtClean="0"/>
          </a:p>
          <a:p>
            <a:r>
              <a:rPr lang="en-US" dirty="0" smtClean="0"/>
              <a:t>Most vulnerable are people with modest incomes – too high for Medicaid, no subsidies to purchase in market, will remain uninsured</a:t>
            </a:r>
          </a:p>
          <a:p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369D0F-40B3-4A25-AFE1-F3EEF171CE66}" type="slidenum">
              <a:rPr lang="en-US" smtClean="0"/>
              <a:pPr eaLnBrk="1" hangingPunct="1"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Rand and urban say without mandate premiums rise 9-10%</a:t>
            </a:r>
          </a:p>
          <a:p>
            <a:r>
              <a:rPr lang="en-US" dirty="0" smtClean="0"/>
              <a:t>Cbo says l5%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2BF77-E58E-419F-BBE3-9445FFBA1880}" type="slidenum">
              <a:rPr lang="en-US" smtClean="0"/>
              <a:pPr eaLnBrk="1" hangingPunct="1"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HMA bl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311900"/>
            <a:ext cx="43434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22575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51320" y="640080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4559F-920B-4AA4-9D0E-0EEFD10D2D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930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0A132-ACA2-43FB-B0E7-8EF4D4787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491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1943100" cy="4983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38"/>
            <a:ext cx="5676900" cy="4983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7E8D6-3447-4596-8498-395C29620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626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239000" y="64579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pPr>
              <a:defRPr/>
            </a:pPr>
            <a:fld id="{07EAC202-00A4-4D86-96B6-821229647A0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851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62800" y="647700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C2CF-B020-4FAC-B8EE-58178BD0D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369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6195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36195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1282D-94B7-4BE7-BF48-873E7CAD1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007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65C95-7D63-4580-98B5-64233BCC7C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518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5D0E1-7A18-42FB-A227-1733F7D213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150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1F654-DBDA-43CF-B17D-DA38C8D7AF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033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D050E-B897-4F24-A228-75950E342E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047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F2751-6D9E-4D96-9DED-1B434B9BA0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100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391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628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Book Antiqua" pitchFamily="18" charset="0"/>
              </a:defRPr>
            </a:lvl1pPr>
          </a:lstStyle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1030" name="Line 21"/>
          <p:cNvSpPr>
            <a:spLocks noChangeShapeType="1"/>
          </p:cNvSpPr>
          <p:nvPr/>
        </p:nvSpPr>
        <p:spPr bwMode="auto">
          <a:xfrm>
            <a:off x="838200" y="15240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fld id="{07EAC202-00A4-4D86-96B6-821229647A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askerville Old Fac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askerville Old Fac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askerville Old Fac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askerville Old Fac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askerville Old Fac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askerville Old Fac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askerville Old Fac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askerville Old Face" pitchFamily="18" charset="0"/>
        </a:defRPr>
      </a:lvl9pPr>
    </p:titleStyle>
    <p:bodyStyle>
      <a:lvl1pPr marL="609600" indent="-609600" algn="l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kent@healthmanagement.com" TargetMode="External"/><Relationship Id="rId2" Type="http://schemas.openxmlformats.org/officeDocument/2006/relationships/hyperlink" Target="mailto:jhenneberry@healthmanagement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ealthmanagement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What Might the Court Do: </a:t>
            </a:r>
            <a:br>
              <a:rPr lang="en-US" sz="4000" dirty="0" smtClean="0"/>
            </a:br>
            <a:r>
              <a:rPr lang="en-US" sz="3600" dirty="0" smtClean="0"/>
              <a:t>Considerations for the </a:t>
            </a:r>
            <a:r>
              <a:rPr lang="en-US" sz="3600" dirty="0"/>
              <a:t>Supreme </a:t>
            </a:r>
            <a:r>
              <a:rPr lang="en-US" sz="3600" dirty="0" smtClean="0"/>
              <a:t>Court Decision on the ACA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974975"/>
            <a:ext cx="7620000" cy="1752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HMA Webinar</a:t>
            </a:r>
          </a:p>
          <a:p>
            <a:pPr eaLnBrk="1" hangingPunct="1"/>
            <a:r>
              <a:rPr lang="en-US" sz="2400" dirty="0" smtClean="0"/>
              <a:t>June 19, 2012 | 12 </a:t>
            </a:r>
            <a:r>
              <a:rPr lang="en-US" sz="2400" dirty="0" smtClean="0"/>
              <a:t>o'clock </a:t>
            </a:r>
            <a:r>
              <a:rPr lang="en-US" sz="2400" dirty="0" smtClean="0"/>
              <a:t>Noon EDT  </a:t>
            </a:r>
          </a:p>
          <a:p>
            <a:r>
              <a:rPr lang="en-US" sz="2800" dirty="0"/>
              <a:t>Joan Henneberry, </a:t>
            </a:r>
            <a:r>
              <a:rPr lang="en-US" sz="2800" dirty="0" smtClean="0"/>
              <a:t>Principal - Presenter</a:t>
            </a:r>
            <a:endParaRPr lang="en-US" sz="2800" dirty="0" smtClean="0"/>
          </a:p>
          <a:p>
            <a:r>
              <a:rPr lang="en-US" sz="2800" dirty="0" smtClean="0"/>
              <a:t>Jennifer Kent, </a:t>
            </a:r>
            <a:r>
              <a:rPr lang="en-US" sz="2800" dirty="0" smtClean="0"/>
              <a:t>Principal - Moderator</a:t>
            </a:r>
            <a:endParaRPr lang="en-US" sz="2800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944314"/>
          </a:xfrm>
        </p:spPr>
        <p:txBody>
          <a:bodyPr/>
          <a:lstStyle/>
          <a:p>
            <a:pPr marL="454537" indent="-454537" algn="r">
              <a:defRPr/>
            </a:pPr>
            <a:r>
              <a:rPr lang="en-US" sz="1800" b="1" kern="1200" dirty="0">
                <a:solidFill>
                  <a:srgbClr val="000000"/>
                </a:solidFill>
                <a:latin typeface="Verdana" pitchFamily="34" charset="0"/>
                <a:ea typeface="+mn-ea"/>
              </a:rPr>
              <a:t/>
            </a:r>
            <a:br>
              <a:rPr lang="en-US" sz="1800" b="1" kern="1200" dirty="0">
                <a:solidFill>
                  <a:srgbClr val="000000"/>
                </a:solidFill>
                <a:latin typeface="Verdana" pitchFamily="34" charset="0"/>
                <a:ea typeface="+mn-ea"/>
              </a:rPr>
            </a:br>
            <a:endParaRPr lang="en-US" dirty="0"/>
          </a:p>
        </p:txBody>
      </p:sp>
      <p:sp>
        <p:nvSpPr>
          <p:cNvPr id="278532" name="Rectangle 2"/>
          <p:cNvSpPr txBox="1">
            <a:spLocks noChangeArrowheads="1"/>
          </p:cNvSpPr>
          <p:nvPr/>
        </p:nvSpPr>
        <p:spPr bwMode="auto">
          <a:xfrm>
            <a:off x="838200" y="228600"/>
            <a:ext cx="7912894" cy="117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09" tIns="45458" rIns="90909" bIns="4545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306" eaLnBrk="1" hangingPunct="1">
              <a:defRPr/>
            </a:pPr>
            <a:r>
              <a:rPr lang="en-US" sz="3400" dirty="0">
                <a:solidFill>
                  <a:srgbClr val="000000"/>
                </a:solidFill>
                <a:latin typeface="+mj-lt"/>
              </a:rPr>
              <a:t>Alternatives to </a:t>
            </a:r>
            <a:r>
              <a:rPr lang="en-US" sz="3400" dirty="0" smtClean="0">
                <a:solidFill>
                  <a:srgbClr val="000000"/>
                </a:solidFill>
                <a:latin typeface="+mj-lt"/>
              </a:rPr>
              <a:t>Federal Individual Mandate </a:t>
            </a:r>
            <a:endParaRPr lang="en-US" sz="3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549" y="1600200"/>
            <a:ext cx="8076902" cy="452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09" tIns="45458" rIns="90909" bIns="45458"/>
          <a:lstStyle>
            <a:lvl1pPr marL="338138" indent="-33813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5013" indent="-2809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33475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589088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4311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00247" indent="-22729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54840" indent="-22729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09427" indent="-22729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64017" indent="-22729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3088" defTabSz="914306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States could pass their own legislation on the individual mandate, as Massachusetts did in 2006</a:t>
            </a:r>
          </a:p>
          <a:p>
            <a:pPr marL="573088" defTabSz="914306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If subsidy dollars remain available continue building a voluntary exchange with subsidies for low-income purchasers</a:t>
            </a:r>
          </a:p>
          <a:p>
            <a:pPr marL="573088" defTabSz="914306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Congress or states could implement other provisions, such as:</a:t>
            </a:r>
          </a:p>
          <a:p>
            <a:pPr marL="917575" lvl="1" defTabSz="914306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Penalizing uninsured individuals when they seek care</a:t>
            </a:r>
          </a:p>
          <a:p>
            <a:pPr marL="917575" lvl="1" defTabSz="914306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Automatically enrolling people in health insurance coverage, from which they could opt out</a:t>
            </a:r>
          </a:p>
          <a:p>
            <a:pPr marL="917575" lvl="1" defTabSz="914306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Allowing voluntary enrollment in health insurance outside of open enrollment period, but penalizing late enrollees</a:t>
            </a:r>
          </a:p>
          <a:p>
            <a:pPr marL="396875" lvl="1" indent="0" defTabSz="914306" eaLnBrk="1" hangingPunct="1">
              <a:lnSpc>
                <a:spcPct val="90000"/>
              </a:lnSpc>
              <a:buNone/>
              <a:defRPr/>
            </a:pPr>
            <a:endParaRPr lang="en-US" sz="1600" dirty="0">
              <a:solidFill>
                <a:srgbClr val="000000"/>
              </a:solidFill>
              <a:latin typeface="Verdana" pitchFamily="34" charset="0"/>
            </a:endParaRPr>
          </a:p>
          <a:p>
            <a:pPr marL="806886" indent="-806886" defTabSz="914306" eaLnBrk="1" hangingPunct="1">
              <a:lnSpc>
                <a:spcPct val="90000"/>
              </a:lnSpc>
              <a:buNone/>
              <a:defRPr/>
            </a:pPr>
            <a:endParaRPr lang="en-US" sz="20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EAC202-00A4-4D86-96B6-821229647A0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55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pPr algn="ctr"/>
            <a:r>
              <a:rPr lang="en-US" sz="3400" dirty="0" smtClean="0"/>
              <a:t>What the Court Decision Will Not Change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Continued pressures to be efficient and save $ in both services and administration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HIT/HIE Incentives – no going back to paper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Payment reform/quality incentives – accountability is the buzz word and no going back to FFS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New models of service delivery – no more unmanaged care especially with duals and high cost individuals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Pressure on public insurance programs to reduce state general fund burdens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Greater fraud and abuse prevention and intervention; maximum effort to recoup funds from all sectors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EAC202-00A4-4D86-96B6-821229647A0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4305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HMA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91400" cy="4648200"/>
          </a:xfrm>
        </p:spPr>
        <p:txBody>
          <a:bodyPr/>
          <a:lstStyle/>
          <a:p>
            <a:pPr marL="0" indent="0"/>
            <a:endParaRPr lang="en-US" sz="900" dirty="0" smtClean="0"/>
          </a:p>
          <a:p>
            <a:pPr marL="0" indent="0"/>
            <a:r>
              <a:rPr lang="en-US" dirty="0" smtClean="0"/>
              <a:t>Toll </a:t>
            </a:r>
            <a:r>
              <a:rPr lang="en-US" dirty="0"/>
              <a:t>Free: (800) 678-2299</a:t>
            </a:r>
          </a:p>
          <a:p>
            <a:pPr marL="0" indent="0"/>
            <a:endParaRPr lang="en-US" sz="1800" dirty="0" smtClean="0"/>
          </a:p>
          <a:p>
            <a:pPr marL="0" indent="0"/>
            <a:r>
              <a:rPr lang="en-US" sz="2500" dirty="0" smtClean="0"/>
              <a:t>Joan Henneberry: </a:t>
            </a:r>
            <a:r>
              <a:rPr lang="en-US" sz="2500" dirty="0" smtClean="0">
                <a:hlinkClick r:id="rId2"/>
              </a:rPr>
              <a:t>jhenneberry@healthmanagement.com</a:t>
            </a:r>
            <a:endParaRPr lang="en-US" sz="2500" dirty="0" smtClean="0"/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500" dirty="0" smtClean="0"/>
              <a:t>Jennifer Kent: </a:t>
            </a:r>
            <a:r>
              <a:rPr lang="en-US" sz="2500" dirty="0" smtClean="0">
                <a:hlinkClick r:id="rId3"/>
              </a:rPr>
              <a:t>jkent@healthmanagement.com</a:t>
            </a:r>
            <a:endParaRPr lang="en-US" sz="2500" dirty="0" smtClean="0"/>
          </a:p>
          <a:p>
            <a:pPr marL="0" indent="0"/>
            <a:endParaRPr lang="en-US" sz="2500" dirty="0" smtClean="0"/>
          </a:p>
          <a:p>
            <a:pPr marL="0" indent="0"/>
            <a:r>
              <a:rPr lang="en-US" sz="2500" dirty="0" smtClean="0"/>
              <a:t>HMA Website: </a:t>
            </a:r>
            <a:r>
              <a:rPr lang="en-US" sz="2500" dirty="0" smtClean="0">
                <a:hlinkClick r:id="rId4"/>
              </a:rPr>
              <a:t>www.healthmanagement.com</a:t>
            </a:r>
            <a:r>
              <a:rPr lang="en-US" sz="2500" dirty="0" smtClean="0"/>
              <a:t> </a:t>
            </a:r>
          </a:p>
          <a:p>
            <a:pPr marL="0" indent="0"/>
            <a:endParaRPr lang="en-US" sz="2500" dirty="0" smtClean="0"/>
          </a:p>
          <a:p>
            <a:pPr marL="0" indent="0"/>
            <a:r>
              <a:rPr lang="en-US" sz="1600" i="1" dirty="0" smtClean="0"/>
              <a:t>Slide content prepared in collaboration with Rosemarie Day, subcontractor to HMA.</a:t>
            </a:r>
          </a:p>
          <a:p>
            <a:pPr marL="0" indent="0"/>
            <a:endParaRPr lang="en-US" sz="2500" dirty="0" smtClean="0"/>
          </a:p>
          <a:p>
            <a:pPr marL="0" indent="0"/>
            <a:endParaRPr lang="en-US" sz="2000" dirty="0" smtClean="0"/>
          </a:p>
          <a:p>
            <a:pPr marL="0" indent="0"/>
            <a:endParaRPr lang="en-US" dirty="0" smtClean="0"/>
          </a:p>
          <a:p>
            <a:pPr marL="0" indent="0" algn="r"/>
            <a:endParaRPr lang="en-US" sz="1400" i="1" dirty="0" smtClean="0"/>
          </a:p>
          <a:p>
            <a:pPr marL="0" indent="0" algn="r"/>
            <a:endParaRPr lang="en-US" sz="1400" i="1" dirty="0"/>
          </a:p>
          <a:p>
            <a:pPr marL="0" indent="0" algn="r"/>
            <a:endParaRPr lang="en-US" sz="1400" i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EAC202-00A4-4D86-96B6-821229647A0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387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 anchor="t"/>
          <a:lstStyle/>
          <a:p>
            <a:pPr algn="ctr"/>
            <a:r>
              <a:rPr lang="en-US" dirty="0" smtClean="0"/>
              <a:t>Key Court Decisions</a:t>
            </a:r>
          </a:p>
        </p:txBody>
      </p:sp>
      <p:sp>
        <p:nvSpPr>
          <p:cNvPr id="4099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Overturn entire law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Rule individual mandate unconstitutional (with or without community rating &amp; guarantee issue)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Rule Medicaid expansion unconstitutional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Uphold entire law</a:t>
            </a:r>
          </a:p>
          <a:p>
            <a:pPr marL="457200" indent="-457200">
              <a:buFontTx/>
              <a:buChar char="•"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EAC202-00A4-4D86-96B6-821229647A0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4491" indent="-454491" algn="r">
              <a:defRPr/>
            </a:pPr>
            <a:r>
              <a:rPr lang="en-US" sz="1800" b="1" kern="1200" dirty="0">
                <a:solidFill>
                  <a:srgbClr val="000000"/>
                </a:solidFill>
                <a:latin typeface="Verdana" pitchFamily="34" charset="0"/>
                <a:ea typeface="+mn-ea"/>
              </a:rPr>
              <a:t/>
            </a:r>
            <a:br>
              <a:rPr lang="en-US" sz="1800" b="1" kern="1200" dirty="0">
                <a:solidFill>
                  <a:srgbClr val="000000"/>
                </a:solidFill>
                <a:latin typeface="Verdana" pitchFamily="34" charset="0"/>
                <a:ea typeface="+mn-ea"/>
              </a:rPr>
            </a:br>
            <a:endParaRPr lang="en-US" dirty="0"/>
          </a:p>
        </p:txBody>
      </p:sp>
      <p:sp>
        <p:nvSpPr>
          <p:cNvPr id="278532" name="Rectangle 2"/>
          <p:cNvSpPr txBox="1">
            <a:spLocks noChangeArrowheads="1"/>
          </p:cNvSpPr>
          <p:nvPr/>
        </p:nvSpPr>
        <p:spPr bwMode="auto">
          <a:xfrm>
            <a:off x="761999" y="533400"/>
            <a:ext cx="8077275" cy="99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00" tIns="45453" rIns="90900" bIns="45453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212" eaLnBrk="1" hangingPunct="1">
              <a:defRPr/>
            </a:pPr>
            <a:r>
              <a:rPr lang="en-US" sz="4400" dirty="0">
                <a:solidFill>
                  <a:srgbClr val="000000"/>
                </a:solidFill>
                <a:latin typeface="+mj-lt"/>
              </a:rPr>
              <a:t>Supreme Court </a:t>
            </a:r>
            <a:r>
              <a:rPr lang="en-US" sz="4400" dirty="0" smtClean="0">
                <a:solidFill>
                  <a:srgbClr val="000000"/>
                </a:solidFill>
                <a:latin typeface="+mj-lt"/>
              </a:rPr>
              <a:t>Decision Tree</a:t>
            </a:r>
            <a:endParaRPr lang="en-US" sz="4400" dirty="0">
              <a:solidFill>
                <a:srgbClr val="000000"/>
              </a:solidFill>
              <a:latin typeface="+mj-lt"/>
            </a:endParaRPr>
          </a:p>
          <a:p>
            <a:pPr algn="l" defTabSz="914212" eaLnBrk="1" hangingPunct="1">
              <a:defRPr/>
            </a:pPr>
            <a:endParaRPr lang="en-US" sz="27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3687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2266" y="1600199"/>
            <a:ext cx="6965156" cy="4614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239000" y="64579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June 19,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5D0E1-7A18-42FB-A227-1733F7D2131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33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944314"/>
          </a:xfrm>
        </p:spPr>
        <p:txBody>
          <a:bodyPr/>
          <a:lstStyle/>
          <a:p>
            <a:pPr marL="454491" indent="-454491" algn="r">
              <a:defRPr/>
            </a:pPr>
            <a:r>
              <a:rPr lang="en-US" sz="1800" b="1" kern="1200" dirty="0">
                <a:solidFill>
                  <a:srgbClr val="000000"/>
                </a:solidFill>
                <a:latin typeface="Verdana" pitchFamily="34" charset="0"/>
                <a:ea typeface="+mn-ea"/>
              </a:rPr>
              <a:t/>
            </a:r>
            <a:br>
              <a:rPr lang="en-US" sz="1800" b="1" kern="1200" dirty="0">
                <a:solidFill>
                  <a:srgbClr val="000000"/>
                </a:solidFill>
                <a:latin typeface="Verdana" pitchFamily="34" charset="0"/>
                <a:ea typeface="+mn-ea"/>
              </a:rPr>
            </a:br>
            <a:endParaRPr lang="en-US" dirty="0"/>
          </a:p>
        </p:txBody>
      </p:sp>
      <p:sp>
        <p:nvSpPr>
          <p:cNvPr id="278532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772251" cy="99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00" tIns="45453" rIns="90900" bIns="45453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212" eaLnBrk="1" hangingPunct="1">
              <a:defRPr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ACA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Implementation Under Supreme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Court </a:t>
            </a:r>
            <a:br>
              <a:rPr lang="en-US" sz="2800" dirty="0" smtClean="0">
                <a:solidFill>
                  <a:srgbClr val="000000"/>
                </a:solidFill>
                <a:latin typeface="+mj-lt"/>
              </a:rPr>
            </a:b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&amp; 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lection Scenarios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7976029"/>
              </p:ext>
            </p:extLst>
          </p:nvPr>
        </p:nvGraphicFramePr>
        <p:xfrm>
          <a:off x="615703" y="1768078"/>
          <a:ext cx="7842497" cy="4213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617"/>
                <a:gridCol w="2898440"/>
                <a:gridCol w="2898440"/>
              </a:tblGrid>
              <a:tr h="1000133">
                <a:tc>
                  <a:txBody>
                    <a:bodyPr/>
                    <a:lstStyle/>
                    <a:p>
                      <a:pPr algn="l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Mandate</a:t>
                      </a:r>
                      <a:r>
                        <a:rPr lang="en-US" sz="2200" baseline="0" dirty="0" smtClean="0"/>
                        <a:t> Upheld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Mandate Overturned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67947">
                <a:tc>
                  <a:txBody>
                    <a:bodyPr/>
                    <a:lstStyle/>
                    <a:p>
                      <a:endParaRPr lang="en-US" sz="2200" dirty="0" smtClean="0"/>
                    </a:p>
                    <a:p>
                      <a:r>
                        <a:rPr lang="en-US" sz="2200" dirty="0" smtClean="0"/>
                        <a:t>Obama</a:t>
                      </a:r>
                      <a:endParaRPr lang="en-US" sz="2200" baseline="0" dirty="0" smtClean="0"/>
                    </a:p>
                    <a:p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200" baseline="0" dirty="0" smtClean="0"/>
                        <a:t>As is</a:t>
                      </a:r>
                      <a:endParaRPr lang="en-US" sz="2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200" baseline="0" dirty="0" smtClean="0"/>
                        <a:t>Works with Congress to fix ACA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200" baseline="0" dirty="0" smtClean="0"/>
                        <a:t>Encourages states to fix with own laws </a:t>
                      </a:r>
                      <a:endParaRPr lang="en-US" sz="2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45616">
                <a:tc>
                  <a:txBody>
                    <a:bodyPr/>
                    <a:lstStyle/>
                    <a:p>
                      <a:endParaRPr lang="en-US" sz="2200" dirty="0" smtClean="0"/>
                    </a:p>
                    <a:p>
                      <a:r>
                        <a:rPr lang="en-US" sz="2200" dirty="0" smtClean="0"/>
                        <a:t>Romney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200" dirty="0" smtClean="0"/>
                        <a:t>Issues waivers to states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200" dirty="0" smtClean="0"/>
                        <a:t>Tries</a:t>
                      </a:r>
                      <a:r>
                        <a:rPr lang="en-US" sz="2200" baseline="0" dirty="0" smtClean="0"/>
                        <a:t> to repeal ACA</a:t>
                      </a:r>
                      <a:endParaRPr lang="en-US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200" dirty="0" smtClean="0"/>
                        <a:t>Issues</a:t>
                      </a:r>
                      <a:r>
                        <a:rPr lang="en-US" sz="2200" baseline="0" dirty="0" smtClean="0"/>
                        <a:t> waivers to states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200" baseline="0" dirty="0" smtClean="0"/>
                        <a:t>Tries to repeal ACA</a:t>
                      </a:r>
                      <a:endParaRPr lang="en-US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EAC202-00A4-4D86-96B6-821229647A0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062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944314"/>
          </a:xfrm>
        </p:spPr>
        <p:txBody>
          <a:bodyPr/>
          <a:lstStyle/>
          <a:p>
            <a:pPr marL="454537" indent="-454537" algn="r">
              <a:defRPr/>
            </a:pPr>
            <a:r>
              <a:rPr lang="en-US" sz="1800" b="1" kern="1200" dirty="0">
                <a:solidFill>
                  <a:srgbClr val="000000"/>
                </a:solidFill>
                <a:latin typeface="Verdana" pitchFamily="34" charset="0"/>
                <a:ea typeface="+mn-ea"/>
              </a:rPr>
              <a:t/>
            </a:r>
            <a:br>
              <a:rPr lang="en-US" sz="1800" b="1" kern="1200" dirty="0">
                <a:solidFill>
                  <a:srgbClr val="000000"/>
                </a:solidFill>
                <a:latin typeface="Verdana" pitchFamily="34" charset="0"/>
                <a:ea typeface="+mn-ea"/>
              </a:rPr>
            </a:br>
            <a:endParaRPr lang="en-US" dirty="0"/>
          </a:p>
        </p:txBody>
      </p:sp>
      <p:sp>
        <p:nvSpPr>
          <p:cNvPr id="278532" name="Rectangle 2"/>
          <p:cNvSpPr txBox="1">
            <a:spLocks noChangeArrowheads="1"/>
          </p:cNvSpPr>
          <p:nvPr/>
        </p:nvSpPr>
        <p:spPr bwMode="auto">
          <a:xfrm>
            <a:off x="838200" y="421481"/>
            <a:ext cx="7467600" cy="117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09" tIns="45458" rIns="90909" bIns="4545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306" eaLnBrk="1" hangingPunct="1">
              <a:defRPr/>
            </a:pPr>
            <a:r>
              <a:rPr lang="en-US" sz="4400" dirty="0" smtClean="0">
                <a:solidFill>
                  <a:srgbClr val="000000"/>
                </a:solidFill>
                <a:latin typeface="+mj-lt"/>
              </a:rPr>
              <a:t>If No Individual Mandate… </a:t>
            </a:r>
            <a:endParaRPr lang="en-US" sz="4400" dirty="0">
              <a:solidFill>
                <a:srgbClr val="000000"/>
              </a:solidFill>
              <a:latin typeface="+mj-lt"/>
            </a:endParaRPr>
          </a:p>
          <a:p>
            <a:pPr algn="l" defTabSz="914306" eaLnBrk="1" hangingPunct="1">
              <a:defRPr/>
            </a:pPr>
            <a:endParaRPr lang="en-US" sz="27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38199" y="1524000"/>
            <a:ext cx="7467601" cy="4601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09" tIns="45458" rIns="90909" bIns="45458"/>
          <a:lstStyle>
            <a:lvl1pPr marL="338138" indent="-33813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5013" indent="-2809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33475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589088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4311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00247" indent="-22729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54840" indent="-22729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09427" indent="-22729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64017" indent="-22729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defTabSz="914306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Premiums in non-group market would be 15-20% higher, since some healthier people would choose to remain uninsured</a:t>
            </a:r>
          </a:p>
          <a:p>
            <a:pPr defTabSz="914306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50% reduction in number of newly insured (16 million, rather than 32 million would be newly insured)</a:t>
            </a:r>
          </a:p>
          <a:p>
            <a:pPr defTabSz="914306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$27 billion in individual mandate penalties would be lost, but $309 billion in savings with fewer people using subsidies and Medicaid</a:t>
            </a:r>
          </a:p>
          <a:p>
            <a:pPr defTabSz="914306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000000"/>
              </a:solidFill>
              <a:latin typeface="Verdana" pitchFamily="34" charset="0"/>
            </a:endParaRPr>
          </a:p>
          <a:p>
            <a:pPr marL="0" indent="0" algn="r" defTabSz="914306" eaLnBrk="1" hangingPunct="1">
              <a:lnSpc>
                <a:spcPct val="90000"/>
              </a:lnSpc>
              <a:buNone/>
              <a:defRPr/>
            </a:pPr>
            <a:r>
              <a:rPr lang="en-US" sz="1400" i="1" dirty="0">
                <a:solidFill>
                  <a:srgbClr val="000000"/>
                </a:solidFill>
              </a:rPr>
              <a:t>Source:  Congressional Budget Office, March 20, 2012 presentation to RAND</a:t>
            </a:r>
          </a:p>
          <a:p>
            <a:pPr marL="0" indent="0" defTabSz="914306" eaLnBrk="1" hangingPunct="1">
              <a:lnSpc>
                <a:spcPct val="90000"/>
              </a:lnSpc>
              <a:buNone/>
              <a:defRPr/>
            </a:pPr>
            <a:endParaRPr lang="en-US" sz="2000" dirty="0">
              <a:solidFill>
                <a:srgbClr val="000000"/>
              </a:solidFill>
              <a:latin typeface="Verdana" pitchFamily="34" charset="0"/>
            </a:endParaRPr>
          </a:p>
          <a:p>
            <a:pPr marL="806886" indent="-806886" defTabSz="914306" eaLnBrk="1" hangingPunct="1">
              <a:lnSpc>
                <a:spcPct val="90000"/>
              </a:lnSpc>
              <a:buNone/>
              <a:defRPr/>
            </a:pPr>
            <a:endParaRPr lang="en-US" sz="20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EAC202-00A4-4D86-96B6-821229647A0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97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944314"/>
          </a:xfrm>
        </p:spPr>
        <p:txBody>
          <a:bodyPr/>
          <a:lstStyle/>
          <a:p>
            <a:pPr marL="454537" indent="-454537" algn="r">
              <a:defRPr/>
            </a:pPr>
            <a:r>
              <a:rPr lang="en-US" sz="1800" b="1" kern="1200" dirty="0">
                <a:solidFill>
                  <a:srgbClr val="000000"/>
                </a:solidFill>
                <a:latin typeface="Verdana" pitchFamily="34" charset="0"/>
                <a:ea typeface="+mn-ea"/>
              </a:rPr>
              <a:t/>
            </a:r>
            <a:br>
              <a:rPr lang="en-US" sz="1800" b="1" kern="1200" dirty="0">
                <a:solidFill>
                  <a:srgbClr val="000000"/>
                </a:solidFill>
                <a:latin typeface="Verdana" pitchFamily="34" charset="0"/>
                <a:ea typeface="+mn-ea"/>
              </a:rPr>
            </a:br>
            <a:endParaRPr lang="en-US" dirty="0"/>
          </a:p>
        </p:txBody>
      </p:sp>
      <p:sp>
        <p:nvSpPr>
          <p:cNvPr id="278532" name="Rectangle 2"/>
          <p:cNvSpPr txBox="1">
            <a:spLocks noChangeArrowheads="1"/>
          </p:cNvSpPr>
          <p:nvPr/>
        </p:nvSpPr>
        <p:spPr bwMode="auto">
          <a:xfrm>
            <a:off x="838200" y="228600"/>
            <a:ext cx="7920292" cy="117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09" tIns="45458" rIns="90909" bIns="4545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306" eaLnBrk="1" hangingPunct="1">
              <a:defRPr/>
            </a:pPr>
            <a:r>
              <a:rPr lang="en-US" sz="4400" dirty="0" smtClean="0">
                <a:solidFill>
                  <a:srgbClr val="000000"/>
                </a:solidFill>
                <a:latin typeface="+mj-lt"/>
              </a:rPr>
              <a:t>…And, Other Considerations</a:t>
            </a:r>
            <a:endParaRPr lang="en-US" sz="4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549" y="1600200"/>
            <a:ext cx="8076902" cy="452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09" tIns="45458" rIns="90909" bIns="45458"/>
          <a:lstStyle>
            <a:lvl1pPr marL="338138" indent="-33813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5013" indent="-2809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33475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589088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4311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00247" indent="-22729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54840" indent="-22729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09427" indent="-22729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64017" indent="-22729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92150" indent="-339725" defTabSz="914306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Funding for subsidies (tax credits) could remain, unless Congress changes the formulas in the ACA (</a:t>
            </a:r>
            <a:r>
              <a:rPr lang="en-US" sz="2400" i="1" dirty="0" smtClean="0">
                <a:solidFill>
                  <a:srgbClr val="000000"/>
                </a:solidFill>
              </a:rPr>
              <a:t>elimination of, or reduced subsidies threaten viability of Exchanges)</a:t>
            </a:r>
          </a:p>
          <a:p>
            <a:pPr marL="692150" indent="-339725" defTabSz="914306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Guaranteed issue of insurance may or may not remain</a:t>
            </a:r>
          </a:p>
          <a:p>
            <a:pPr marL="1149350" lvl="1" indent="-238125" defTabSz="914306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If </a:t>
            </a:r>
            <a:r>
              <a:rPr lang="en-US" sz="2000" dirty="0">
                <a:solidFill>
                  <a:srgbClr val="000000"/>
                </a:solidFill>
              </a:rPr>
              <a:t>guaranteed issue remains, purchasers will tend to be sicker, leading to higher premium prices </a:t>
            </a:r>
            <a:r>
              <a:rPr lang="en-US" sz="2000" i="1" dirty="0">
                <a:solidFill>
                  <a:srgbClr val="000000"/>
                </a:solidFill>
              </a:rPr>
              <a:t>(need mandate-like alternatives to mitigate)</a:t>
            </a:r>
          </a:p>
          <a:p>
            <a:pPr marL="1149350" lvl="1" indent="-238125" defTabSz="914306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If </a:t>
            </a:r>
            <a:r>
              <a:rPr lang="en-US" sz="2000" dirty="0">
                <a:solidFill>
                  <a:srgbClr val="000000"/>
                </a:solidFill>
              </a:rPr>
              <a:t>guaranteed issue is repealed, sicker people will have less access to non-group insurance, and healthy are less likely to buy, leading to lower enrollments </a:t>
            </a:r>
            <a:r>
              <a:rPr lang="en-US" sz="2000" i="1" dirty="0">
                <a:solidFill>
                  <a:srgbClr val="000000"/>
                </a:solidFill>
              </a:rPr>
              <a:t>(which threatens viability of Exchanges)</a:t>
            </a:r>
          </a:p>
          <a:p>
            <a:pPr marL="0" indent="0" defTabSz="914306" eaLnBrk="1" hangingPunct="1">
              <a:lnSpc>
                <a:spcPct val="90000"/>
              </a:lnSpc>
              <a:buNone/>
              <a:defRPr/>
            </a:pPr>
            <a:endParaRPr lang="en-US" sz="2000" dirty="0">
              <a:solidFill>
                <a:srgbClr val="000000"/>
              </a:solidFill>
              <a:latin typeface="Verdana" pitchFamily="34" charset="0"/>
            </a:endParaRPr>
          </a:p>
          <a:p>
            <a:pPr marL="0" indent="0" defTabSz="914306" eaLnBrk="1" hangingPunct="1">
              <a:lnSpc>
                <a:spcPct val="90000"/>
              </a:lnSpc>
              <a:buNone/>
              <a:defRPr/>
            </a:pPr>
            <a:endParaRPr lang="en-US" sz="2000" dirty="0">
              <a:solidFill>
                <a:srgbClr val="000000"/>
              </a:solidFill>
              <a:latin typeface="Verdana" pitchFamily="34" charset="0"/>
            </a:endParaRPr>
          </a:p>
          <a:p>
            <a:pPr marL="806886" indent="-806886" defTabSz="914306" eaLnBrk="1" hangingPunct="1">
              <a:lnSpc>
                <a:spcPct val="90000"/>
              </a:lnSpc>
              <a:buNone/>
              <a:defRPr/>
            </a:pPr>
            <a:endParaRPr lang="en-US" sz="28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EAC202-00A4-4D86-96B6-821229647A0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6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Implications for Consumers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dirty="0" smtClean="0"/>
              <a:t>Loss of coverage</a:t>
            </a:r>
          </a:p>
          <a:p>
            <a:pPr marL="912813" lvl="1" indent="-455613"/>
            <a:r>
              <a:rPr lang="en-US" sz="2200" dirty="0" smtClean="0"/>
              <a:t>50,000 from new high risk pools</a:t>
            </a:r>
          </a:p>
          <a:p>
            <a:pPr marL="914400" lvl="1" indent="-457200"/>
            <a:r>
              <a:rPr lang="en-US" sz="2200" dirty="0" smtClean="0"/>
              <a:t>2 million young adults</a:t>
            </a:r>
          </a:p>
          <a:p>
            <a:pPr marL="914400" lvl="1" indent="-457200"/>
            <a:r>
              <a:rPr lang="en-US" sz="2200" dirty="0" smtClean="0"/>
              <a:t>Estimate 4 million children at risk if MOE eliminated 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dirty="0" smtClean="0"/>
              <a:t>Millions remain uninsured </a:t>
            </a:r>
          </a:p>
          <a:p>
            <a:pPr marL="914400" lvl="1" indent="-457200"/>
            <a:r>
              <a:rPr lang="en-US" sz="2200" dirty="0" smtClean="0"/>
              <a:t>Key </a:t>
            </a:r>
            <a:r>
              <a:rPr lang="en-US" sz="2200" dirty="0"/>
              <a:t>question is how closely existing appropriations are tied to </a:t>
            </a:r>
            <a:r>
              <a:rPr lang="en-US" sz="2200" dirty="0" smtClean="0"/>
              <a:t>all </a:t>
            </a:r>
            <a:r>
              <a:rPr lang="en-US" sz="2200" dirty="0"/>
              <a:t>or parts of the law. Will the market voluntarily keep </a:t>
            </a:r>
            <a:r>
              <a:rPr lang="en-US" sz="2200" dirty="0" smtClean="0"/>
              <a:t>provisions </a:t>
            </a:r>
            <a:r>
              <a:rPr lang="en-US" sz="2200" dirty="0"/>
              <a:t>like covering adult children to age 26?</a:t>
            </a:r>
          </a:p>
          <a:p>
            <a:pPr marL="0" indent="0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EAC202-00A4-4D86-96B6-821229647A0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Consumer Protections At-risk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Pre-existing conditions, lifetime limits</a:t>
            </a:r>
          </a:p>
          <a:p>
            <a:pPr>
              <a:buFontTx/>
              <a:buChar char="•"/>
            </a:pPr>
            <a:r>
              <a:rPr lang="en-US" dirty="0" smtClean="0"/>
              <a:t>MLR Requirements</a:t>
            </a:r>
          </a:p>
          <a:p>
            <a:pPr>
              <a:buFontTx/>
              <a:buChar char="•"/>
            </a:pPr>
            <a:r>
              <a:rPr lang="en-US" dirty="0" smtClean="0"/>
              <a:t>Maintenance of consumer websites</a:t>
            </a:r>
          </a:p>
          <a:p>
            <a:pPr>
              <a:buFontTx/>
              <a:buChar char="•"/>
            </a:pPr>
            <a:r>
              <a:rPr lang="en-US" dirty="0" smtClean="0"/>
              <a:t>Essential benefits requirements</a:t>
            </a:r>
          </a:p>
          <a:p>
            <a:pPr>
              <a:buFontTx/>
              <a:buChar char="•"/>
            </a:pPr>
            <a:r>
              <a:rPr lang="en-US" dirty="0" smtClean="0"/>
              <a:t>COOP loans</a:t>
            </a:r>
          </a:p>
          <a:p>
            <a:pPr>
              <a:buFontTx/>
              <a:buChar char="•"/>
            </a:pPr>
            <a:r>
              <a:rPr lang="en-US" dirty="0" smtClean="0"/>
              <a:t>Part D Donut Hole</a:t>
            </a:r>
          </a:p>
          <a:p>
            <a:pPr>
              <a:buFontTx/>
              <a:buChar char="•"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EAC202-00A4-4D86-96B6-821229647A0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Other Key Provisions at Risk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•"/>
            </a:pPr>
            <a:r>
              <a:rPr lang="en-US" dirty="0" smtClean="0"/>
              <a:t>Small Employer Tax Credits</a:t>
            </a:r>
          </a:p>
          <a:p>
            <a:pPr marL="457200" indent="-457200">
              <a:buFontTx/>
              <a:buChar char="•"/>
            </a:pPr>
            <a:r>
              <a:rPr lang="en-US" dirty="0" smtClean="0"/>
              <a:t>Resources at CMS</a:t>
            </a:r>
          </a:p>
          <a:p>
            <a:pPr marL="914400" lvl="1" indent="-457200"/>
            <a:r>
              <a:rPr lang="en-US" sz="2400" dirty="0" smtClean="0"/>
              <a:t>CCIIO</a:t>
            </a:r>
          </a:p>
          <a:p>
            <a:pPr marL="914400" lvl="1" indent="-457200"/>
            <a:r>
              <a:rPr lang="en-US" sz="2400" dirty="0" smtClean="0"/>
              <a:t>Innovations Center</a:t>
            </a:r>
          </a:p>
          <a:p>
            <a:pPr marL="914400" lvl="1" indent="-457200"/>
            <a:r>
              <a:rPr lang="en-US" sz="2400" dirty="0" smtClean="0"/>
              <a:t>Medicare/Medicaid Coordination</a:t>
            </a:r>
          </a:p>
          <a:p>
            <a:pPr marL="914400" lvl="1" indent="-457200"/>
            <a:r>
              <a:rPr lang="en-US" sz="2400" dirty="0" smtClean="0"/>
              <a:t>Duals Demonstration Projects</a:t>
            </a:r>
          </a:p>
          <a:p>
            <a:pPr marL="914400" lvl="1" indent="-457200"/>
            <a:r>
              <a:rPr lang="en-US" sz="2400" dirty="0" smtClean="0"/>
              <a:t>Public Health Funding</a:t>
            </a:r>
          </a:p>
          <a:p>
            <a:pPr marL="914400" lvl="1" indent="-457200"/>
            <a:r>
              <a:rPr lang="en-US" sz="2400" dirty="0" smtClean="0"/>
              <a:t>Fraud and Abuse Prevention/Detection</a:t>
            </a:r>
          </a:p>
          <a:p>
            <a:pPr marL="914400" lvl="1" indent="-457200"/>
            <a:r>
              <a:rPr lang="en-US" sz="2400" dirty="0" smtClean="0"/>
              <a:t>CHP Appropriation past FY2013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19,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EAC202-00A4-4D86-96B6-821229647A0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naged care 2012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CCFF"/>
      </a:accent1>
      <a:accent2>
        <a:srgbClr val="99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B9E7"/>
      </a:accent6>
      <a:hlink>
        <a:srgbClr val="3333CC"/>
      </a:hlink>
      <a:folHlink>
        <a:srgbClr val="AF67FF"/>
      </a:folHlink>
    </a:clrScheme>
    <a:fontScheme name="Practice Template">
      <a:majorFont>
        <a:latin typeface="Baskerville Old Face"/>
        <a:ea typeface=""/>
        <a:cs typeface=""/>
      </a:majorFont>
      <a:minorFont>
        <a:latin typeface="Baskerville Old 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actic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ctice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ctice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ctice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ctice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ctice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ctice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ctice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ctice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ctice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ctice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ctice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ctice Template 13">
        <a:dk1>
          <a:srgbClr val="660033"/>
        </a:dk1>
        <a:lt1>
          <a:srgbClr val="FFFFFF"/>
        </a:lt1>
        <a:dk2>
          <a:srgbClr val="66003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5600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ctice Template 14">
        <a:dk1>
          <a:srgbClr val="660033"/>
        </a:dk1>
        <a:lt1>
          <a:srgbClr val="FFFFFF"/>
        </a:lt1>
        <a:dk2>
          <a:srgbClr val="660033"/>
        </a:dk2>
        <a:lt2>
          <a:srgbClr val="808080"/>
        </a:lt2>
        <a:accent1>
          <a:srgbClr val="FFFF00"/>
        </a:accent1>
        <a:accent2>
          <a:srgbClr val="333399"/>
        </a:accent2>
        <a:accent3>
          <a:srgbClr val="FFFFFF"/>
        </a:accent3>
        <a:accent4>
          <a:srgbClr val="56002A"/>
        </a:accent4>
        <a:accent5>
          <a:srgbClr val="FFFF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ctice Template 15">
        <a:dk1>
          <a:srgbClr val="FFFFFF"/>
        </a:dk1>
        <a:lt1>
          <a:srgbClr val="FFFFFF"/>
        </a:lt1>
        <a:dk2>
          <a:srgbClr val="660033"/>
        </a:dk2>
        <a:lt2>
          <a:srgbClr val="808080"/>
        </a:lt2>
        <a:accent1>
          <a:srgbClr val="FFFF00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FFFF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ctice Template 1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FF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49a5c159-f145-46eb-9258-8a479268c19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DB0C53906FFE4F9E8CFD73352D9227" ma:contentTypeVersion="1" ma:contentTypeDescription="Create a new document." ma:contentTypeScope="" ma:versionID="13a0a0bb9488226f62edaf6a50ecc1ec">
  <xsd:schema xmlns:xsd="http://www.w3.org/2001/XMLSchema" xmlns:xs="http://www.w3.org/2001/XMLSchema" xmlns:p="http://schemas.microsoft.com/office/2006/metadata/properties" xmlns:ns2="49a5c159-f145-46eb-9258-8a479268c195" targetNamespace="http://schemas.microsoft.com/office/2006/metadata/properties" ma:root="true" ma:fieldsID="a5046d825f6c8d7e88624ef3fa3cb4b6" ns2:_="">
    <xsd:import namespace="49a5c159-f145-46eb-9258-8a479268c195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a5c159-f145-46eb-9258-8a479268c195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5975D4-896E-4B74-A284-0F6A1E4BB36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49a5c159-f145-46eb-9258-8a479268c195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8A5B32B-612D-4EE6-BADA-703329777C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a5c159-f145-46eb-9258-8a479268c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234417-30F9-4A0D-8FC6-EF7B07D3D5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managed care 2012</Template>
  <TotalTime>267</TotalTime>
  <Words>744</Words>
  <Application>Microsoft Office PowerPoint</Application>
  <PresentationFormat>On-screen Show (4:3)</PresentationFormat>
  <Paragraphs>129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managed care 2012</vt:lpstr>
      <vt:lpstr>What Might the Court Do:  Considerations for the Supreme Court Decision on the ACA </vt:lpstr>
      <vt:lpstr>Key Court Decisions</vt:lpstr>
      <vt:lpstr> </vt:lpstr>
      <vt:lpstr> </vt:lpstr>
      <vt:lpstr> </vt:lpstr>
      <vt:lpstr> </vt:lpstr>
      <vt:lpstr>Implications for Consumers</vt:lpstr>
      <vt:lpstr>Consumer Protections At-risk</vt:lpstr>
      <vt:lpstr>Other Key Provisions at Risk</vt:lpstr>
      <vt:lpstr> </vt:lpstr>
      <vt:lpstr>What the Court Decision Will Not Change</vt:lpstr>
      <vt:lpstr>HMA Contact Information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Managed Care Spring Meeting April 24, 2012</dc:title>
  <dc:creator>Joan Henneberry</dc:creator>
  <cp:lastModifiedBy>Kelly Johnson</cp:lastModifiedBy>
  <cp:revision>25</cp:revision>
  <dcterms:created xsi:type="dcterms:W3CDTF">2012-04-06T19:59:06Z</dcterms:created>
  <dcterms:modified xsi:type="dcterms:W3CDTF">2012-06-14T14:28:54Z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/>
  </property>
</Properties>
</file>