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Lst>
  <p:notesMasterIdLst>
    <p:notesMasterId r:id="rId47"/>
  </p:notesMasterIdLst>
  <p:handoutMasterIdLst>
    <p:handoutMasterId r:id="rId48"/>
  </p:handoutMasterIdLst>
  <p:sldIdLst>
    <p:sldId id="385" r:id="rId5"/>
    <p:sldId id="382" r:id="rId6"/>
    <p:sldId id="383" r:id="rId7"/>
    <p:sldId id="384" r:id="rId8"/>
    <p:sldId id="386" r:id="rId9"/>
    <p:sldId id="387" r:id="rId10"/>
    <p:sldId id="388" r:id="rId11"/>
    <p:sldId id="389"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2" r:id="rId25"/>
    <p:sldId id="403" r:id="rId26"/>
    <p:sldId id="404" r:id="rId27"/>
    <p:sldId id="405" r:id="rId28"/>
    <p:sldId id="406" r:id="rId29"/>
    <p:sldId id="407" r:id="rId30"/>
    <p:sldId id="408" r:id="rId31"/>
    <p:sldId id="409" r:id="rId32"/>
    <p:sldId id="410" r:id="rId33"/>
    <p:sldId id="411" r:id="rId34"/>
    <p:sldId id="412" r:id="rId35"/>
    <p:sldId id="413" r:id="rId36"/>
    <p:sldId id="414" r:id="rId37"/>
    <p:sldId id="415" r:id="rId38"/>
    <p:sldId id="416" r:id="rId39"/>
    <p:sldId id="417" r:id="rId40"/>
    <p:sldId id="418" r:id="rId41"/>
    <p:sldId id="419" r:id="rId42"/>
    <p:sldId id="420" r:id="rId43"/>
    <p:sldId id="421" r:id="rId44"/>
    <p:sldId id="422" r:id="rId45"/>
    <p:sldId id="423"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lly Niebel" initials="KN" lastIdx="3" clrIdx="0"/>
  <p:cmAuthor id="1" name="Meggan Schilkie" initials="MS"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C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91829" autoAdjust="0"/>
  </p:normalViewPr>
  <p:slideViewPr>
    <p:cSldViewPr snapToGrid="0" snapToObjects="1">
      <p:cViewPr varScale="1">
        <p:scale>
          <a:sx n="104" d="100"/>
          <a:sy n="104" d="100"/>
        </p:scale>
        <p:origin x="-84" y="-114"/>
      </p:cViewPr>
      <p:guideLst>
        <p:guide orient="horz" pos="2160"/>
        <p:guide pos="2880"/>
      </p:guideLst>
    </p:cSldViewPr>
  </p:slideViewPr>
  <p:notesTextViewPr>
    <p:cViewPr>
      <p:scale>
        <a:sx n="125" d="100"/>
        <a:sy n="125" d="100"/>
      </p:scale>
      <p:origin x="0" y="0"/>
    </p:cViewPr>
  </p:notesTextViewPr>
  <p:sorterViewPr>
    <p:cViewPr>
      <p:scale>
        <a:sx n="100" d="100"/>
        <a:sy n="100" d="100"/>
      </p:scale>
      <p:origin x="0" y="-5034"/>
    </p:cViewPr>
  </p:sorterViewPr>
  <p:notesViewPr>
    <p:cSldViewPr snapToGrid="0" snapToObjects="1">
      <p:cViewPr>
        <p:scale>
          <a:sx n="100" d="100"/>
          <a:sy n="100" d="100"/>
        </p:scale>
        <p:origin x="1032" y="-14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0B1567A-115F-2D44-879E-B07AEE6773CB}" type="datetime1">
              <a:rPr lang="en-US" smtClean="0"/>
              <a:t>11/4/2015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98480F-62AF-944E-A4B5-9741A95B5B55}" type="slidenum">
              <a:rPr lang="en-US" smtClean="0"/>
              <a:t>‹#›</a:t>
            </a:fld>
            <a:endParaRPr lang="en-US" dirty="0"/>
          </a:p>
        </p:txBody>
      </p:sp>
    </p:spTree>
    <p:extLst>
      <p:ext uri="{BB962C8B-B14F-4D97-AF65-F5344CB8AC3E}">
        <p14:creationId xmlns:p14="http://schemas.microsoft.com/office/powerpoint/2010/main" val="31481505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D8EDC6-ADD6-2847-ACB2-2520CB0D466D}" type="datetime1">
              <a:rPr lang="en-US" smtClean="0"/>
              <a:t>11/4/2015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258E19-89B1-7E4E-BB8D-BA1FEF01DDA6}" type="slidenum">
              <a:rPr lang="en-US" smtClean="0"/>
              <a:t>‹#›</a:t>
            </a:fld>
            <a:endParaRPr lang="en-US" dirty="0"/>
          </a:p>
        </p:txBody>
      </p:sp>
    </p:spTree>
    <p:extLst>
      <p:ext uri="{BB962C8B-B14F-4D97-AF65-F5344CB8AC3E}">
        <p14:creationId xmlns:p14="http://schemas.microsoft.com/office/powerpoint/2010/main" val="43068939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258E19-89B1-7E4E-BB8D-BA1FEF01DDA6}" type="slidenum">
              <a:rPr lang="en-US" smtClean="0"/>
              <a:t>1</a:t>
            </a:fld>
            <a:endParaRPr lang="en-US" dirty="0"/>
          </a:p>
        </p:txBody>
      </p:sp>
    </p:spTree>
    <p:extLst>
      <p:ext uri="{BB962C8B-B14F-4D97-AF65-F5344CB8AC3E}">
        <p14:creationId xmlns:p14="http://schemas.microsoft.com/office/powerpoint/2010/main" val="4136549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258E19-89B1-7E4E-BB8D-BA1FEF01DDA6}" type="slidenum">
              <a:rPr lang="en-US" smtClean="0"/>
              <a:t>2</a:t>
            </a:fld>
            <a:endParaRPr lang="en-US" dirty="0"/>
          </a:p>
        </p:txBody>
      </p:sp>
    </p:spTree>
    <p:extLst>
      <p:ext uri="{BB962C8B-B14F-4D97-AF65-F5344CB8AC3E}">
        <p14:creationId xmlns:p14="http://schemas.microsoft.com/office/powerpoint/2010/main" val="3506828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258E19-89B1-7E4E-BB8D-BA1FEF01DDA6}" type="slidenum">
              <a:rPr lang="en-US" smtClean="0"/>
              <a:t>3</a:t>
            </a:fld>
            <a:endParaRPr lang="en-US" dirty="0"/>
          </a:p>
        </p:txBody>
      </p:sp>
    </p:spTree>
    <p:extLst>
      <p:ext uri="{BB962C8B-B14F-4D97-AF65-F5344CB8AC3E}">
        <p14:creationId xmlns:p14="http://schemas.microsoft.com/office/powerpoint/2010/main" val="108586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258E19-89B1-7E4E-BB8D-BA1FEF01DDA6}" type="slidenum">
              <a:rPr lang="en-US" smtClean="0"/>
              <a:t>4</a:t>
            </a:fld>
            <a:endParaRPr lang="en-US" dirty="0"/>
          </a:p>
        </p:txBody>
      </p:sp>
    </p:spTree>
    <p:extLst>
      <p:ext uri="{BB962C8B-B14F-4D97-AF65-F5344CB8AC3E}">
        <p14:creationId xmlns:p14="http://schemas.microsoft.com/office/powerpoint/2010/main" val="4031407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258E19-89B1-7E4E-BB8D-BA1FEF01DDA6}" type="slidenum">
              <a:rPr lang="en-US" smtClean="0"/>
              <a:t>42</a:t>
            </a:fld>
            <a:endParaRPr lang="en-US" dirty="0"/>
          </a:p>
        </p:txBody>
      </p:sp>
    </p:spTree>
    <p:extLst>
      <p:ext uri="{BB962C8B-B14F-4D97-AF65-F5344CB8AC3E}">
        <p14:creationId xmlns:p14="http://schemas.microsoft.com/office/powerpoint/2010/main" val="36856899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healthmanagement.com"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healthmanagement.com"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www.healthmanagement.com"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HMA-ppt-cover6.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0" y="5428343"/>
            <a:ext cx="9144000" cy="762000"/>
          </a:xfrm>
        </p:spPr>
        <p:txBody>
          <a:bodyPr>
            <a:noAutofit/>
          </a:bodyPr>
          <a:lstStyle>
            <a:lvl1pPr>
              <a:defRPr sz="1800">
                <a:solidFill>
                  <a:schemeClr val="tx1"/>
                </a:solidFill>
                <a:latin typeface="Book Antiqua"/>
                <a:cs typeface="Book Antiqua"/>
              </a:defRPr>
            </a:lvl1pPr>
          </a:lstStyle>
          <a:p>
            <a:r>
              <a:rPr lang="en-US" dirty="0" smtClean="0"/>
              <a:t>Click to edit Master title style</a:t>
            </a:r>
            <a:endParaRPr lang="en-US" dirty="0"/>
          </a:p>
        </p:txBody>
      </p:sp>
      <p:sp>
        <p:nvSpPr>
          <p:cNvPr id="6" name="TextBox 5">
            <a:hlinkClick r:id="rId3"/>
          </p:cNvPr>
          <p:cNvSpPr txBox="1"/>
          <p:nvPr userDrawn="1"/>
        </p:nvSpPr>
        <p:spPr>
          <a:xfrm>
            <a:off x="3116871" y="6368407"/>
            <a:ext cx="3053648" cy="307777"/>
          </a:xfrm>
          <a:prstGeom prst="rect">
            <a:avLst/>
          </a:prstGeom>
          <a:noFill/>
        </p:spPr>
        <p:txBody>
          <a:bodyPr wrap="square" rtlCol="0">
            <a:spAutoFit/>
          </a:bodyPr>
          <a:lstStyle/>
          <a:p>
            <a:pPr algn="ctr"/>
            <a:r>
              <a:rPr lang="en-US" sz="1400" dirty="0" smtClean="0">
                <a:solidFill>
                  <a:srgbClr val="4F81BD"/>
                </a:solidFill>
                <a:latin typeface="Book Antiqua"/>
                <a:cs typeface="Book Antiqua"/>
              </a:rPr>
              <a:t>HealthManagement.com</a:t>
            </a:r>
            <a:endParaRPr lang="en-US" sz="1400" dirty="0">
              <a:solidFill>
                <a:srgbClr val="4F81BD"/>
              </a:solidFill>
              <a:latin typeface="Book Antiqua"/>
              <a:cs typeface="Book Antiqua"/>
            </a:endParaRPr>
          </a:p>
        </p:txBody>
      </p:sp>
      <p:sp>
        <p:nvSpPr>
          <p:cNvPr id="4" name="Text Placeholder 3"/>
          <p:cNvSpPr>
            <a:spLocks noGrp="1"/>
          </p:cNvSpPr>
          <p:nvPr>
            <p:ph type="body" sz="quarter" idx="10"/>
          </p:nvPr>
        </p:nvSpPr>
        <p:spPr>
          <a:xfrm>
            <a:off x="2656427" y="4961562"/>
            <a:ext cx="3822700" cy="396875"/>
          </a:xfrm>
        </p:spPr>
        <p:txBody>
          <a:bodyPr>
            <a:normAutofit/>
          </a:bodyPr>
          <a:lstStyle>
            <a:lvl1pPr marL="0" indent="0" algn="ctr">
              <a:buNone/>
              <a:defRPr sz="2000">
                <a:solidFill>
                  <a:srgbClr val="FFFFFF"/>
                </a:solidFill>
              </a:defRPr>
            </a:lvl1pPr>
          </a:lstStyle>
          <a:p>
            <a:pPr lvl="0"/>
            <a:r>
              <a:rPr lang="en-US" dirty="0" smtClean="0"/>
              <a:t>Click to edit Master</a:t>
            </a:r>
            <a:endParaRPr lang="en-US" dirty="0"/>
          </a:p>
        </p:txBody>
      </p:sp>
      <p:sp>
        <p:nvSpPr>
          <p:cNvPr id="12" name="Text Placeholder 11"/>
          <p:cNvSpPr>
            <a:spLocks noGrp="1"/>
          </p:cNvSpPr>
          <p:nvPr>
            <p:ph type="body" sz="quarter" idx="11"/>
          </p:nvPr>
        </p:nvSpPr>
        <p:spPr>
          <a:xfrm>
            <a:off x="1701209" y="1805886"/>
            <a:ext cx="5733054" cy="431316"/>
          </a:xfrm>
        </p:spPr>
        <p:txBody>
          <a:bodyPr>
            <a:no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dirty="0" smtClean="0"/>
              <a:t>Click to edit Master text</a:t>
            </a:r>
            <a:endParaRPr lang="en-US" dirty="0"/>
          </a:p>
        </p:txBody>
      </p:sp>
      <p:sp>
        <p:nvSpPr>
          <p:cNvPr id="14" name="Text Placeholder 13"/>
          <p:cNvSpPr>
            <a:spLocks noGrp="1"/>
          </p:cNvSpPr>
          <p:nvPr>
            <p:ph type="body" sz="quarter" idx="12"/>
          </p:nvPr>
        </p:nvSpPr>
        <p:spPr>
          <a:xfrm>
            <a:off x="1701800" y="2085507"/>
            <a:ext cx="5732463" cy="1316549"/>
          </a:xfrm>
        </p:spPr>
        <p:txBody>
          <a:bodyPr>
            <a:noAutofit/>
          </a:bodyPr>
          <a:lstStyle>
            <a:lvl1pPr marL="0" indent="0" algn="ctr">
              <a:lnSpc>
                <a:spcPts val="4320"/>
              </a:lnSpc>
              <a:spcBef>
                <a:spcPts val="0"/>
              </a:spcBef>
              <a:buNone/>
              <a:defRPr sz="3600">
                <a:solidFill>
                  <a:srgbClr val="FFFFFF"/>
                </a:solidFill>
              </a:defRPr>
            </a:lvl1pPr>
          </a:lstStyle>
          <a:p>
            <a:pPr lvl="0"/>
            <a:r>
              <a:rPr lang="en-US" dirty="0" smtClean="0"/>
              <a:t>Click to edit Master text styles</a:t>
            </a:r>
            <a:endParaRPr lang="en-US" dirty="0"/>
          </a:p>
        </p:txBody>
      </p:sp>
      <p:sp>
        <p:nvSpPr>
          <p:cNvPr id="16" name="Text Placeholder 15"/>
          <p:cNvSpPr>
            <a:spLocks noGrp="1"/>
          </p:cNvSpPr>
          <p:nvPr>
            <p:ph type="body" sz="quarter" idx="13"/>
          </p:nvPr>
        </p:nvSpPr>
        <p:spPr>
          <a:xfrm>
            <a:off x="1701800" y="3705432"/>
            <a:ext cx="5732463" cy="558790"/>
          </a:xfrm>
        </p:spPr>
        <p:txBody>
          <a:bodyPr>
            <a:normAutofit/>
          </a:bodyPr>
          <a:lstStyle>
            <a:lvl1pPr marL="0" indent="0" algn="ctr">
              <a:buNone/>
              <a:defRPr sz="1400">
                <a:solidFill>
                  <a:srgbClr val="FFFFFF"/>
                </a:solidFill>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258154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283222" y="6356350"/>
            <a:ext cx="860778" cy="365125"/>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2969721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10860"/>
            <a:ext cx="1660878"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81086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8765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B">
    <p:spTree>
      <p:nvGrpSpPr>
        <p:cNvPr id="1" name=""/>
        <p:cNvGrpSpPr/>
        <p:nvPr/>
      </p:nvGrpSpPr>
      <p:grpSpPr>
        <a:xfrm>
          <a:off x="0" y="0"/>
          <a:ext cx="0" cy="0"/>
          <a:chOff x="0" y="0"/>
          <a:chExt cx="0" cy="0"/>
        </a:xfrm>
      </p:grpSpPr>
      <p:sp>
        <p:nvSpPr>
          <p:cNvPr id="6" name="Text Placeholder 3"/>
          <p:cNvSpPr>
            <a:spLocks noGrp="1"/>
          </p:cNvSpPr>
          <p:nvPr>
            <p:ph type="body" sz="quarter" idx="11"/>
          </p:nvPr>
        </p:nvSpPr>
        <p:spPr>
          <a:xfrm>
            <a:off x="1128059" y="5059046"/>
            <a:ext cx="6879436" cy="396876"/>
          </a:xfrm>
        </p:spPr>
        <p:txBody>
          <a:bodyPr>
            <a:normAutofit/>
          </a:bodyPr>
          <a:lstStyle>
            <a:lvl1pPr marL="0" indent="0" algn="ctr">
              <a:buNone/>
              <a:defRPr sz="2000">
                <a:solidFill>
                  <a:schemeClr val="tx1">
                    <a:lumMod val="50000"/>
                    <a:lumOff val="50000"/>
                  </a:schemeClr>
                </a:solidFill>
              </a:defRPr>
            </a:lvl1pPr>
          </a:lstStyle>
          <a:p>
            <a:pPr lvl="0"/>
            <a:r>
              <a:rPr lang="en-US" dirty="0" smtClean="0"/>
              <a:t>Click to edit Master</a:t>
            </a:r>
            <a:endParaRPr lang="en-US" dirty="0"/>
          </a:p>
        </p:txBody>
      </p:sp>
      <p:cxnSp>
        <p:nvCxnSpPr>
          <p:cNvPr id="10" name="Straight Connector 9"/>
          <p:cNvCxnSpPr/>
          <p:nvPr userDrawn="1"/>
        </p:nvCxnSpPr>
        <p:spPr>
          <a:xfrm>
            <a:off x="1128059" y="2061886"/>
            <a:ext cx="688788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1128059" y="3581400"/>
            <a:ext cx="6887882"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 Placeholder 13"/>
          <p:cNvSpPr>
            <a:spLocks noGrp="1"/>
          </p:cNvSpPr>
          <p:nvPr>
            <p:ph type="body" sz="quarter" idx="13"/>
          </p:nvPr>
        </p:nvSpPr>
        <p:spPr>
          <a:xfrm>
            <a:off x="1128061" y="2062205"/>
            <a:ext cx="6887880" cy="1526717"/>
          </a:xfrm>
        </p:spPr>
        <p:txBody>
          <a:bodyPr>
            <a:noAutofit/>
          </a:bodyPr>
          <a:lstStyle>
            <a:lvl1pPr marL="0" indent="0" algn="ctr">
              <a:lnSpc>
                <a:spcPct val="100000"/>
              </a:lnSpc>
              <a:spcBef>
                <a:spcPts val="0"/>
              </a:spcBef>
              <a:buNone/>
              <a:defRPr sz="4400">
                <a:solidFill>
                  <a:srgbClr val="195C8E"/>
                </a:solidFill>
              </a:defRPr>
            </a:lvl1pPr>
          </a:lstStyle>
          <a:p>
            <a:pPr lvl="0"/>
            <a:r>
              <a:rPr lang="en-US" dirty="0" smtClean="0"/>
              <a:t>Click to edit Master text styles</a:t>
            </a:r>
            <a:endParaRPr lang="en-US" dirty="0"/>
          </a:p>
        </p:txBody>
      </p:sp>
      <p:sp>
        <p:nvSpPr>
          <p:cNvPr id="13" name="Text Placeholder 48"/>
          <p:cNvSpPr>
            <a:spLocks noGrp="1"/>
          </p:cNvSpPr>
          <p:nvPr>
            <p:ph type="body" sz="quarter" idx="14"/>
          </p:nvPr>
        </p:nvSpPr>
        <p:spPr>
          <a:xfrm>
            <a:off x="1128713" y="3640619"/>
            <a:ext cx="6886575" cy="332332"/>
          </a:xfrm>
        </p:spPr>
        <p:txBody>
          <a:bodyPr>
            <a:normAutofit/>
          </a:bodyPr>
          <a:lstStyle>
            <a:lvl1pPr marL="0" indent="0" algn="ctr">
              <a:buNone/>
              <a:defRPr sz="1600">
                <a:solidFill>
                  <a:schemeClr val="tx1"/>
                </a:solidFill>
              </a:defRPr>
            </a:lvl1pPr>
          </a:lstStyle>
          <a:p>
            <a:pPr lvl="0"/>
            <a:r>
              <a:rPr lang="en-US" dirty="0" smtClean="0"/>
              <a:t>Click to edit Master text styles</a:t>
            </a:r>
            <a:endParaRPr lang="en-US" dirty="0"/>
          </a:p>
        </p:txBody>
      </p:sp>
      <p:sp>
        <p:nvSpPr>
          <p:cNvPr id="4" name="Rectangle 3"/>
          <p:cNvSpPr/>
          <p:nvPr userDrawn="1"/>
        </p:nvSpPr>
        <p:spPr>
          <a:xfrm>
            <a:off x="8007495" y="6303127"/>
            <a:ext cx="1128060" cy="554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0" y="6551706"/>
            <a:ext cx="9144000" cy="306294"/>
          </a:xfrm>
          <a:prstGeom prst="rect">
            <a:avLst/>
          </a:prstGeom>
          <a:solidFill>
            <a:srgbClr val="195C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9" name="TextBox 8">
            <a:hlinkClick r:id="rId2"/>
          </p:cNvPr>
          <p:cNvSpPr txBox="1"/>
          <p:nvPr userDrawn="1"/>
        </p:nvSpPr>
        <p:spPr>
          <a:xfrm>
            <a:off x="3116871" y="6527810"/>
            <a:ext cx="3053648" cy="307777"/>
          </a:xfrm>
          <a:prstGeom prst="rect">
            <a:avLst/>
          </a:prstGeom>
          <a:noFill/>
        </p:spPr>
        <p:txBody>
          <a:bodyPr wrap="square" rtlCol="0">
            <a:spAutoFit/>
          </a:bodyPr>
          <a:lstStyle/>
          <a:p>
            <a:pPr algn="ctr"/>
            <a:r>
              <a:rPr lang="en-US" sz="1400" dirty="0" smtClean="0">
                <a:solidFill>
                  <a:prstClr val="white"/>
                </a:solidFill>
                <a:latin typeface="Book Antiqua"/>
                <a:cs typeface="Book Antiqua"/>
              </a:rPr>
              <a:t>HealthManagement.com</a:t>
            </a:r>
            <a:endParaRPr lang="en-US" sz="1400" dirty="0">
              <a:solidFill>
                <a:prstClr val="white"/>
              </a:solidFill>
              <a:latin typeface="Book Antiqua"/>
              <a:cs typeface="Book Antiqua"/>
            </a:endParaRPr>
          </a:p>
        </p:txBody>
      </p:sp>
    </p:spTree>
    <p:extLst>
      <p:ext uri="{BB962C8B-B14F-4D97-AF65-F5344CB8AC3E}">
        <p14:creationId xmlns:p14="http://schemas.microsoft.com/office/powerpoint/2010/main" val="4132331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HMA-ppt-cover6.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0" y="5428343"/>
            <a:ext cx="9144000" cy="762000"/>
          </a:xfrm>
        </p:spPr>
        <p:txBody>
          <a:bodyPr>
            <a:noAutofit/>
          </a:bodyPr>
          <a:lstStyle>
            <a:lvl1pPr>
              <a:defRPr sz="1800">
                <a:solidFill>
                  <a:schemeClr val="tx1"/>
                </a:solidFill>
                <a:latin typeface="Book Antiqua"/>
                <a:cs typeface="Book Antiqua"/>
              </a:defRPr>
            </a:lvl1pPr>
          </a:lstStyle>
          <a:p>
            <a:r>
              <a:rPr lang="en-US" dirty="0" smtClean="0"/>
              <a:t>Click to edit Master title style</a:t>
            </a:r>
            <a:endParaRPr lang="en-US" dirty="0"/>
          </a:p>
        </p:txBody>
      </p:sp>
      <p:sp>
        <p:nvSpPr>
          <p:cNvPr id="6" name="TextBox 5">
            <a:hlinkClick r:id="rId3"/>
          </p:cNvPr>
          <p:cNvSpPr txBox="1"/>
          <p:nvPr userDrawn="1"/>
        </p:nvSpPr>
        <p:spPr>
          <a:xfrm>
            <a:off x="3116871" y="6368407"/>
            <a:ext cx="3053648" cy="307777"/>
          </a:xfrm>
          <a:prstGeom prst="rect">
            <a:avLst/>
          </a:prstGeom>
          <a:noFill/>
        </p:spPr>
        <p:txBody>
          <a:bodyPr wrap="square" rtlCol="0">
            <a:spAutoFit/>
          </a:bodyPr>
          <a:lstStyle/>
          <a:p>
            <a:pPr algn="ctr"/>
            <a:r>
              <a:rPr lang="en-US" sz="1400" dirty="0" smtClean="0">
                <a:solidFill>
                  <a:srgbClr val="4F81BD"/>
                </a:solidFill>
                <a:latin typeface="Book Antiqua"/>
                <a:cs typeface="Book Antiqua"/>
              </a:rPr>
              <a:t>HealthManagement.com</a:t>
            </a:r>
            <a:endParaRPr lang="en-US" sz="1400" dirty="0">
              <a:solidFill>
                <a:srgbClr val="4F81BD"/>
              </a:solidFill>
              <a:latin typeface="Book Antiqua"/>
              <a:cs typeface="Book Antiqua"/>
            </a:endParaRPr>
          </a:p>
        </p:txBody>
      </p:sp>
      <p:sp>
        <p:nvSpPr>
          <p:cNvPr id="4" name="Text Placeholder 3"/>
          <p:cNvSpPr>
            <a:spLocks noGrp="1"/>
          </p:cNvSpPr>
          <p:nvPr>
            <p:ph type="body" sz="quarter" idx="10"/>
          </p:nvPr>
        </p:nvSpPr>
        <p:spPr>
          <a:xfrm>
            <a:off x="2656427" y="4961562"/>
            <a:ext cx="3822700" cy="396875"/>
          </a:xfrm>
        </p:spPr>
        <p:txBody>
          <a:bodyPr>
            <a:normAutofit/>
          </a:bodyPr>
          <a:lstStyle>
            <a:lvl1pPr marL="0" indent="0" algn="ctr">
              <a:buNone/>
              <a:defRPr sz="2000">
                <a:solidFill>
                  <a:srgbClr val="FFFFFF"/>
                </a:solidFill>
              </a:defRPr>
            </a:lvl1pPr>
          </a:lstStyle>
          <a:p>
            <a:pPr lvl="0"/>
            <a:r>
              <a:rPr lang="en-US" dirty="0" smtClean="0"/>
              <a:t>Click to edit Master</a:t>
            </a:r>
            <a:endParaRPr lang="en-US" dirty="0"/>
          </a:p>
        </p:txBody>
      </p:sp>
      <p:sp>
        <p:nvSpPr>
          <p:cNvPr id="12" name="Text Placeholder 11"/>
          <p:cNvSpPr>
            <a:spLocks noGrp="1"/>
          </p:cNvSpPr>
          <p:nvPr>
            <p:ph type="body" sz="quarter" idx="11"/>
          </p:nvPr>
        </p:nvSpPr>
        <p:spPr>
          <a:xfrm>
            <a:off x="1701209" y="1805886"/>
            <a:ext cx="5733054" cy="431316"/>
          </a:xfrm>
        </p:spPr>
        <p:txBody>
          <a:bodyPr>
            <a:no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dirty="0" smtClean="0"/>
              <a:t>Click to edit Master text</a:t>
            </a:r>
            <a:endParaRPr lang="en-US" dirty="0"/>
          </a:p>
        </p:txBody>
      </p:sp>
      <p:sp>
        <p:nvSpPr>
          <p:cNvPr id="14" name="Text Placeholder 13"/>
          <p:cNvSpPr>
            <a:spLocks noGrp="1"/>
          </p:cNvSpPr>
          <p:nvPr>
            <p:ph type="body" sz="quarter" idx="12"/>
          </p:nvPr>
        </p:nvSpPr>
        <p:spPr>
          <a:xfrm>
            <a:off x="1701800" y="2085507"/>
            <a:ext cx="5732463" cy="1316549"/>
          </a:xfrm>
        </p:spPr>
        <p:txBody>
          <a:bodyPr>
            <a:noAutofit/>
          </a:bodyPr>
          <a:lstStyle>
            <a:lvl1pPr marL="0" indent="0" algn="ctr">
              <a:lnSpc>
                <a:spcPts val="4320"/>
              </a:lnSpc>
              <a:spcBef>
                <a:spcPts val="0"/>
              </a:spcBef>
              <a:buNone/>
              <a:defRPr sz="3600">
                <a:solidFill>
                  <a:srgbClr val="FFFFFF"/>
                </a:solidFill>
              </a:defRPr>
            </a:lvl1pPr>
          </a:lstStyle>
          <a:p>
            <a:pPr lvl="0"/>
            <a:r>
              <a:rPr lang="en-US" dirty="0" smtClean="0"/>
              <a:t>Click to edit Master text styles</a:t>
            </a:r>
            <a:endParaRPr lang="en-US" dirty="0"/>
          </a:p>
        </p:txBody>
      </p:sp>
      <p:sp>
        <p:nvSpPr>
          <p:cNvPr id="16" name="Text Placeholder 15"/>
          <p:cNvSpPr>
            <a:spLocks noGrp="1"/>
          </p:cNvSpPr>
          <p:nvPr>
            <p:ph type="body" sz="quarter" idx="13"/>
          </p:nvPr>
        </p:nvSpPr>
        <p:spPr>
          <a:xfrm>
            <a:off x="1701800" y="3705432"/>
            <a:ext cx="5732463" cy="558790"/>
          </a:xfrm>
        </p:spPr>
        <p:txBody>
          <a:bodyPr>
            <a:normAutofit/>
          </a:bodyPr>
          <a:lstStyle>
            <a:lvl1pPr marL="0" indent="0" algn="ctr">
              <a:buNone/>
              <a:defRPr sz="1400">
                <a:solidFill>
                  <a:srgbClr val="FFFFFF"/>
                </a:solidFill>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1692160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A">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283222" y="6371167"/>
            <a:ext cx="860778" cy="350308"/>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1660768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
    <p:spTree>
      <p:nvGrpSpPr>
        <p:cNvPr id="1" name=""/>
        <p:cNvGrpSpPr/>
        <p:nvPr/>
      </p:nvGrpSpPr>
      <p:grpSpPr>
        <a:xfrm>
          <a:off x="0" y="0"/>
          <a:ext cx="0" cy="0"/>
          <a:chOff x="0" y="0"/>
          <a:chExt cx="0" cy="0"/>
        </a:xfrm>
      </p:grpSpPr>
      <p:sp>
        <p:nvSpPr>
          <p:cNvPr id="8" name="Rectangle 7"/>
          <p:cNvSpPr/>
          <p:nvPr userDrawn="1"/>
        </p:nvSpPr>
        <p:spPr>
          <a:xfrm>
            <a:off x="0" y="0"/>
            <a:ext cx="9143999" cy="10484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861131" y="186450"/>
            <a:ext cx="7422444" cy="959027"/>
          </a:xfrm>
        </p:spPr>
        <p:txBody>
          <a:bodyPr>
            <a:noAutofit/>
          </a:bodyPr>
          <a:lstStyle/>
          <a:p>
            <a:r>
              <a:rPr lang="en-US" dirty="0" smtClean="0"/>
              <a:t>Click to edit Master title style</a:t>
            </a:r>
            <a:endParaRPr lang="en-US" dirty="0"/>
          </a:p>
        </p:txBody>
      </p:sp>
      <p:sp>
        <p:nvSpPr>
          <p:cNvPr id="3" name="Slide Number Placeholder 5"/>
          <p:cNvSpPr>
            <a:spLocks noGrp="1"/>
          </p:cNvSpPr>
          <p:nvPr>
            <p:ph type="sldNum" sz="quarter" idx="12"/>
          </p:nvPr>
        </p:nvSpPr>
        <p:spPr>
          <a:xfrm>
            <a:off x="8283222" y="6371167"/>
            <a:ext cx="860778" cy="350308"/>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
        <p:nvSpPr>
          <p:cNvPr id="5" name="Text Placeholder 4"/>
          <p:cNvSpPr>
            <a:spLocks noGrp="1"/>
          </p:cNvSpPr>
          <p:nvPr>
            <p:ph type="body" sz="quarter" idx="13"/>
          </p:nvPr>
        </p:nvSpPr>
        <p:spPr>
          <a:xfrm>
            <a:off x="860425" y="1374805"/>
            <a:ext cx="7423150" cy="498418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888028" y="1048426"/>
            <a:ext cx="7360238" cy="0"/>
          </a:xfrm>
          <a:prstGeom prst="line">
            <a:avLst/>
          </a:prstGeom>
          <a:ln w="12700">
            <a:solidFill>
              <a:srgbClr val="195C8E"/>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304111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2"/>
          </p:nvPr>
        </p:nvSpPr>
        <p:spPr>
          <a:xfrm>
            <a:off x="8283222" y="6371167"/>
            <a:ext cx="860778" cy="350308"/>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1635462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60778" y="1812748"/>
            <a:ext cx="3635022" cy="43134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812748"/>
            <a:ext cx="3635022" cy="43134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2"/>
          </p:nvPr>
        </p:nvSpPr>
        <p:spPr>
          <a:xfrm>
            <a:off x="8283222" y="6371167"/>
            <a:ext cx="860778" cy="350308"/>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2551532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60778" y="1821567"/>
            <a:ext cx="363661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60778" y="2461329"/>
            <a:ext cx="363661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821567"/>
            <a:ext cx="36381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61329"/>
            <a:ext cx="36381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8"/>
          <p:cNvSpPr>
            <a:spLocks noGrp="1"/>
          </p:cNvSpPr>
          <p:nvPr>
            <p:ph type="sldNum" sz="quarter" idx="12"/>
          </p:nvPr>
        </p:nvSpPr>
        <p:spPr>
          <a:xfrm>
            <a:off x="8283222" y="6356350"/>
            <a:ext cx="860778" cy="365125"/>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1086386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2"/>
          </p:nvPr>
        </p:nvSpPr>
        <p:spPr>
          <a:xfrm>
            <a:off x="8283222" y="6371167"/>
            <a:ext cx="860778" cy="350308"/>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
        <p:nvSpPr>
          <p:cNvPr id="4" name="Rectangle 3"/>
          <p:cNvSpPr/>
          <p:nvPr userDrawn="1"/>
        </p:nvSpPr>
        <p:spPr>
          <a:xfrm>
            <a:off x="0" y="0"/>
            <a:ext cx="9144000" cy="9487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18602722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3722" y="889000"/>
            <a:ext cx="2611791" cy="797277"/>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889000"/>
            <a:ext cx="4708172" cy="5237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3722" y="1686277"/>
            <a:ext cx="2611791" cy="443988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a:xfrm>
            <a:off x="8283222" y="6356350"/>
            <a:ext cx="860778" cy="365125"/>
          </a:xfrm>
          <a:prstGeom prst="rect">
            <a:avLst/>
          </a:prstGeom>
        </p:spPr>
        <p:txBody>
          <a:body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928065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083969"/>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896144"/>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1792288" y="5650707"/>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65487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0778" y="853721"/>
            <a:ext cx="7422444" cy="959027"/>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60778" y="2039056"/>
            <a:ext cx="7422444" cy="433211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8283222" y="6371167"/>
            <a:ext cx="860778" cy="350308"/>
          </a:xfrm>
          <a:prstGeom prst="rect">
            <a:avLst/>
          </a:prstGeom>
        </p:spPr>
        <p:txBody>
          <a:bodyPr/>
          <a:lstStyle>
            <a:lvl1pPr algn="ctr">
              <a:defRPr sz="1400">
                <a:solidFill>
                  <a:schemeClr val="bg1">
                    <a:lumMod val="65000"/>
                  </a:schemeClr>
                </a:solidFill>
                <a:latin typeface="Book Antiqua"/>
                <a:cs typeface="Book Antiqua"/>
              </a:defRPr>
            </a:lvl1pPr>
          </a:lstStyle>
          <a:p>
            <a:fld id="{D4C34234-E0AA-434B-AA79-02F02F6BC82A}" type="slidenum">
              <a:rPr lang="en-US" smtClean="0">
                <a:solidFill>
                  <a:prstClr val="white">
                    <a:lumMod val="65000"/>
                  </a:prstClr>
                </a:solidFill>
              </a:rPr>
              <a:pPr/>
              <a:t>‹#›</a:t>
            </a:fld>
            <a:endParaRPr lang="en-US" dirty="0">
              <a:solidFill>
                <a:prstClr val="white">
                  <a:lumMod val="65000"/>
                </a:prstClr>
              </a:solidFill>
            </a:endParaRPr>
          </a:p>
        </p:txBody>
      </p:sp>
      <p:pic>
        <p:nvPicPr>
          <p:cNvPr id="6" name="Picture 5" descr="HMA-ppt2-header3.jp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9144000" cy="896112"/>
          </a:xfrm>
          <a:prstGeom prst="rect">
            <a:avLst/>
          </a:prstGeom>
        </p:spPr>
      </p:pic>
      <p:grpSp>
        <p:nvGrpSpPr>
          <p:cNvPr id="12" name="Group 11"/>
          <p:cNvGrpSpPr/>
          <p:nvPr userDrawn="1"/>
        </p:nvGrpSpPr>
        <p:grpSpPr>
          <a:xfrm>
            <a:off x="7921271" y="6395189"/>
            <a:ext cx="659710" cy="267610"/>
            <a:chOff x="7943423" y="6380421"/>
            <a:chExt cx="659710" cy="267610"/>
          </a:xfrm>
        </p:grpSpPr>
        <p:cxnSp>
          <p:nvCxnSpPr>
            <p:cNvPr id="13" name="Straight Connector 12"/>
            <p:cNvCxnSpPr/>
            <p:nvPr/>
          </p:nvCxnSpPr>
          <p:spPr>
            <a:xfrm>
              <a:off x="8589477" y="6415993"/>
              <a:ext cx="0" cy="232038"/>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4" name="Title 3"/>
            <p:cNvSpPr txBox="1">
              <a:spLocks/>
            </p:cNvSpPr>
            <p:nvPr/>
          </p:nvSpPr>
          <p:spPr>
            <a:xfrm>
              <a:off x="7943423" y="6380421"/>
              <a:ext cx="659710" cy="24823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2800" kern="1200">
                  <a:solidFill>
                    <a:schemeClr val="tx1">
                      <a:lumMod val="50000"/>
                      <a:lumOff val="50000"/>
                    </a:schemeClr>
                  </a:solidFill>
                  <a:latin typeface="Book Antiqua"/>
                  <a:ea typeface="+mj-ea"/>
                  <a:cs typeface="Book Antiqua"/>
                </a:defRPr>
              </a:lvl1pPr>
            </a:lstStyle>
            <a:p>
              <a:r>
                <a:rPr lang="en-US" sz="1400" dirty="0" smtClean="0">
                  <a:solidFill>
                    <a:prstClr val="white">
                      <a:lumMod val="65000"/>
                    </a:prstClr>
                  </a:solidFill>
                </a:rPr>
                <a:t>HMA</a:t>
              </a:r>
              <a:endParaRPr lang="en-US" sz="1400" dirty="0">
                <a:solidFill>
                  <a:prstClr val="white">
                    <a:lumMod val="65000"/>
                  </a:prstClr>
                </a:solidFill>
              </a:endParaRPr>
            </a:p>
          </p:txBody>
        </p:sp>
      </p:grpSp>
    </p:spTree>
    <p:extLst>
      <p:ext uri="{BB962C8B-B14F-4D97-AF65-F5344CB8AC3E}">
        <p14:creationId xmlns:p14="http://schemas.microsoft.com/office/powerpoint/2010/main" val="276765043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iming>
    <p:tnLst>
      <p:par>
        <p:cTn id="1" dur="indefinite" restart="never" nodeType="tmRoot"/>
      </p:par>
    </p:tnLst>
  </p:timing>
  <p:hf hdr="0" ftr="0" dt="0"/>
  <p:txStyles>
    <p:titleStyle>
      <a:lvl1pPr algn="ctr" defTabSz="457200" rtl="0" eaLnBrk="1" latinLnBrk="0" hangingPunct="1">
        <a:spcBef>
          <a:spcPct val="0"/>
        </a:spcBef>
        <a:buNone/>
        <a:defRPr sz="3600" kern="1200">
          <a:solidFill>
            <a:schemeClr val="tx1"/>
          </a:solidFill>
          <a:latin typeface="Book Antiqua"/>
          <a:ea typeface="+mj-ea"/>
          <a:cs typeface="Book Antiqua"/>
        </a:defRPr>
      </a:lvl1pPr>
    </p:titleStyle>
    <p:bodyStyle>
      <a:lvl1pPr marL="342900" indent="-342900" algn="l" defTabSz="457200" rtl="0" eaLnBrk="1" latinLnBrk="0" hangingPunct="1">
        <a:spcBef>
          <a:spcPct val="20000"/>
        </a:spcBef>
        <a:buFont typeface="Arial"/>
        <a:buChar char="•"/>
        <a:defRPr sz="2800" kern="1200">
          <a:solidFill>
            <a:schemeClr val="tx1">
              <a:lumMod val="50000"/>
              <a:lumOff val="50000"/>
            </a:schemeClr>
          </a:solidFill>
          <a:latin typeface="Book Antiqua"/>
          <a:ea typeface="+mn-ea"/>
          <a:cs typeface="Book Antiqua"/>
        </a:defRPr>
      </a:lvl1pPr>
      <a:lvl2pPr marL="742950" indent="-285750" algn="l" defTabSz="457200" rtl="0" eaLnBrk="1" latinLnBrk="0" hangingPunct="1">
        <a:spcBef>
          <a:spcPct val="20000"/>
        </a:spcBef>
        <a:buFont typeface="Arial"/>
        <a:buChar char="–"/>
        <a:defRPr sz="2400" kern="1200">
          <a:solidFill>
            <a:schemeClr val="tx1">
              <a:lumMod val="50000"/>
              <a:lumOff val="50000"/>
            </a:schemeClr>
          </a:solidFill>
          <a:latin typeface="Book Antiqua"/>
          <a:ea typeface="+mn-ea"/>
          <a:cs typeface="Book Antiqua"/>
        </a:defRPr>
      </a:lvl2pPr>
      <a:lvl3pPr marL="1143000" indent="-228600" algn="l" defTabSz="457200" rtl="0" eaLnBrk="1" latinLnBrk="0" hangingPunct="1">
        <a:spcBef>
          <a:spcPct val="20000"/>
        </a:spcBef>
        <a:buFont typeface="Arial"/>
        <a:buChar char="•"/>
        <a:defRPr sz="2400" kern="1200">
          <a:solidFill>
            <a:schemeClr val="tx1">
              <a:lumMod val="50000"/>
              <a:lumOff val="50000"/>
            </a:schemeClr>
          </a:solidFill>
          <a:latin typeface="Book Antiqua"/>
          <a:ea typeface="+mn-ea"/>
          <a:cs typeface="Book Antiqua"/>
        </a:defRPr>
      </a:lvl3pPr>
      <a:lvl4pPr marL="1600200" indent="-228600" algn="l" defTabSz="457200" rtl="0" eaLnBrk="1" latinLnBrk="0" hangingPunct="1">
        <a:spcBef>
          <a:spcPct val="20000"/>
        </a:spcBef>
        <a:buFont typeface="Arial"/>
        <a:buChar char="–"/>
        <a:defRPr sz="2000" kern="1200">
          <a:solidFill>
            <a:schemeClr val="tx1">
              <a:lumMod val="50000"/>
              <a:lumOff val="50000"/>
            </a:schemeClr>
          </a:solidFill>
          <a:latin typeface="Book Antiqua"/>
          <a:ea typeface="+mn-ea"/>
          <a:cs typeface="Book Antiqua"/>
        </a:defRPr>
      </a:lvl4pPr>
      <a:lvl5pPr marL="2057400" indent="-228600" algn="l" defTabSz="457200" rtl="0" eaLnBrk="1" latinLnBrk="0" hangingPunct="1">
        <a:spcBef>
          <a:spcPct val="20000"/>
        </a:spcBef>
        <a:buFont typeface="Arial"/>
        <a:buChar char="»"/>
        <a:defRPr sz="2000" kern="1200">
          <a:solidFill>
            <a:schemeClr val="tx1">
              <a:lumMod val="50000"/>
              <a:lumOff val="50000"/>
            </a:schemeClr>
          </a:solidFill>
          <a:latin typeface="Book Antiqua"/>
          <a:ea typeface="+mn-ea"/>
          <a:cs typeface="Book Antiqu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656427" y="4961562"/>
            <a:ext cx="3822700" cy="396875"/>
          </a:xfrm>
        </p:spPr>
        <p:txBody>
          <a:bodyPr/>
          <a:lstStyle/>
          <a:p>
            <a:r>
              <a:rPr lang="en-US" dirty="0" smtClean="0"/>
              <a:t>November 4, 2015</a:t>
            </a:r>
            <a:endParaRPr lang="en-US" dirty="0"/>
          </a:p>
        </p:txBody>
      </p:sp>
      <p:sp>
        <p:nvSpPr>
          <p:cNvPr id="5" name="Text Placeholder 4"/>
          <p:cNvSpPr>
            <a:spLocks noGrp="1"/>
          </p:cNvSpPr>
          <p:nvPr>
            <p:ph type="body" sz="quarter" idx="12"/>
          </p:nvPr>
        </p:nvSpPr>
        <p:spPr>
          <a:xfrm>
            <a:off x="1509485" y="1249468"/>
            <a:ext cx="6110515" cy="1550019"/>
          </a:xfrm>
        </p:spPr>
        <p:txBody>
          <a:bodyPr/>
          <a:lstStyle/>
          <a:p>
            <a:r>
              <a:rPr lang="en-US" sz="3200" b="1" dirty="0"/>
              <a:t>New Models for FQHC Partnerships with Hospitals </a:t>
            </a:r>
            <a:endParaRPr lang="en-US" sz="3200" dirty="0"/>
          </a:p>
        </p:txBody>
      </p:sp>
      <p:sp>
        <p:nvSpPr>
          <p:cNvPr id="6" name="Text Placeholder 5"/>
          <p:cNvSpPr>
            <a:spLocks noGrp="1"/>
          </p:cNvSpPr>
          <p:nvPr>
            <p:ph type="body" sz="quarter" idx="13"/>
          </p:nvPr>
        </p:nvSpPr>
        <p:spPr>
          <a:xfrm>
            <a:off x="1146629" y="2532738"/>
            <a:ext cx="6807199" cy="1761162"/>
          </a:xfrm>
        </p:spPr>
        <p:txBody>
          <a:bodyPr>
            <a:noAutofit/>
          </a:bodyPr>
          <a:lstStyle/>
          <a:p>
            <a:pPr>
              <a:spcBef>
                <a:spcPts val="0"/>
              </a:spcBef>
            </a:pPr>
            <a:endParaRPr lang="en-US" sz="1600" dirty="0" smtClean="0">
              <a:solidFill>
                <a:schemeClr val="bg1"/>
              </a:solidFill>
              <a:effectLst>
                <a:outerShdw blurRad="50800" dist="38100" dir="2700000" algn="tl" rotWithShape="0">
                  <a:srgbClr val="000000">
                    <a:alpha val="43000"/>
                  </a:srgbClr>
                </a:outerShdw>
              </a:effectLst>
            </a:endParaRPr>
          </a:p>
          <a:p>
            <a:pPr>
              <a:spcBef>
                <a:spcPts val="0"/>
              </a:spcBef>
            </a:pPr>
            <a:r>
              <a:rPr lang="en-US" sz="1600" dirty="0" smtClean="0">
                <a:solidFill>
                  <a:schemeClr val="bg1"/>
                </a:solidFill>
                <a:effectLst>
                  <a:outerShdw blurRad="50800" dist="38100" dir="2700000" algn="tl" rotWithShape="0">
                    <a:srgbClr val="000000">
                      <a:alpha val="43000"/>
                    </a:srgbClr>
                  </a:outerShdw>
                </a:effectLst>
              </a:rPr>
              <a:t>Speakers:</a:t>
            </a:r>
            <a:r>
              <a:rPr lang="en-US" sz="1600" dirty="0" smtClean="0"/>
              <a:t> </a:t>
            </a:r>
          </a:p>
          <a:p>
            <a:r>
              <a:rPr lang="en-US" sz="1600" dirty="0"/>
              <a:t>Margarita Pereyda, MD, Principal, HMA</a:t>
            </a:r>
          </a:p>
          <a:p>
            <a:r>
              <a:rPr lang="en-US" sz="1600" dirty="0" smtClean="0"/>
              <a:t>Margaret </a:t>
            </a:r>
            <a:r>
              <a:rPr lang="en-US" sz="1600" dirty="0"/>
              <a:t>Kirkegaard, MD, Principal, HMA</a:t>
            </a:r>
          </a:p>
          <a:p>
            <a:r>
              <a:rPr lang="en-US" sz="1600" dirty="0" smtClean="0"/>
              <a:t>Santina </a:t>
            </a:r>
            <a:r>
              <a:rPr lang="en-US" sz="1600" dirty="0"/>
              <a:t>Wheat, MD, MPH, Erie Humboldt Park Site Medical Director, </a:t>
            </a:r>
            <a:r>
              <a:rPr lang="en-US" sz="1600" dirty="0" smtClean="0"/>
              <a:t>Northwestern </a:t>
            </a:r>
            <a:r>
              <a:rPr lang="en-US" sz="1600" dirty="0"/>
              <a:t>McGaw Family Medicine Residency</a:t>
            </a:r>
          </a:p>
          <a:p>
            <a:pPr>
              <a:spcBef>
                <a:spcPts val="0"/>
              </a:spcBef>
            </a:pPr>
            <a:endParaRPr lang="en-US" sz="1600" dirty="0"/>
          </a:p>
          <a:p>
            <a:pPr>
              <a:spcBef>
                <a:spcPts val="0"/>
              </a:spcBef>
            </a:pPr>
            <a:r>
              <a:rPr lang="en-US" sz="1600" dirty="0"/>
              <a:t>Moderator: </a:t>
            </a:r>
            <a:endParaRPr lang="en-US" sz="1600" dirty="0" smtClean="0"/>
          </a:p>
          <a:p>
            <a:pPr>
              <a:spcBef>
                <a:spcPts val="0"/>
              </a:spcBef>
            </a:pPr>
            <a:r>
              <a:rPr lang="en-US" sz="1600" dirty="0" smtClean="0"/>
              <a:t>Carl </a:t>
            </a:r>
            <a:r>
              <a:rPr lang="en-US" sz="1600" dirty="0"/>
              <a:t>Mercurio, HMA Information </a:t>
            </a:r>
            <a:r>
              <a:rPr lang="en-US" sz="1600" dirty="0" smtClean="0"/>
              <a:t>Services</a:t>
            </a:r>
          </a:p>
          <a:p>
            <a:pPr>
              <a:spcBef>
                <a:spcPts val="0"/>
              </a:spcBef>
            </a:pPr>
            <a:endParaRPr lang="en-US" sz="1600" dirty="0" smtClean="0"/>
          </a:p>
        </p:txBody>
      </p:sp>
    </p:spTree>
    <p:extLst>
      <p:ext uri="{BB962C8B-B14F-4D97-AF65-F5344CB8AC3E}">
        <p14:creationId xmlns:p14="http://schemas.microsoft.com/office/powerpoint/2010/main" val="3115654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Cornerstone of the FQHC Model</a:t>
            </a:r>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US" dirty="0" smtClean="0"/>
              <a:t>Be </a:t>
            </a:r>
            <a:r>
              <a:rPr lang="en-US" dirty="0"/>
              <a:t>located in a federally-designated medically underserved area or serve a federally-designated medically underserved population</a:t>
            </a:r>
          </a:p>
          <a:p>
            <a:pPr marL="514350" indent="-514350">
              <a:buFont typeface="+mj-lt"/>
              <a:buAutoNum type="arabicPeriod"/>
            </a:pPr>
            <a:r>
              <a:rPr lang="en-US" dirty="0" smtClean="0"/>
              <a:t>Serve </a:t>
            </a:r>
            <a:r>
              <a:rPr lang="en-US" dirty="0"/>
              <a:t>all residents of the FQHC’s service area or all residents who belong to a targeted “special population, regardless of an individual’s or family’s ability to pay</a:t>
            </a:r>
          </a:p>
          <a:p>
            <a:pPr marL="514350" indent="-514350">
              <a:buFont typeface="+mj-lt"/>
              <a:buAutoNum type="arabicPeriod"/>
            </a:pPr>
            <a:r>
              <a:rPr lang="en-US" dirty="0" smtClean="0"/>
              <a:t>Provide </a:t>
            </a:r>
            <a:r>
              <a:rPr lang="en-US" dirty="0"/>
              <a:t>a full continuum of primary and preventive care services </a:t>
            </a:r>
          </a:p>
          <a:p>
            <a:pPr marL="514350" indent="-514350">
              <a:buFont typeface="+mj-lt"/>
              <a:buAutoNum type="arabicPeriod"/>
            </a:pPr>
            <a:r>
              <a:rPr lang="en-US" dirty="0" smtClean="0"/>
              <a:t>Be </a:t>
            </a:r>
            <a:r>
              <a:rPr lang="en-US" dirty="0"/>
              <a:t>governed by an independent community-based board of directors that complies with all Section 330-related requirements</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10</a:t>
            </a:fld>
            <a:endParaRPr lang="en-US" dirty="0">
              <a:solidFill>
                <a:prstClr val="white">
                  <a:lumMod val="65000"/>
                </a:prstClr>
              </a:solidFill>
            </a:endParaRPr>
          </a:p>
        </p:txBody>
      </p:sp>
    </p:spTree>
    <p:extLst>
      <p:ext uri="{BB962C8B-B14F-4D97-AF65-F5344CB8AC3E}">
        <p14:creationId xmlns:p14="http://schemas.microsoft.com/office/powerpoint/2010/main" val="782684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032" y="926873"/>
            <a:ext cx="8604504" cy="959027"/>
          </a:xfrm>
        </p:spPr>
        <p:txBody>
          <a:bodyPr/>
          <a:lstStyle/>
          <a:p>
            <a:r>
              <a:rPr lang="en-US" dirty="0"/>
              <a:t>Benefits of a Hospital-FQHC Partnership</a:t>
            </a:r>
          </a:p>
        </p:txBody>
      </p:sp>
      <p:sp>
        <p:nvSpPr>
          <p:cNvPr id="3" name="Content Placeholder 2"/>
          <p:cNvSpPr>
            <a:spLocks noGrp="1"/>
          </p:cNvSpPr>
          <p:nvPr>
            <p:ph idx="1"/>
          </p:nvPr>
        </p:nvSpPr>
        <p:spPr/>
        <p:txBody>
          <a:bodyPr>
            <a:normAutofit fontScale="92500" lnSpcReduction="10000"/>
          </a:bodyPr>
          <a:lstStyle/>
          <a:p>
            <a:r>
              <a:rPr lang="en-US" dirty="0"/>
              <a:t>Help to avoid the unnecessary duplication of services, lowering the costs of providing care and ultimately strengthening the existing safety net delivery system</a:t>
            </a:r>
          </a:p>
          <a:p>
            <a:r>
              <a:rPr lang="en-US" dirty="0"/>
              <a:t>Reduce the need for more expensive in-patient and specialty care services as well as emergency room visits, resulting in significant savings to a community’s health care system</a:t>
            </a:r>
          </a:p>
          <a:p>
            <a:r>
              <a:rPr lang="en-US" dirty="0"/>
              <a:t>Allow limited federal, state and local resources to be targeted and allocated to areas that most require them</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11</a:t>
            </a:fld>
            <a:endParaRPr lang="en-US" dirty="0">
              <a:solidFill>
                <a:prstClr val="white">
                  <a:lumMod val="65000"/>
                </a:prstClr>
              </a:solidFill>
            </a:endParaRPr>
          </a:p>
        </p:txBody>
      </p:sp>
    </p:spTree>
    <p:extLst>
      <p:ext uri="{BB962C8B-B14F-4D97-AF65-F5344CB8AC3E}">
        <p14:creationId xmlns:p14="http://schemas.microsoft.com/office/powerpoint/2010/main" val="757736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26873"/>
            <a:ext cx="7422444" cy="959027"/>
          </a:xfrm>
        </p:spPr>
        <p:txBody>
          <a:bodyPr/>
          <a:lstStyle/>
          <a:p>
            <a:r>
              <a:rPr lang="en-US" dirty="0"/>
              <a:t>What FQHCs </a:t>
            </a:r>
            <a:r>
              <a:rPr lang="en-US" dirty="0" smtClean="0"/>
              <a:t>Bring </a:t>
            </a:r>
            <a:r>
              <a:rPr lang="en-US" dirty="0"/>
              <a:t>to the </a:t>
            </a:r>
            <a:r>
              <a:rPr lang="en-US" dirty="0" smtClean="0"/>
              <a:t>Table</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2600" dirty="0" smtClean="0"/>
              <a:t>Cost-related </a:t>
            </a:r>
            <a:r>
              <a:rPr lang="en-US" sz="2600" dirty="0"/>
              <a:t>reimbursement for services provided to Medicare, Medicaid, and Children’s Health Insurance Program (CHIP) beneficiaries</a:t>
            </a:r>
          </a:p>
          <a:p>
            <a:pPr marL="514350" indent="-514350">
              <a:buFont typeface="+mj-lt"/>
              <a:buAutoNum type="arabicPeriod"/>
            </a:pPr>
            <a:r>
              <a:rPr lang="en-US" sz="2600" dirty="0" smtClean="0"/>
              <a:t>Coverage </a:t>
            </a:r>
            <a:r>
              <a:rPr lang="en-US" sz="2600" dirty="0"/>
              <a:t>for the FQHC and its providers under the Federal Tort Claims Act (FTCA)</a:t>
            </a:r>
          </a:p>
          <a:p>
            <a:pPr marL="514350" indent="-514350">
              <a:buFont typeface="+mj-lt"/>
              <a:buAutoNum type="arabicPeriod"/>
            </a:pPr>
            <a:r>
              <a:rPr lang="en-US" sz="2600" dirty="0" smtClean="0"/>
              <a:t>Discount </a:t>
            </a:r>
            <a:r>
              <a:rPr lang="en-US" sz="2600" dirty="0"/>
              <a:t>drug pricing under Section 340B of the Public Health Service Act</a:t>
            </a:r>
          </a:p>
          <a:p>
            <a:pPr marL="514350" indent="-514350">
              <a:buFont typeface="+mj-lt"/>
              <a:buAutoNum type="arabicPeriod"/>
            </a:pPr>
            <a:r>
              <a:rPr lang="en-US" sz="2600" dirty="0" smtClean="0"/>
              <a:t>Federal </a:t>
            </a:r>
            <a:r>
              <a:rPr lang="en-US" sz="2600" dirty="0"/>
              <a:t>Anti-Kickback statute protection under the safe harbor for FQHC grantees</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12</a:t>
            </a:fld>
            <a:endParaRPr lang="en-US" dirty="0">
              <a:solidFill>
                <a:prstClr val="white">
                  <a:lumMod val="65000"/>
                </a:prstClr>
              </a:solidFill>
            </a:endParaRPr>
          </a:p>
        </p:txBody>
      </p:sp>
    </p:spTree>
    <p:extLst>
      <p:ext uri="{BB962C8B-B14F-4D97-AF65-F5344CB8AC3E}">
        <p14:creationId xmlns:p14="http://schemas.microsoft.com/office/powerpoint/2010/main" val="2478063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17729"/>
            <a:ext cx="7422444" cy="959027"/>
          </a:xfrm>
        </p:spPr>
        <p:txBody>
          <a:bodyPr/>
          <a:lstStyle/>
          <a:p>
            <a:r>
              <a:rPr lang="en-US" dirty="0"/>
              <a:t>FQHC Safe Harbor Standards</a:t>
            </a:r>
          </a:p>
        </p:txBody>
      </p:sp>
      <p:sp>
        <p:nvSpPr>
          <p:cNvPr id="3" name="Content Placeholder 2"/>
          <p:cNvSpPr>
            <a:spLocks noGrp="1"/>
          </p:cNvSpPr>
          <p:nvPr>
            <p:ph idx="1"/>
          </p:nvPr>
        </p:nvSpPr>
        <p:spPr>
          <a:xfrm>
            <a:off x="943074" y="2066488"/>
            <a:ext cx="7422444" cy="4332111"/>
          </a:xfrm>
        </p:spPr>
        <p:txBody>
          <a:bodyPr>
            <a:normAutofit fontScale="92500" lnSpcReduction="20000"/>
          </a:bodyPr>
          <a:lstStyle/>
          <a:p>
            <a:r>
              <a:rPr lang="en-US" dirty="0"/>
              <a:t>Established in 2007 by OIG at DHS</a:t>
            </a:r>
          </a:p>
          <a:p>
            <a:r>
              <a:rPr lang="en-US" dirty="0"/>
              <a:t>Must be codified in written agreement</a:t>
            </a:r>
          </a:p>
          <a:p>
            <a:r>
              <a:rPr lang="en-US" dirty="0"/>
              <a:t>Meet standards</a:t>
            </a:r>
          </a:p>
          <a:p>
            <a:pPr lvl="1"/>
            <a:r>
              <a:rPr lang="en-US" dirty="0"/>
              <a:t>Must have reasonable expectation arrangement will contribute meaningfully to services for the underserved</a:t>
            </a:r>
          </a:p>
          <a:p>
            <a:pPr lvl="1"/>
            <a:r>
              <a:rPr lang="en-US" dirty="0"/>
              <a:t>Must periodically re-evaluate the arrangement (at least annually)</a:t>
            </a:r>
          </a:p>
          <a:p>
            <a:r>
              <a:rPr lang="en-US" dirty="0"/>
              <a:t>Permits:</a:t>
            </a:r>
          </a:p>
          <a:p>
            <a:pPr lvl="1"/>
            <a:r>
              <a:rPr lang="en-US" dirty="0"/>
              <a:t>Monetary or in-kind donations</a:t>
            </a:r>
          </a:p>
          <a:p>
            <a:pPr lvl="1"/>
            <a:r>
              <a:rPr lang="en-US" dirty="0"/>
              <a:t>Low cost or no cost leases and/or purchase agreements</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13</a:t>
            </a:fld>
            <a:endParaRPr lang="en-US" dirty="0">
              <a:solidFill>
                <a:prstClr val="white">
                  <a:lumMod val="65000"/>
                </a:prstClr>
              </a:solidFill>
            </a:endParaRPr>
          </a:p>
        </p:txBody>
      </p:sp>
    </p:spTree>
    <p:extLst>
      <p:ext uri="{BB962C8B-B14F-4D97-AF65-F5344CB8AC3E}">
        <p14:creationId xmlns:p14="http://schemas.microsoft.com/office/powerpoint/2010/main" val="3137562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26873"/>
            <a:ext cx="7422444" cy="959027"/>
          </a:xfrm>
        </p:spPr>
        <p:txBody>
          <a:bodyPr/>
          <a:lstStyle/>
          <a:p>
            <a:r>
              <a:rPr lang="en-US" dirty="0"/>
              <a:t>FQHC </a:t>
            </a:r>
            <a:r>
              <a:rPr lang="en-US" dirty="0" smtClean="0"/>
              <a:t>Strengths </a:t>
            </a:r>
            <a:r>
              <a:rPr lang="en-US" dirty="0"/>
              <a:t>to </a:t>
            </a:r>
            <a:r>
              <a:rPr lang="en-US" dirty="0" smtClean="0"/>
              <a:t>Leverage</a:t>
            </a:r>
            <a:endParaRPr lang="en-US" dirty="0"/>
          </a:p>
        </p:txBody>
      </p:sp>
      <p:sp>
        <p:nvSpPr>
          <p:cNvPr id="3" name="Content Placeholder 2"/>
          <p:cNvSpPr>
            <a:spLocks noGrp="1"/>
          </p:cNvSpPr>
          <p:nvPr>
            <p:ph idx="1"/>
          </p:nvPr>
        </p:nvSpPr>
        <p:spPr/>
        <p:txBody>
          <a:bodyPr>
            <a:normAutofit fontScale="92500" lnSpcReduction="20000"/>
          </a:bodyPr>
          <a:lstStyle/>
          <a:p>
            <a:r>
              <a:rPr lang="en-US" dirty="0"/>
              <a:t>Patient/Family Centered Models of Care</a:t>
            </a:r>
          </a:p>
          <a:p>
            <a:r>
              <a:rPr lang="en-US" dirty="0"/>
              <a:t>Wrap around </a:t>
            </a:r>
            <a:r>
              <a:rPr lang="en-US" dirty="0" smtClean="0"/>
              <a:t>services - can </a:t>
            </a:r>
            <a:r>
              <a:rPr lang="en-US" dirty="0"/>
              <a:t>address Social Determinants of Health</a:t>
            </a:r>
          </a:p>
          <a:p>
            <a:pPr lvl="1"/>
            <a:r>
              <a:rPr lang="en-US" dirty="0"/>
              <a:t>Case Management</a:t>
            </a:r>
          </a:p>
          <a:p>
            <a:pPr lvl="1"/>
            <a:r>
              <a:rPr lang="en-US" dirty="0"/>
              <a:t>Transportation</a:t>
            </a:r>
          </a:p>
          <a:p>
            <a:pPr lvl="1"/>
            <a:r>
              <a:rPr lang="en-US" dirty="0"/>
              <a:t>Translation</a:t>
            </a:r>
          </a:p>
          <a:p>
            <a:pPr lvl="1"/>
            <a:r>
              <a:rPr lang="en-US" dirty="0"/>
              <a:t>Nutrition</a:t>
            </a:r>
          </a:p>
          <a:p>
            <a:pPr lvl="1"/>
            <a:r>
              <a:rPr lang="en-US" dirty="0"/>
              <a:t>Social Work Services</a:t>
            </a:r>
          </a:p>
          <a:p>
            <a:pPr lvl="0"/>
            <a:r>
              <a:rPr lang="en-US" dirty="0"/>
              <a:t>Behavioral Health Services</a:t>
            </a:r>
          </a:p>
          <a:p>
            <a:pPr lvl="0"/>
            <a:r>
              <a:rPr lang="en-US" dirty="0"/>
              <a:t>Oral Health</a:t>
            </a:r>
          </a:p>
          <a:p>
            <a:pPr lvl="0"/>
            <a:r>
              <a:rPr lang="en-US" dirty="0"/>
              <a:t>Multi-disciplinary workforce</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14</a:t>
            </a:fld>
            <a:endParaRPr lang="en-US" dirty="0">
              <a:solidFill>
                <a:prstClr val="white">
                  <a:lumMod val="65000"/>
                </a:prstClr>
              </a:solidFill>
            </a:endParaRPr>
          </a:p>
        </p:txBody>
      </p:sp>
    </p:spTree>
    <p:extLst>
      <p:ext uri="{BB962C8B-B14F-4D97-AF65-F5344CB8AC3E}">
        <p14:creationId xmlns:p14="http://schemas.microsoft.com/office/powerpoint/2010/main" val="3411130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of </a:t>
            </a:r>
            <a:r>
              <a:rPr lang="en-US" dirty="0" smtClean="0"/>
              <a:t>Collaboration</a:t>
            </a:r>
            <a:endParaRPr lang="en-US" dirty="0"/>
          </a:p>
        </p:txBody>
      </p:sp>
      <p:sp>
        <p:nvSpPr>
          <p:cNvPr id="3" name="Content Placeholder 2"/>
          <p:cNvSpPr>
            <a:spLocks noGrp="1"/>
          </p:cNvSpPr>
          <p:nvPr>
            <p:ph idx="1"/>
          </p:nvPr>
        </p:nvSpPr>
        <p:spPr>
          <a:xfrm>
            <a:off x="84923" y="2221597"/>
            <a:ext cx="7422444" cy="4332111"/>
          </a:xfrm>
        </p:spPr>
        <p:txBody>
          <a:bodyPr/>
          <a:lstStyle/>
          <a:p>
            <a:r>
              <a:rPr lang="en-US" dirty="0"/>
              <a:t>ER Diversion Programs</a:t>
            </a:r>
          </a:p>
          <a:p>
            <a:r>
              <a:rPr lang="en-US" dirty="0"/>
              <a:t>Transitions of Care </a:t>
            </a:r>
            <a:r>
              <a:rPr lang="en-US" dirty="0" smtClean="0"/>
              <a:t/>
            </a:r>
            <a:br>
              <a:rPr lang="en-US" dirty="0" smtClean="0"/>
            </a:br>
            <a:r>
              <a:rPr lang="en-US" dirty="0" smtClean="0"/>
              <a:t>Programs</a:t>
            </a:r>
            <a:endParaRPr lang="en-US" dirty="0"/>
          </a:p>
          <a:p>
            <a:r>
              <a:rPr lang="en-US" dirty="0"/>
              <a:t>Patient Navigation Services</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15</a:t>
            </a:fld>
            <a:endParaRPr lang="en-US" dirty="0">
              <a:solidFill>
                <a:prstClr val="white">
                  <a:lumMod val="65000"/>
                </a:prstClr>
              </a:solidFill>
            </a:endParaRPr>
          </a:p>
        </p:txBody>
      </p:sp>
      <p:pic>
        <p:nvPicPr>
          <p:cNvPr id="5" name="Picture 4"/>
          <p:cNvPicPr>
            <a:picLocks noChangeAspect="1"/>
          </p:cNvPicPr>
          <p:nvPr/>
        </p:nvPicPr>
        <p:blipFill>
          <a:blip r:embed="rId2"/>
          <a:stretch>
            <a:fillRect/>
          </a:stretch>
        </p:blipFill>
        <p:spPr>
          <a:xfrm>
            <a:off x="4923437" y="1969760"/>
            <a:ext cx="4017363" cy="3001234"/>
          </a:xfrm>
          <a:prstGeom prst="rect">
            <a:avLst/>
          </a:prstGeom>
        </p:spPr>
      </p:pic>
    </p:spTree>
    <p:extLst>
      <p:ext uri="{BB962C8B-B14F-4D97-AF65-F5344CB8AC3E}">
        <p14:creationId xmlns:p14="http://schemas.microsoft.com/office/powerpoint/2010/main" val="3018896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Hospital-FQHC-MH Provider</a:t>
            </a:r>
          </a:p>
        </p:txBody>
      </p:sp>
      <p:sp>
        <p:nvSpPr>
          <p:cNvPr id="3" name="Content Placeholder 2"/>
          <p:cNvSpPr>
            <a:spLocks noGrp="1"/>
          </p:cNvSpPr>
          <p:nvPr>
            <p:ph idx="1"/>
          </p:nvPr>
        </p:nvSpPr>
        <p:spPr/>
        <p:txBody>
          <a:bodyPr/>
          <a:lstStyle/>
          <a:p>
            <a:r>
              <a:rPr lang="en-US" dirty="0"/>
              <a:t>Can address individuals with co-occurring </a:t>
            </a:r>
            <a:r>
              <a:rPr lang="en-US" dirty="0" smtClean="0"/>
              <a:t>illnesses</a:t>
            </a:r>
            <a:endParaRPr lang="en-US" dirty="0"/>
          </a:p>
          <a:p>
            <a:r>
              <a:rPr lang="en-US" dirty="0"/>
              <a:t>Provide wrap-around services</a:t>
            </a:r>
          </a:p>
          <a:p>
            <a:r>
              <a:rPr lang="en-US" dirty="0"/>
              <a:t>Provide gap </a:t>
            </a:r>
            <a:r>
              <a:rPr lang="en-US" dirty="0" smtClean="0"/>
              <a:t>services: Physical </a:t>
            </a:r>
            <a:r>
              <a:rPr lang="en-US" dirty="0"/>
              <a:t>Health for MH provider, MH for FQHC</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16</a:t>
            </a:fld>
            <a:endParaRPr lang="en-US" dirty="0">
              <a:solidFill>
                <a:prstClr val="white">
                  <a:lumMod val="65000"/>
                </a:prstClr>
              </a:solidFill>
            </a:endParaRPr>
          </a:p>
        </p:txBody>
      </p:sp>
      <p:pic>
        <p:nvPicPr>
          <p:cNvPr id="5" name="Picture 4"/>
          <p:cNvPicPr>
            <a:picLocks noChangeAspect="1"/>
          </p:cNvPicPr>
          <p:nvPr/>
        </p:nvPicPr>
        <p:blipFill>
          <a:blip r:embed="rId2"/>
          <a:stretch>
            <a:fillRect/>
          </a:stretch>
        </p:blipFill>
        <p:spPr>
          <a:xfrm>
            <a:off x="2264923" y="4604123"/>
            <a:ext cx="4261345" cy="1466850"/>
          </a:xfrm>
          <a:prstGeom prst="rect">
            <a:avLst/>
          </a:prstGeom>
        </p:spPr>
      </p:pic>
    </p:spTree>
    <p:extLst>
      <p:ext uri="{BB962C8B-B14F-4D97-AF65-F5344CB8AC3E}">
        <p14:creationId xmlns:p14="http://schemas.microsoft.com/office/powerpoint/2010/main" val="1542248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780569"/>
            <a:ext cx="7422444" cy="959027"/>
          </a:xfrm>
        </p:spPr>
        <p:txBody>
          <a:bodyPr/>
          <a:lstStyle/>
          <a:p>
            <a:r>
              <a:rPr lang="en-US" dirty="0"/>
              <a:t>Advantages to Hospital Systems</a:t>
            </a:r>
          </a:p>
        </p:txBody>
      </p:sp>
      <p:sp>
        <p:nvSpPr>
          <p:cNvPr id="3" name="Content Placeholder 2"/>
          <p:cNvSpPr>
            <a:spLocks noGrp="1"/>
          </p:cNvSpPr>
          <p:nvPr>
            <p:ph idx="1"/>
          </p:nvPr>
        </p:nvSpPr>
        <p:spPr>
          <a:xfrm>
            <a:off x="860778" y="1712108"/>
            <a:ext cx="7422444" cy="4332111"/>
          </a:xfrm>
        </p:spPr>
        <p:txBody>
          <a:bodyPr/>
          <a:lstStyle/>
          <a:p>
            <a:r>
              <a:rPr lang="en-US" sz="2300" dirty="0"/>
              <a:t>Converting cost centers </a:t>
            </a:r>
          </a:p>
          <a:p>
            <a:r>
              <a:rPr lang="en-US" sz="2300" dirty="0"/>
              <a:t>Willing partner able to take all insurance types</a:t>
            </a:r>
          </a:p>
          <a:p>
            <a:r>
              <a:rPr lang="en-US" sz="2300" dirty="0"/>
              <a:t>Ensuring safe hospital discharges even for most vulnerable</a:t>
            </a:r>
          </a:p>
          <a:p>
            <a:r>
              <a:rPr lang="en-US" sz="2300" dirty="0"/>
              <a:t>Partnering with advance practices with existing HIT, QA processes and Risk Management/Compliance programs</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17</a:t>
            </a:fld>
            <a:endParaRPr lang="en-US" dirty="0">
              <a:solidFill>
                <a:prstClr val="white">
                  <a:lumMod val="65000"/>
                </a:prstClr>
              </a:solidFill>
            </a:endParaRPr>
          </a:p>
        </p:txBody>
      </p:sp>
      <p:pic>
        <p:nvPicPr>
          <p:cNvPr id="5" name="Picture 4"/>
          <p:cNvPicPr>
            <a:picLocks noChangeAspect="1"/>
          </p:cNvPicPr>
          <p:nvPr/>
        </p:nvPicPr>
        <p:blipFill>
          <a:blip r:embed="rId2"/>
          <a:stretch>
            <a:fillRect/>
          </a:stretch>
        </p:blipFill>
        <p:spPr>
          <a:xfrm>
            <a:off x="1759329" y="4492943"/>
            <a:ext cx="5191125" cy="1866900"/>
          </a:xfrm>
          <a:prstGeom prst="rect">
            <a:avLst/>
          </a:prstGeom>
        </p:spPr>
      </p:pic>
      <p:sp>
        <p:nvSpPr>
          <p:cNvPr id="6" name="TextBox 5"/>
          <p:cNvSpPr txBox="1"/>
          <p:nvPr/>
        </p:nvSpPr>
        <p:spPr>
          <a:xfrm>
            <a:off x="2728033" y="6396419"/>
            <a:ext cx="3828215" cy="276999"/>
          </a:xfrm>
          <a:prstGeom prst="rect">
            <a:avLst/>
          </a:prstGeom>
          <a:noFill/>
        </p:spPr>
        <p:txBody>
          <a:bodyPr wrap="square" rtlCol="0">
            <a:spAutoFit/>
          </a:bodyPr>
          <a:lstStyle/>
          <a:p>
            <a:r>
              <a:rPr lang="en-US" sz="1200" dirty="0" smtClean="0">
                <a:solidFill>
                  <a:schemeClr val="tx1">
                    <a:lumMod val="50000"/>
                    <a:lumOff val="50000"/>
                  </a:schemeClr>
                </a:solidFill>
              </a:rPr>
              <a:t>Avanza Healthcare Strategies Infographic May 2015</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3237665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45161"/>
            <a:ext cx="7422444" cy="959027"/>
          </a:xfrm>
        </p:spPr>
        <p:txBody>
          <a:bodyPr/>
          <a:lstStyle/>
          <a:p>
            <a:r>
              <a:rPr lang="en-US" dirty="0"/>
              <a:t>Advantages to Tax-Exempt Hospital Systems</a:t>
            </a:r>
          </a:p>
        </p:txBody>
      </p:sp>
      <p:sp>
        <p:nvSpPr>
          <p:cNvPr id="3" name="Content Placeholder 2"/>
          <p:cNvSpPr>
            <a:spLocks noGrp="1"/>
          </p:cNvSpPr>
          <p:nvPr>
            <p:ph idx="1"/>
          </p:nvPr>
        </p:nvSpPr>
        <p:spPr>
          <a:xfrm>
            <a:off x="860778" y="2121352"/>
            <a:ext cx="7422444" cy="4332111"/>
          </a:xfrm>
        </p:spPr>
        <p:txBody>
          <a:bodyPr/>
          <a:lstStyle/>
          <a:p>
            <a:r>
              <a:rPr lang="en-US" dirty="0"/>
              <a:t>Ability to focus </a:t>
            </a:r>
            <a:r>
              <a:rPr lang="en-US" dirty="0" smtClean="0"/>
              <a:t>community benefit </a:t>
            </a:r>
            <a:r>
              <a:rPr lang="en-US" dirty="0"/>
              <a:t>and other charitable funds in a strategic and population health focused manner</a:t>
            </a:r>
          </a:p>
          <a:p>
            <a:r>
              <a:rPr lang="en-US" dirty="0"/>
              <a:t>Redirection of charitable spend from avoidable ER care to EB medical care and cost effective site of service</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18</a:t>
            </a:fld>
            <a:endParaRPr lang="en-US" dirty="0">
              <a:solidFill>
                <a:prstClr val="white">
                  <a:lumMod val="65000"/>
                </a:prstClr>
              </a:solidFill>
            </a:endParaRPr>
          </a:p>
        </p:txBody>
      </p:sp>
    </p:spTree>
    <p:extLst>
      <p:ext uri="{BB962C8B-B14F-4D97-AF65-F5344CB8AC3E}">
        <p14:creationId xmlns:p14="http://schemas.microsoft.com/office/powerpoint/2010/main" val="1075449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Partnerships</a:t>
            </a:r>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19</a:t>
            </a:fld>
            <a:endParaRPr lang="en-US" dirty="0">
              <a:solidFill>
                <a:prstClr val="white">
                  <a:lumMod val="65000"/>
                </a:prstClr>
              </a:solidFill>
            </a:endParaRPr>
          </a:p>
        </p:txBody>
      </p:sp>
      <p:pic>
        <p:nvPicPr>
          <p:cNvPr id="5" name="Content Placeholder 3"/>
          <p:cNvPicPr>
            <a:picLocks noGrp="1" noChangeAspect="1"/>
          </p:cNvPicPr>
          <p:nvPr>
            <p:ph idx="1"/>
          </p:nvPr>
        </p:nvPicPr>
        <p:blipFill>
          <a:blip r:embed="rId2"/>
          <a:stretch>
            <a:fillRect/>
          </a:stretch>
        </p:blipFill>
        <p:spPr>
          <a:xfrm>
            <a:off x="1734036" y="1800523"/>
            <a:ext cx="5910348" cy="4570115"/>
          </a:xfrm>
          <a:prstGeom prst="rect">
            <a:avLst/>
          </a:prstGeom>
        </p:spPr>
      </p:pic>
    </p:spTree>
    <p:extLst>
      <p:ext uri="{BB962C8B-B14F-4D97-AF65-F5344CB8AC3E}">
        <p14:creationId xmlns:p14="http://schemas.microsoft.com/office/powerpoint/2010/main" val="1902698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sp>
        <p:nvSpPr>
          <p:cNvPr id="4" name="Text Placeholder 3"/>
          <p:cNvSpPr>
            <a:spLocks noGrp="1"/>
          </p:cNvSpPr>
          <p:nvPr>
            <p:ph type="body" sz="quarter" idx="14"/>
          </p:nvPr>
        </p:nvSpPr>
        <p:spPr/>
        <p:txBody>
          <a:bodyPr>
            <a:normAutofit lnSpcReduction="10000"/>
          </a:bodyPr>
          <a:lstStyle/>
          <a:p>
            <a:endParaRPr lang="en-US"/>
          </a:p>
        </p:txBody>
      </p:sp>
      <p:pic>
        <p:nvPicPr>
          <p:cNvPr id="9" name="Picture 8"/>
          <p:cNvPicPr>
            <a:picLocks noChangeAspect="1"/>
          </p:cNvPicPr>
          <p:nvPr/>
        </p:nvPicPr>
        <p:blipFill>
          <a:blip r:embed="rId3"/>
          <a:stretch>
            <a:fillRect/>
          </a:stretch>
        </p:blipFill>
        <p:spPr>
          <a:xfrm>
            <a:off x="1057947" y="996492"/>
            <a:ext cx="7290488" cy="5428687"/>
          </a:xfrm>
          <a:prstGeom prst="rect">
            <a:avLst/>
          </a:prstGeom>
        </p:spPr>
      </p:pic>
      <p:sp>
        <p:nvSpPr>
          <p:cNvPr id="7" name="Rounded Rectangle 6"/>
          <p:cNvSpPr/>
          <p:nvPr/>
        </p:nvSpPr>
        <p:spPr>
          <a:xfrm>
            <a:off x="6376859" y="1188391"/>
            <a:ext cx="610643" cy="432149"/>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Tree>
    <p:extLst>
      <p:ext uri="{BB962C8B-B14F-4D97-AF65-F5344CB8AC3E}">
        <p14:creationId xmlns:p14="http://schemas.microsoft.com/office/powerpoint/2010/main" val="4039094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Management</a:t>
            </a:r>
          </a:p>
        </p:txBody>
      </p:sp>
      <p:sp>
        <p:nvSpPr>
          <p:cNvPr id="3" name="Content Placeholder 2"/>
          <p:cNvSpPr>
            <a:spLocks noGrp="1"/>
          </p:cNvSpPr>
          <p:nvPr>
            <p:ph idx="1"/>
          </p:nvPr>
        </p:nvSpPr>
        <p:spPr>
          <a:xfrm>
            <a:off x="933930" y="2029856"/>
            <a:ext cx="7422444" cy="4332111"/>
          </a:xfrm>
        </p:spPr>
        <p:txBody>
          <a:bodyPr/>
          <a:lstStyle/>
          <a:p>
            <a:r>
              <a:rPr lang="en-US" dirty="0"/>
              <a:t>Hospital provides work space for outreach case managers in </a:t>
            </a:r>
            <a:r>
              <a:rPr lang="en-US" dirty="0" smtClean="0"/>
              <a:t>hospitals</a:t>
            </a:r>
            <a:r>
              <a:rPr lang="en-US" dirty="0"/>
              <a:t>' ER’s</a:t>
            </a:r>
          </a:p>
          <a:p>
            <a:r>
              <a:rPr lang="en-US" dirty="0" smtClean="0"/>
              <a:t>Outreach </a:t>
            </a:r>
            <a:r>
              <a:rPr lang="en-US" dirty="0"/>
              <a:t>case managers provide patients with information about using a FQHC as their medical home</a:t>
            </a:r>
          </a:p>
          <a:p>
            <a:r>
              <a:rPr lang="en-US" dirty="0" smtClean="0"/>
              <a:t>Outreach </a:t>
            </a:r>
            <a:r>
              <a:rPr lang="en-US" dirty="0"/>
              <a:t>case managers provide patient education and support to integrate patients into the FQHC system</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20</a:t>
            </a:fld>
            <a:endParaRPr lang="en-US" dirty="0">
              <a:solidFill>
                <a:prstClr val="white">
                  <a:lumMod val="65000"/>
                </a:prstClr>
              </a:solidFill>
            </a:endParaRPr>
          </a:p>
        </p:txBody>
      </p:sp>
    </p:spTree>
    <p:extLst>
      <p:ext uri="{BB962C8B-B14F-4D97-AF65-F5344CB8AC3E}">
        <p14:creationId xmlns:p14="http://schemas.microsoft.com/office/powerpoint/2010/main" val="380290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Scheduling</a:t>
            </a:r>
          </a:p>
        </p:txBody>
      </p:sp>
      <p:sp>
        <p:nvSpPr>
          <p:cNvPr id="3" name="Content Placeholder 2"/>
          <p:cNvSpPr>
            <a:spLocks noGrp="1"/>
          </p:cNvSpPr>
          <p:nvPr>
            <p:ph idx="1"/>
          </p:nvPr>
        </p:nvSpPr>
        <p:spPr/>
        <p:txBody>
          <a:bodyPr>
            <a:normAutofit fontScale="85000" lnSpcReduction="20000"/>
          </a:bodyPr>
          <a:lstStyle/>
          <a:p>
            <a:r>
              <a:rPr lang="en-US" sz="3000" dirty="0"/>
              <a:t>ER staff uses a web-based tool to schedule real-time follow-up appointments</a:t>
            </a:r>
          </a:p>
          <a:p>
            <a:r>
              <a:rPr lang="en-US" sz="3000" dirty="0"/>
              <a:t>ER staff could check FQHC provider availability by location and schedule appointments so that patients have a written confirmation of their follow-up appointment at the time they leave a hospital </a:t>
            </a:r>
          </a:p>
          <a:p>
            <a:r>
              <a:rPr lang="en-US" sz="3000" dirty="0"/>
              <a:t>Public transportation schedules and/or transportation vouchers could be provided </a:t>
            </a:r>
          </a:p>
          <a:p>
            <a:r>
              <a:rPr lang="en-US" sz="3000" dirty="0"/>
              <a:t>FQHC' staff could access the data base for information to contact the patients and remove any barriers to follow up</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21</a:t>
            </a:fld>
            <a:endParaRPr lang="en-US" dirty="0">
              <a:solidFill>
                <a:prstClr val="white">
                  <a:lumMod val="65000"/>
                </a:prstClr>
              </a:solidFill>
            </a:endParaRPr>
          </a:p>
        </p:txBody>
      </p:sp>
    </p:spTree>
    <p:extLst>
      <p:ext uri="{BB962C8B-B14F-4D97-AF65-F5344CB8AC3E}">
        <p14:creationId xmlns:p14="http://schemas.microsoft.com/office/powerpoint/2010/main" val="205582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Assistance</a:t>
            </a:r>
          </a:p>
        </p:txBody>
      </p:sp>
      <p:sp>
        <p:nvSpPr>
          <p:cNvPr id="3" name="Content Placeholder 2"/>
          <p:cNvSpPr>
            <a:spLocks noGrp="1"/>
          </p:cNvSpPr>
          <p:nvPr>
            <p:ph idx="1"/>
          </p:nvPr>
        </p:nvSpPr>
        <p:spPr/>
        <p:txBody>
          <a:bodyPr/>
          <a:lstStyle/>
          <a:p>
            <a:r>
              <a:rPr lang="en-US" dirty="0"/>
              <a:t>Hospitals donate staff and resources to expand capacity and add locations---create a sustainable funding source to pay for secondary or tertiary care services for its </a:t>
            </a:r>
            <a:r>
              <a:rPr lang="en-US" dirty="0" smtClean="0"/>
              <a:t>patients </a:t>
            </a:r>
            <a:endParaRPr lang="en-US" dirty="0"/>
          </a:p>
          <a:p>
            <a:r>
              <a:rPr lang="en-US" dirty="0"/>
              <a:t>Primary care grants represent one of the largest percentages of grant giving in the United </a:t>
            </a:r>
            <a:r>
              <a:rPr lang="en-US" dirty="0" smtClean="0"/>
              <a:t>States </a:t>
            </a:r>
            <a:endParaRPr lang="en-US" dirty="0"/>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22</a:t>
            </a:fld>
            <a:endParaRPr lang="en-US" dirty="0">
              <a:solidFill>
                <a:prstClr val="white">
                  <a:lumMod val="65000"/>
                </a:prstClr>
              </a:solidFill>
            </a:endParaRPr>
          </a:p>
        </p:txBody>
      </p:sp>
    </p:spTree>
    <p:extLst>
      <p:ext uri="{BB962C8B-B14F-4D97-AF65-F5344CB8AC3E}">
        <p14:creationId xmlns:p14="http://schemas.microsoft.com/office/powerpoint/2010/main" val="3526204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 Support Services</a:t>
            </a:r>
          </a:p>
        </p:txBody>
      </p:sp>
      <p:sp>
        <p:nvSpPr>
          <p:cNvPr id="3" name="Content Placeholder 2"/>
          <p:cNvSpPr>
            <a:spLocks noGrp="1"/>
          </p:cNvSpPr>
          <p:nvPr>
            <p:ph idx="1"/>
          </p:nvPr>
        </p:nvSpPr>
        <p:spPr/>
        <p:txBody>
          <a:bodyPr/>
          <a:lstStyle/>
          <a:p>
            <a:r>
              <a:rPr lang="en-US" dirty="0"/>
              <a:t>Hospitals vend back office and specialized resources to its FQHC partner</a:t>
            </a:r>
          </a:p>
          <a:p>
            <a:r>
              <a:rPr lang="en-US" dirty="0"/>
              <a:t>Hospitals provide real estate, equipment, furnishing, or support an FQHC through back office services </a:t>
            </a:r>
          </a:p>
          <a:p>
            <a:r>
              <a:rPr lang="en-US" dirty="0"/>
              <a:t>Savings due to outsourcing back office and specialized resources to hospitals could be used to expand the FQHC's primary care reach</a:t>
            </a:r>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23</a:t>
            </a:fld>
            <a:endParaRPr lang="en-US" dirty="0">
              <a:solidFill>
                <a:prstClr val="white">
                  <a:lumMod val="65000"/>
                </a:prstClr>
              </a:solidFill>
            </a:endParaRPr>
          </a:p>
        </p:txBody>
      </p:sp>
    </p:spTree>
    <p:extLst>
      <p:ext uri="{BB962C8B-B14F-4D97-AF65-F5344CB8AC3E}">
        <p14:creationId xmlns:p14="http://schemas.microsoft.com/office/powerpoint/2010/main" val="3995740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27609"/>
            <a:ext cx="7422444" cy="959027"/>
          </a:xfrm>
        </p:spPr>
        <p:txBody>
          <a:bodyPr/>
          <a:lstStyle/>
          <a:p>
            <a:r>
              <a:rPr lang="en-US" dirty="0"/>
              <a:t>Actively Divert Appropriate Cases from ER</a:t>
            </a:r>
          </a:p>
        </p:txBody>
      </p:sp>
      <p:sp>
        <p:nvSpPr>
          <p:cNvPr id="3" name="Content Placeholder 2"/>
          <p:cNvSpPr>
            <a:spLocks noGrp="1"/>
          </p:cNvSpPr>
          <p:nvPr>
            <p:ph idx="1"/>
          </p:nvPr>
        </p:nvSpPr>
        <p:spPr/>
        <p:txBody>
          <a:bodyPr/>
          <a:lstStyle/>
          <a:p>
            <a:r>
              <a:rPr lang="en-US" dirty="0"/>
              <a:t>ER staff use an in-person and/or telephonic triage system to refer patients who do not require an ER level of services to an FQHC</a:t>
            </a:r>
          </a:p>
          <a:p>
            <a:r>
              <a:rPr lang="en-US" dirty="0"/>
              <a:t>FQHC provides registered patients with a medical home including dental and behavioral healthcare, and manage chronic conditions</a:t>
            </a:r>
          </a:p>
          <a:p>
            <a:r>
              <a:rPr lang="en-US" dirty="0"/>
              <a:t>FQHC social workers arrange for necessary follow-up care </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24</a:t>
            </a:fld>
            <a:endParaRPr lang="en-US" dirty="0">
              <a:solidFill>
                <a:prstClr val="white">
                  <a:lumMod val="65000"/>
                </a:prstClr>
              </a:solidFill>
            </a:endParaRPr>
          </a:p>
        </p:txBody>
      </p:sp>
    </p:spTree>
    <p:extLst>
      <p:ext uri="{BB962C8B-B14F-4D97-AF65-F5344CB8AC3E}">
        <p14:creationId xmlns:p14="http://schemas.microsoft.com/office/powerpoint/2010/main" val="2762243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26873"/>
            <a:ext cx="7422444" cy="959027"/>
          </a:xfrm>
        </p:spPr>
        <p:txBody>
          <a:bodyPr/>
          <a:lstStyle/>
          <a:p>
            <a:r>
              <a:rPr lang="en-US" dirty="0"/>
              <a:t>Actively Divert Appropriate Cases from ER</a:t>
            </a:r>
          </a:p>
        </p:txBody>
      </p:sp>
      <p:sp>
        <p:nvSpPr>
          <p:cNvPr id="3" name="Content Placeholder 2"/>
          <p:cNvSpPr>
            <a:spLocks noGrp="1"/>
          </p:cNvSpPr>
          <p:nvPr>
            <p:ph idx="1"/>
          </p:nvPr>
        </p:nvSpPr>
        <p:spPr>
          <a:xfrm>
            <a:off x="860778" y="2084776"/>
            <a:ext cx="7422444" cy="4332111"/>
          </a:xfrm>
        </p:spPr>
        <p:txBody>
          <a:bodyPr/>
          <a:lstStyle/>
          <a:p>
            <a:r>
              <a:rPr lang="en-US" dirty="0"/>
              <a:t>Hospital lets an FQHC co-locate its clinics adjacent to, or in close proximity to it’s ER</a:t>
            </a:r>
          </a:p>
          <a:p>
            <a:r>
              <a:rPr lang="en-US" dirty="0"/>
              <a:t>Co-located clinics have business hours and days that overlap with the hours of highest frequency of hospitals' ER utilization</a:t>
            </a:r>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25</a:t>
            </a:fld>
            <a:endParaRPr lang="en-US" dirty="0">
              <a:solidFill>
                <a:prstClr val="white">
                  <a:lumMod val="65000"/>
                </a:prstClr>
              </a:solidFill>
            </a:endParaRPr>
          </a:p>
        </p:txBody>
      </p:sp>
    </p:spTree>
    <p:extLst>
      <p:ext uri="{BB962C8B-B14F-4D97-AF65-F5344CB8AC3E}">
        <p14:creationId xmlns:p14="http://schemas.microsoft.com/office/powerpoint/2010/main" val="2517116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54305"/>
            <a:ext cx="7422444" cy="959027"/>
          </a:xfrm>
        </p:spPr>
        <p:txBody>
          <a:bodyPr/>
          <a:lstStyle/>
          <a:p>
            <a:r>
              <a:rPr lang="en-US" dirty="0"/>
              <a:t>Expanded </a:t>
            </a:r>
            <a:r>
              <a:rPr lang="en-US" dirty="0" smtClean="0"/>
              <a:t>Co-location:</a:t>
            </a:r>
            <a:br>
              <a:rPr lang="en-US" dirty="0" smtClean="0"/>
            </a:br>
            <a:r>
              <a:rPr lang="en-US" dirty="0" smtClean="0"/>
              <a:t>Mental </a:t>
            </a:r>
            <a:r>
              <a:rPr lang="en-US" dirty="0"/>
              <a:t>Health</a:t>
            </a:r>
          </a:p>
        </p:txBody>
      </p:sp>
      <p:sp>
        <p:nvSpPr>
          <p:cNvPr id="3" name="Content Placeholder 2"/>
          <p:cNvSpPr>
            <a:spLocks noGrp="1"/>
          </p:cNvSpPr>
          <p:nvPr>
            <p:ph idx="1"/>
          </p:nvPr>
        </p:nvSpPr>
        <p:spPr>
          <a:xfrm>
            <a:off x="860778" y="2066488"/>
            <a:ext cx="7422444" cy="4332111"/>
          </a:xfrm>
        </p:spPr>
        <p:txBody>
          <a:bodyPr/>
          <a:lstStyle/>
          <a:p>
            <a:r>
              <a:rPr lang="en-US" dirty="0"/>
              <a:t>Expand the co-location model to include community mental health</a:t>
            </a:r>
          </a:p>
          <a:p>
            <a:r>
              <a:rPr lang="en-US" dirty="0"/>
              <a:t>Hospital ER staff assess mental health clients with medical co-morbidities and link to co-located BH Provider with follow up through an FQHC</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26</a:t>
            </a:fld>
            <a:endParaRPr lang="en-US" dirty="0">
              <a:solidFill>
                <a:prstClr val="white">
                  <a:lumMod val="65000"/>
                </a:prstClr>
              </a:solidFill>
            </a:endParaRPr>
          </a:p>
        </p:txBody>
      </p:sp>
    </p:spTree>
    <p:extLst>
      <p:ext uri="{BB962C8B-B14F-4D97-AF65-F5344CB8AC3E}">
        <p14:creationId xmlns:p14="http://schemas.microsoft.com/office/powerpoint/2010/main" val="530950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08" y="972593"/>
            <a:ext cx="8750808" cy="959027"/>
          </a:xfrm>
        </p:spPr>
        <p:txBody>
          <a:bodyPr/>
          <a:lstStyle/>
          <a:p>
            <a:r>
              <a:rPr lang="en-US" dirty="0"/>
              <a:t>Converting </a:t>
            </a:r>
            <a:r>
              <a:rPr lang="en-US" dirty="0" smtClean="0"/>
              <a:t>Hospital-Based </a:t>
            </a:r>
            <a:r>
              <a:rPr lang="en-US" dirty="0"/>
              <a:t>PCC to FQHC</a:t>
            </a:r>
          </a:p>
        </p:txBody>
      </p:sp>
      <p:sp>
        <p:nvSpPr>
          <p:cNvPr id="3" name="Content Placeholder 2"/>
          <p:cNvSpPr>
            <a:spLocks noGrp="1"/>
          </p:cNvSpPr>
          <p:nvPr>
            <p:ph idx="1"/>
          </p:nvPr>
        </p:nvSpPr>
        <p:spPr>
          <a:xfrm>
            <a:off x="860778" y="2084776"/>
            <a:ext cx="7422444" cy="4332111"/>
          </a:xfrm>
        </p:spPr>
        <p:txBody>
          <a:bodyPr/>
          <a:lstStyle/>
          <a:p>
            <a:r>
              <a:rPr lang="en-US" dirty="0"/>
              <a:t>Hospitals convert some of their primary care locations to new FQHCs or merge them into an existing FQHC </a:t>
            </a:r>
          </a:p>
          <a:p>
            <a:r>
              <a:rPr lang="en-US" dirty="0"/>
              <a:t>Especially attractive for high risk activities such as obstetrics</a:t>
            </a:r>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27</a:t>
            </a:fld>
            <a:endParaRPr lang="en-US" dirty="0">
              <a:solidFill>
                <a:prstClr val="white">
                  <a:lumMod val="65000"/>
                </a:prstClr>
              </a:solidFill>
            </a:endParaRPr>
          </a:p>
        </p:txBody>
      </p:sp>
    </p:spTree>
    <p:extLst>
      <p:ext uri="{BB962C8B-B14F-4D97-AF65-F5344CB8AC3E}">
        <p14:creationId xmlns:p14="http://schemas.microsoft.com/office/powerpoint/2010/main" val="1863127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184" y="945161"/>
            <a:ext cx="8549640" cy="959027"/>
          </a:xfrm>
        </p:spPr>
        <p:txBody>
          <a:bodyPr/>
          <a:lstStyle/>
          <a:p>
            <a:r>
              <a:rPr lang="en-US" dirty="0"/>
              <a:t>Population Health—Community Health</a:t>
            </a:r>
          </a:p>
        </p:txBody>
      </p:sp>
      <p:sp>
        <p:nvSpPr>
          <p:cNvPr id="3" name="Content Placeholder 2"/>
          <p:cNvSpPr>
            <a:spLocks noGrp="1"/>
          </p:cNvSpPr>
          <p:nvPr>
            <p:ph idx="1"/>
          </p:nvPr>
        </p:nvSpPr>
        <p:spPr>
          <a:xfrm>
            <a:off x="860778" y="2157928"/>
            <a:ext cx="7422444" cy="4332111"/>
          </a:xfrm>
        </p:spPr>
        <p:txBody>
          <a:bodyPr/>
          <a:lstStyle/>
          <a:p>
            <a:r>
              <a:rPr lang="en-US" dirty="0"/>
              <a:t>Stewarding overall community health resources </a:t>
            </a:r>
          </a:p>
          <a:p>
            <a:r>
              <a:rPr lang="en-US" dirty="0"/>
              <a:t>Actual health status of a community can be lifted </a:t>
            </a:r>
          </a:p>
          <a:p>
            <a:r>
              <a:rPr lang="en-US" dirty="0"/>
              <a:t>Every hospital owes it to itself and to its community to help FQHCs thrive</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28</a:t>
            </a:fld>
            <a:endParaRPr lang="en-US" dirty="0">
              <a:solidFill>
                <a:prstClr val="white">
                  <a:lumMod val="65000"/>
                </a:prstClr>
              </a:solidFill>
            </a:endParaRPr>
          </a:p>
        </p:txBody>
      </p:sp>
    </p:spTree>
    <p:extLst>
      <p:ext uri="{BB962C8B-B14F-4D97-AF65-F5344CB8AC3E}">
        <p14:creationId xmlns:p14="http://schemas.microsoft.com/office/powerpoint/2010/main" val="3154126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Limitations To Consider </a:t>
            </a:r>
          </a:p>
        </p:txBody>
      </p:sp>
      <p:sp>
        <p:nvSpPr>
          <p:cNvPr id="3" name="Content Placeholder 2"/>
          <p:cNvSpPr>
            <a:spLocks noGrp="1"/>
          </p:cNvSpPr>
          <p:nvPr>
            <p:ph idx="1"/>
          </p:nvPr>
        </p:nvSpPr>
        <p:spPr/>
        <p:txBody>
          <a:bodyPr/>
          <a:lstStyle/>
          <a:p>
            <a:r>
              <a:rPr lang="en-US" dirty="0"/>
              <a:t>Benefits are only available when services are provided by the FQHC within its scope of project </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29</a:t>
            </a:fld>
            <a:endParaRPr lang="en-US" dirty="0">
              <a:solidFill>
                <a:prstClr val="white">
                  <a:lumMod val="65000"/>
                </a:prstClr>
              </a:solidFill>
            </a:endParaRPr>
          </a:p>
        </p:txBody>
      </p:sp>
    </p:spTree>
    <p:extLst>
      <p:ext uri="{BB962C8B-B14F-4D97-AF65-F5344CB8AC3E}">
        <p14:creationId xmlns:p14="http://schemas.microsoft.com/office/powerpoint/2010/main" val="3072351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sp>
        <p:nvSpPr>
          <p:cNvPr id="4" name="Text Placeholder 3"/>
          <p:cNvSpPr>
            <a:spLocks noGrp="1"/>
          </p:cNvSpPr>
          <p:nvPr>
            <p:ph type="body" sz="quarter" idx="14"/>
          </p:nvPr>
        </p:nvSpPr>
        <p:spPr/>
        <p:txBody>
          <a:bodyPr>
            <a:normAutofit lnSpcReduction="10000"/>
          </a:bodyPr>
          <a:lstStyle/>
          <a:p>
            <a:endParaRPr lang="en-US"/>
          </a:p>
        </p:txBody>
      </p:sp>
      <p:pic>
        <p:nvPicPr>
          <p:cNvPr id="10" name="Picture 9"/>
          <p:cNvPicPr>
            <a:picLocks noChangeAspect="1"/>
          </p:cNvPicPr>
          <p:nvPr/>
        </p:nvPicPr>
        <p:blipFill>
          <a:blip r:embed="rId3"/>
          <a:stretch>
            <a:fillRect/>
          </a:stretch>
        </p:blipFill>
        <p:spPr>
          <a:xfrm>
            <a:off x="1036350" y="998563"/>
            <a:ext cx="7286767" cy="5450189"/>
          </a:xfrm>
          <a:prstGeom prst="rect">
            <a:avLst/>
          </a:prstGeom>
        </p:spPr>
      </p:pic>
      <p:sp>
        <p:nvSpPr>
          <p:cNvPr id="7" name="Rounded Rectangle 6"/>
          <p:cNvSpPr/>
          <p:nvPr/>
        </p:nvSpPr>
        <p:spPr>
          <a:xfrm>
            <a:off x="5279776" y="4269598"/>
            <a:ext cx="3043341" cy="1581605"/>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Tree>
    <p:extLst>
      <p:ext uri="{BB962C8B-B14F-4D97-AF65-F5344CB8AC3E}">
        <p14:creationId xmlns:p14="http://schemas.microsoft.com/office/powerpoint/2010/main" val="37978493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105148"/>
            <a:ext cx="7772400" cy="1362075"/>
          </a:xfrm>
        </p:spPr>
        <p:txBody>
          <a:bodyPr/>
          <a:lstStyle/>
          <a:p>
            <a:r>
              <a:rPr lang="en-US" dirty="0" smtClean="0"/>
              <a:t>Hospital FQHC-based </a:t>
            </a:r>
            <a:r>
              <a:rPr lang="en-US" dirty="0"/>
              <a:t>Training Programs</a:t>
            </a:r>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30</a:t>
            </a:fld>
            <a:endParaRPr lang="en-US" dirty="0">
              <a:solidFill>
                <a:prstClr val="white">
                  <a:lumMod val="65000"/>
                </a:prstClr>
              </a:solidFill>
            </a:endParaRPr>
          </a:p>
        </p:txBody>
      </p:sp>
    </p:spTree>
    <p:extLst>
      <p:ext uri="{BB962C8B-B14F-4D97-AF65-F5344CB8AC3E}">
        <p14:creationId xmlns:p14="http://schemas.microsoft.com/office/powerpoint/2010/main" val="2434864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FQHC-GME Collaboration</a:t>
            </a:r>
          </a:p>
        </p:txBody>
      </p:sp>
      <p:sp>
        <p:nvSpPr>
          <p:cNvPr id="3" name="Content Placeholder 2"/>
          <p:cNvSpPr>
            <a:spLocks noGrp="1"/>
          </p:cNvSpPr>
          <p:nvPr>
            <p:ph idx="1"/>
          </p:nvPr>
        </p:nvSpPr>
        <p:spPr/>
        <p:txBody>
          <a:bodyPr>
            <a:normAutofit fontScale="85000" lnSpcReduction="10000"/>
          </a:bodyPr>
          <a:lstStyle/>
          <a:p>
            <a:r>
              <a:rPr lang="en-US" dirty="0"/>
              <a:t>Historically, few GME programs have included training options at FQHCs. </a:t>
            </a:r>
            <a:r>
              <a:rPr lang="en-US" dirty="0" smtClean="0"/>
              <a:t>Traditional </a:t>
            </a:r>
            <a:r>
              <a:rPr lang="en-US" dirty="0"/>
              <a:t>Medicare funding is a disincentive for community based </a:t>
            </a:r>
            <a:r>
              <a:rPr lang="en-US" dirty="0" smtClean="0"/>
              <a:t>training</a:t>
            </a:r>
            <a:endParaRPr lang="en-US" dirty="0"/>
          </a:p>
          <a:p>
            <a:r>
              <a:rPr lang="en-US" dirty="0"/>
              <a:t>Some FQHCs have served as rotation sites for residency training but are much less likely to host a continuity </a:t>
            </a:r>
            <a:r>
              <a:rPr lang="en-US" dirty="0" smtClean="0"/>
              <a:t>clinic</a:t>
            </a:r>
            <a:endParaRPr lang="en-US" dirty="0"/>
          </a:p>
          <a:p>
            <a:r>
              <a:rPr lang="en-US" dirty="0"/>
              <a:t>FQHCs experience issues such as lack of payment for increased resident utilization, unpredictability of resident scheduling, operational support needed for supervised care all present barriers to FQHC-GME </a:t>
            </a:r>
            <a:r>
              <a:rPr lang="en-US" dirty="0" smtClean="0"/>
              <a:t>collaboration   </a:t>
            </a:r>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31</a:t>
            </a:fld>
            <a:endParaRPr lang="en-US" dirty="0">
              <a:solidFill>
                <a:prstClr val="white">
                  <a:lumMod val="65000"/>
                </a:prstClr>
              </a:solidFill>
            </a:endParaRPr>
          </a:p>
        </p:txBody>
      </p:sp>
    </p:spTree>
    <p:extLst>
      <p:ext uri="{BB962C8B-B14F-4D97-AF65-F5344CB8AC3E}">
        <p14:creationId xmlns:p14="http://schemas.microsoft.com/office/powerpoint/2010/main" val="2728010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Teaching Health Center</a:t>
            </a:r>
          </a:p>
        </p:txBody>
      </p:sp>
      <p:sp>
        <p:nvSpPr>
          <p:cNvPr id="3" name="Content Placeholder 2"/>
          <p:cNvSpPr>
            <a:spLocks noGrp="1"/>
          </p:cNvSpPr>
          <p:nvPr>
            <p:ph idx="1"/>
          </p:nvPr>
        </p:nvSpPr>
        <p:spPr/>
        <p:txBody>
          <a:bodyPr>
            <a:normAutofit fontScale="85000" lnSpcReduction="20000"/>
          </a:bodyPr>
          <a:lstStyle/>
          <a:p>
            <a:r>
              <a:rPr lang="en-US" dirty="0"/>
              <a:t>The Teaching Center (THCGME) was a provision of the </a:t>
            </a:r>
            <a:r>
              <a:rPr lang="en-US" dirty="0" smtClean="0"/>
              <a:t>ACA</a:t>
            </a:r>
            <a:endParaRPr lang="en-US" dirty="0"/>
          </a:p>
          <a:p>
            <a:r>
              <a:rPr lang="en-US" dirty="0"/>
              <a:t>Provides funding outside of the traditional Medicare GME funding streams directly to community-based health </a:t>
            </a:r>
            <a:r>
              <a:rPr lang="en-US" dirty="0" smtClean="0"/>
              <a:t>centers </a:t>
            </a:r>
            <a:endParaRPr lang="en-US" dirty="0"/>
          </a:p>
          <a:p>
            <a:r>
              <a:rPr lang="en-US" dirty="0"/>
              <a:t>Additional funding allocated through Medicare Access and CHIP Reauthorization Act of 2015</a:t>
            </a:r>
          </a:p>
          <a:p>
            <a:r>
              <a:rPr lang="en-US" dirty="0"/>
              <a:t> Sixty THCGME programs in 24 states are currently training over 550 residents in primary care, psychiatry and </a:t>
            </a:r>
            <a:r>
              <a:rPr lang="en-US" dirty="0" smtClean="0"/>
              <a:t>dentistry</a:t>
            </a:r>
            <a:endParaRPr lang="en-US" dirty="0"/>
          </a:p>
          <a:p>
            <a:r>
              <a:rPr lang="en-US" dirty="0"/>
              <a:t>Shifts the paradigm; creates a central role for FQHCs, and establishes new partnerships between FQHCs and training </a:t>
            </a:r>
            <a:r>
              <a:rPr lang="en-US" dirty="0" smtClean="0"/>
              <a:t>hospitals</a:t>
            </a:r>
            <a:endParaRPr lang="en-US" dirty="0"/>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32</a:t>
            </a:fld>
            <a:endParaRPr lang="en-US" dirty="0">
              <a:solidFill>
                <a:prstClr val="white">
                  <a:lumMod val="65000"/>
                </a:prstClr>
              </a:solidFill>
            </a:endParaRPr>
          </a:p>
        </p:txBody>
      </p:sp>
    </p:spTree>
    <p:extLst>
      <p:ext uri="{BB962C8B-B14F-4D97-AF65-F5344CB8AC3E}">
        <p14:creationId xmlns:p14="http://schemas.microsoft.com/office/powerpoint/2010/main" val="471517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63449"/>
            <a:ext cx="7422444" cy="959027"/>
          </a:xfrm>
        </p:spPr>
        <p:txBody>
          <a:bodyPr/>
          <a:lstStyle/>
          <a:p>
            <a:r>
              <a:rPr lang="en-US" dirty="0"/>
              <a:t>Teaching Health Center : </a:t>
            </a:r>
            <a:br>
              <a:rPr lang="en-US" dirty="0"/>
            </a:br>
            <a:r>
              <a:rPr lang="en-US" dirty="0"/>
              <a:t>Erie Family Health Center </a:t>
            </a:r>
          </a:p>
        </p:txBody>
      </p:sp>
      <p:sp>
        <p:nvSpPr>
          <p:cNvPr id="3" name="Content Placeholder 2"/>
          <p:cNvSpPr>
            <a:spLocks noGrp="1"/>
          </p:cNvSpPr>
          <p:nvPr>
            <p:ph idx="1"/>
          </p:nvPr>
        </p:nvSpPr>
        <p:spPr>
          <a:xfrm>
            <a:off x="860778" y="2066488"/>
            <a:ext cx="7422444" cy="4332111"/>
          </a:xfrm>
        </p:spPr>
        <p:txBody>
          <a:bodyPr>
            <a:normAutofit fontScale="92500" lnSpcReduction="10000"/>
          </a:bodyPr>
          <a:lstStyle/>
          <a:p>
            <a:r>
              <a:rPr lang="en-US" dirty="0"/>
              <a:t>The Northwestern McGaw Family Medicine Residency at Humboldt Park</a:t>
            </a:r>
          </a:p>
          <a:p>
            <a:r>
              <a:rPr lang="en-US" dirty="0"/>
              <a:t>Erie Family Health Center is large, multi-site FQHC in Chicago serving 50,000 pts</a:t>
            </a:r>
          </a:p>
          <a:p>
            <a:r>
              <a:rPr lang="en-US" dirty="0"/>
              <a:t>Developed an innovative, community-based primary care training program to foster development of culturally competent physicians equipped to manage underserved </a:t>
            </a:r>
            <a:r>
              <a:rPr lang="en-US" dirty="0" smtClean="0"/>
              <a:t>populations</a:t>
            </a:r>
            <a:endParaRPr lang="en-US" dirty="0"/>
          </a:p>
          <a:p>
            <a:r>
              <a:rPr lang="en-US" dirty="0"/>
              <a:t>Collaboration with Northwestern University and Norwegian American </a:t>
            </a:r>
            <a:r>
              <a:rPr lang="en-US" dirty="0" smtClean="0"/>
              <a:t>Hospital </a:t>
            </a:r>
            <a:endParaRPr lang="en-US" dirty="0"/>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33</a:t>
            </a:fld>
            <a:endParaRPr lang="en-US" dirty="0">
              <a:solidFill>
                <a:prstClr val="white">
                  <a:lumMod val="65000"/>
                </a:prstClr>
              </a:solidFill>
            </a:endParaRPr>
          </a:p>
        </p:txBody>
      </p:sp>
    </p:spTree>
    <p:extLst>
      <p:ext uri="{BB962C8B-B14F-4D97-AF65-F5344CB8AC3E}">
        <p14:creationId xmlns:p14="http://schemas.microsoft.com/office/powerpoint/2010/main" val="3670287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031996"/>
            <a:ext cx="7772400" cy="1362075"/>
          </a:xfrm>
        </p:spPr>
        <p:txBody>
          <a:bodyPr/>
          <a:lstStyle/>
          <a:p>
            <a:r>
              <a:rPr lang="en-US" altLang="en-US" sz="3600" dirty="0">
                <a:ea typeface="ＭＳ Ｐゴシック" panose="020B0600070205080204" pitchFamily="34" charset="-128"/>
              </a:rPr>
              <a:t>Family Medicine Residency Program </a:t>
            </a:r>
            <a:r>
              <a:rPr lang="en-US" altLang="en-US" sz="3600" dirty="0" smtClean="0">
                <a:ea typeface="ＭＳ Ｐゴシック" panose="020B0600070205080204" pitchFamily="34" charset="-128"/>
              </a:rPr>
              <a:t>Overview</a:t>
            </a:r>
            <a:r>
              <a:rPr lang="en-US" altLang="en-US" sz="3600" dirty="0">
                <a:ea typeface="ＭＳ Ｐゴシック" panose="020B0600070205080204" pitchFamily="34" charset="-128"/>
              </a:rPr>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Teaching Health Center</a:t>
            </a:r>
            <a:r>
              <a:rPr lang="en-US" altLang="en-US" dirty="0">
                <a:ea typeface="ＭＳ Ｐゴシック" panose="020B0600070205080204" pitchFamily="34" charset="-128"/>
              </a:rPr>
              <a:t/>
            </a:r>
            <a:br>
              <a:rPr lang="en-US" altLang="en-US" dirty="0">
                <a:ea typeface="ＭＳ Ｐゴシック" panose="020B0600070205080204" pitchFamily="34" charset="-128"/>
              </a:rPr>
            </a:br>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34</a:t>
            </a:fld>
            <a:endParaRPr lang="en-US" dirty="0">
              <a:solidFill>
                <a:prstClr val="white">
                  <a:lumMod val="65000"/>
                </a:prst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246" y="2085975"/>
            <a:ext cx="309753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7879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679709"/>
            <a:ext cx="7422444" cy="959027"/>
          </a:xfrm>
        </p:spPr>
        <p:txBody>
          <a:bodyPr/>
          <a:lstStyle/>
          <a:p>
            <a:r>
              <a:rPr lang="en-US" altLang="en-US" dirty="0">
                <a:ea typeface="ＭＳ Ｐゴシック" panose="020B0600070205080204" pitchFamily="34" charset="-128"/>
              </a:rPr>
              <a:t>The Partnership</a:t>
            </a:r>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35</a:t>
            </a:fld>
            <a:endParaRPr lang="en-US" dirty="0">
              <a:solidFill>
                <a:prstClr val="white">
                  <a:lumMod val="65000"/>
                </a:prstClr>
              </a:solidFill>
            </a:endParaRPr>
          </a:p>
        </p:txBody>
      </p:sp>
      <p:pic>
        <p:nvPicPr>
          <p:cNvPr id="5" name="Picture 6" descr="erie_logo_327_FINAL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280" y="2743201"/>
            <a:ext cx="274320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http://www.familymedicine.northwestern.edu/bin/j/t/NAH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480" y="5486400"/>
            <a:ext cx="2286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l_fi" descr="http://www.northwesternmemorial.org/annualreport/2009/img/fsm-specific/Feinberg-School-of-Medicine-log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80" y="4191000"/>
            <a:ext cx="26114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611480" y="5486400"/>
            <a:ext cx="4648200" cy="1200150"/>
          </a:xfrm>
          <a:prstGeom prst="rect">
            <a:avLst/>
          </a:prstGeom>
        </p:spPr>
        <p:txBody>
          <a:bodyPr>
            <a:spAutoFit/>
          </a:bodyPr>
          <a:lstStyle/>
          <a:p>
            <a:pPr>
              <a:defRPr/>
            </a:pPr>
            <a:r>
              <a:rPr lang="en-US" b="1" dirty="0">
                <a:solidFill>
                  <a:schemeClr val="tx1">
                    <a:lumMod val="65000"/>
                    <a:lumOff val="35000"/>
                  </a:schemeClr>
                </a:solidFill>
                <a:latin typeface="Calibri"/>
                <a:ea typeface="ＭＳ Ｐゴシック" panose="020B0600070205080204" pitchFamily="34" charset="-128"/>
              </a:rPr>
              <a:t>Norwegian American Hospital </a:t>
            </a:r>
            <a:r>
              <a:rPr lang="en-US" dirty="0">
                <a:solidFill>
                  <a:schemeClr val="tx1">
                    <a:lumMod val="65000"/>
                    <a:lumOff val="35000"/>
                  </a:schemeClr>
                </a:solidFill>
                <a:latin typeface="Calibri"/>
                <a:ea typeface="ＭＳ Ｐゴシック" panose="020B0600070205080204" pitchFamily="34" charset="-128"/>
              </a:rPr>
              <a:t>is the safety-net, acute care facility where the residents complete in-patient training, located  in Humboldt Park community of Chicago.</a:t>
            </a:r>
          </a:p>
        </p:txBody>
      </p:sp>
      <p:sp>
        <p:nvSpPr>
          <p:cNvPr id="9" name="Rectangle 7"/>
          <p:cNvSpPr>
            <a:spLocks noChangeArrowheads="1"/>
          </p:cNvSpPr>
          <p:nvPr/>
        </p:nvSpPr>
        <p:spPr bwMode="auto">
          <a:xfrm>
            <a:off x="3535280" y="2667000"/>
            <a:ext cx="472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pPr>
            <a:r>
              <a:rPr kumimoji="0" lang="en-US" altLang="en-US" sz="1800" b="1" dirty="0">
                <a:solidFill>
                  <a:schemeClr val="tx1">
                    <a:lumMod val="65000"/>
                    <a:lumOff val="35000"/>
                  </a:schemeClr>
                </a:solidFill>
                <a:latin typeface="Calibri" panose="020F0502020204030204" pitchFamily="34" charset="0"/>
              </a:rPr>
              <a:t>Erie Family Health Center </a:t>
            </a:r>
            <a:r>
              <a:rPr kumimoji="0" lang="en-US" altLang="en-US" sz="1800" dirty="0">
                <a:solidFill>
                  <a:schemeClr val="tx1">
                    <a:lumMod val="65000"/>
                    <a:lumOff val="35000"/>
                  </a:schemeClr>
                </a:solidFill>
                <a:latin typeface="Calibri" panose="020F0502020204030204" pitchFamily="34" charset="0"/>
              </a:rPr>
              <a:t>is a community-based health center where the residents train under on-site faculty.  Erie Humboldt Park Health Center is the residents</a:t>
            </a:r>
            <a:r>
              <a:rPr kumimoji="0" lang="ja-JP" altLang="en-US" sz="1800" dirty="0">
                <a:solidFill>
                  <a:schemeClr val="tx1">
                    <a:lumMod val="65000"/>
                    <a:lumOff val="35000"/>
                  </a:schemeClr>
                </a:solidFill>
                <a:latin typeface="Calibri" panose="020F0502020204030204" pitchFamily="34" charset="0"/>
              </a:rPr>
              <a:t>’</a:t>
            </a:r>
            <a:r>
              <a:rPr kumimoji="0" lang="en-US" altLang="ja-JP" sz="1800" dirty="0">
                <a:solidFill>
                  <a:schemeClr val="tx1">
                    <a:lumMod val="65000"/>
                    <a:lumOff val="35000"/>
                  </a:schemeClr>
                </a:solidFill>
                <a:latin typeface="Calibri" panose="020F0502020204030204" pitchFamily="34" charset="0"/>
              </a:rPr>
              <a:t> base training site.  </a:t>
            </a:r>
            <a:endParaRPr kumimoji="0" lang="en-US" altLang="en-US" sz="1800" dirty="0">
              <a:solidFill>
                <a:schemeClr val="tx1">
                  <a:lumMod val="65000"/>
                  <a:lumOff val="35000"/>
                </a:schemeClr>
              </a:solidFill>
              <a:latin typeface="Calibri" panose="020F0502020204030204" pitchFamily="34" charset="0"/>
            </a:endParaRPr>
          </a:p>
        </p:txBody>
      </p:sp>
      <p:sp>
        <p:nvSpPr>
          <p:cNvPr id="10" name="Rectangle 9"/>
          <p:cNvSpPr/>
          <p:nvPr/>
        </p:nvSpPr>
        <p:spPr>
          <a:xfrm>
            <a:off x="3611480" y="4191001"/>
            <a:ext cx="4648200" cy="923925"/>
          </a:xfrm>
          <a:prstGeom prst="rect">
            <a:avLst/>
          </a:prstGeom>
        </p:spPr>
        <p:txBody>
          <a:bodyPr>
            <a:spAutoFit/>
          </a:bodyPr>
          <a:lstStyle/>
          <a:p>
            <a:pPr marL="457200" indent="-457200">
              <a:spcBef>
                <a:spcPts val="31"/>
              </a:spcBef>
              <a:spcAft>
                <a:spcPts val="31"/>
              </a:spcAft>
              <a:defRPr/>
            </a:pPr>
            <a:r>
              <a:rPr lang="en-US" b="1" dirty="0">
                <a:solidFill>
                  <a:schemeClr val="tx1">
                    <a:lumMod val="65000"/>
                    <a:lumOff val="35000"/>
                  </a:schemeClr>
                </a:solidFill>
                <a:latin typeface="Calibri"/>
                <a:ea typeface="ＭＳ Ｐゴシック" panose="020B0600070205080204" pitchFamily="34" charset="-128"/>
              </a:rPr>
              <a:t>Northwestern University </a:t>
            </a:r>
            <a:r>
              <a:rPr lang="en-US" dirty="0">
                <a:solidFill>
                  <a:schemeClr val="tx1">
                    <a:lumMod val="65000"/>
                    <a:lumOff val="35000"/>
                  </a:schemeClr>
                </a:solidFill>
                <a:latin typeface="Calibri"/>
                <a:ea typeface="ＭＳ Ｐゴシック" panose="020B0600070205080204" pitchFamily="34" charset="-128"/>
              </a:rPr>
              <a:t>is the academic</a:t>
            </a:r>
          </a:p>
          <a:p>
            <a:pPr marL="457200" indent="-457200">
              <a:spcBef>
                <a:spcPts val="31"/>
              </a:spcBef>
              <a:spcAft>
                <a:spcPts val="31"/>
              </a:spcAft>
              <a:defRPr/>
            </a:pPr>
            <a:r>
              <a:rPr lang="en-US" dirty="0">
                <a:solidFill>
                  <a:schemeClr val="tx1">
                    <a:lumMod val="65000"/>
                    <a:lumOff val="35000"/>
                  </a:schemeClr>
                </a:solidFill>
                <a:latin typeface="Calibri"/>
                <a:ea typeface="ＭＳ Ｐゴシック" panose="020B0600070205080204" pitchFamily="34" charset="-128"/>
              </a:rPr>
              <a:t>medical  school that supports the research</a:t>
            </a:r>
          </a:p>
          <a:p>
            <a:pPr marL="457200" indent="-457200">
              <a:spcBef>
                <a:spcPts val="31"/>
              </a:spcBef>
              <a:spcAft>
                <a:spcPts val="31"/>
              </a:spcAft>
              <a:defRPr/>
            </a:pPr>
            <a:r>
              <a:rPr lang="en-US" dirty="0">
                <a:solidFill>
                  <a:schemeClr val="tx1">
                    <a:lumMod val="65000"/>
                    <a:lumOff val="35000"/>
                  </a:schemeClr>
                </a:solidFill>
                <a:latin typeface="Calibri"/>
                <a:ea typeface="ＭＳ Ｐゴシック" panose="020B0600070205080204" pitchFamily="34" charset="-128"/>
              </a:rPr>
              <a:t>component of the residents training.</a:t>
            </a:r>
          </a:p>
        </p:txBody>
      </p:sp>
      <p:sp>
        <p:nvSpPr>
          <p:cNvPr id="11" name="Rectangle 9"/>
          <p:cNvSpPr>
            <a:spLocks noChangeArrowheads="1"/>
          </p:cNvSpPr>
          <p:nvPr/>
        </p:nvSpPr>
        <p:spPr bwMode="auto">
          <a:xfrm>
            <a:off x="182480" y="1419226"/>
            <a:ext cx="8763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34" charset="-128"/>
              </a:defRPr>
            </a:lvl1pPr>
            <a:lvl2pPr marL="742950" indent="-285750">
              <a:defRPr kumimoji="1" sz="2400">
                <a:solidFill>
                  <a:schemeClr val="tx1"/>
                </a:solidFill>
                <a:latin typeface="Arial" panose="020B0604020202020204" pitchFamily="34" charset="0"/>
                <a:ea typeface="ＭＳ Ｐゴシック" panose="020B0600070205080204" pitchFamily="34" charset="-128"/>
              </a:defRPr>
            </a:lvl2pPr>
            <a:lvl3pPr marL="1143000" indent="-228600">
              <a:defRPr kumimoji="1" sz="2400">
                <a:solidFill>
                  <a:schemeClr val="tx1"/>
                </a:solidFill>
                <a:latin typeface="Arial" panose="020B0604020202020204" pitchFamily="34" charset="0"/>
                <a:ea typeface="ＭＳ Ｐゴシック" panose="020B0600070205080204" pitchFamily="34" charset="-128"/>
              </a:defRPr>
            </a:lvl3pPr>
            <a:lvl4pPr marL="1600200" indent="-228600">
              <a:defRPr kumimoji="1" sz="2400">
                <a:solidFill>
                  <a:schemeClr val="tx1"/>
                </a:solidFill>
                <a:latin typeface="Arial" panose="020B0604020202020204" pitchFamily="34" charset="0"/>
                <a:ea typeface="ＭＳ Ｐゴシック" panose="020B0600070205080204" pitchFamily="34" charset="-128"/>
              </a:defRPr>
            </a:lvl4pPr>
            <a:lvl5pPr marL="2057400" indent="-22860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algn="just" fontAlgn="base">
              <a:spcBef>
                <a:spcPct val="0"/>
              </a:spcBef>
              <a:spcAft>
                <a:spcPct val="0"/>
              </a:spcAft>
            </a:pPr>
            <a:r>
              <a:rPr kumimoji="0" lang="en-US" altLang="en-US" sz="1600" b="1" dirty="0">
                <a:solidFill>
                  <a:schemeClr val="tx1">
                    <a:lumMod val="65000"/>
                    <a:lumOff val="35000"/>
                  </a:schemeClr>
                </a:solidFill>
                <a:latin typeface="Calibri" panose="020F0502020204030204" pitchFamily="34" charset="0"/>
              </a:rPr>
              <a:t>The Teaching Health Center Program is a unique and innovative collaboration that combines the resources of a successful and sustainable community health center with the support of a nationally recognized academic health center and medical school, in conjunction with a safety net hospital.</a:t>
            </a:r>
          </a:p>
          <a:p>
            <a:pPr fontAlgn="base">
              <a:spcBef>
                <a:spcPct val="0"/>
              </a:spcBef>
              <a:spcAft>
                <a:spcPct val="0"/>
              </a:spcAft>
            </a:pPr>
            <a:endParaRPr kumimoji="0" lang="en-US" altLang="en-US" sz="1600" dirty="0">
              <a:solidFill>
                <a:schemeClr val="tx1">
                  <a:lumMod val="65000"/>
                  <a:lumOff val="35000"/>
                </a:schemeClr>
              </a:solidFill>
              <a:latin typeface="Calibri" panose="020F0502020204030204" pitchFamily="34" charset="0"/>
            </a:endParaRPr>
          </a:p>
          <a:p>
            <a:pPr fontAlgn="base">
              <a:spcBef>
                <a:spcPct val="0"/>
              </a:spcBef>
              <a:spcAft>
                <a:spcPct val="0"/>
              </a:spcAft>
            </a:pPr>
            <a:r>
              <a:rPr kumimoji="0" lang="en-US" altLang="en-US" sz="1600" dirty="0">
                <a:solidFill>
                  <a:schemeClr val="tx1">
                    <a:lumMod val="65000"/>
                    <a:lumOff val="35000"/>
                  </a:schemeClr>
                </a:solidFill>
                <a:latin typeface="Calibri" panose="020F0502020204030204" pitchFamily="34" charset="0"/>
              </a:rPr>
              <a:t>Each institution provides core components to the program:</a:t>
            </a:r>
          </a:p>
        </p:txBody>
      </p:sp>
    </p:spTree>
    <p:extLst>
      <p:ext uri="{BB962C8B-B14F-4D97-AF65-F5344CB8AC3E}">
        <p14:creationId xmlns:p14="http://schemas.microsoft.com/office/powerpoint/2010/main" val="1196253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History</a:t>
            </a:r>
            <a:endParaRPr lang="en-US" dirty="0"/>
          </a:p>
        </p:txBody>
      </p:sp>
      <p:sp>
        <p:nvSpPr>
          <p:cNvPr id="3" name="Content Placeholder 2"/>
          <p:cNvSpPr>
            <a:spLocks noGrp="1"/>
          </p:cNvSpPr>
          <p:nvPr>
            <p:ph idx="1"/>
          </p:nvPr>
        </p:nvSpPr>
        <p:spPr>
          <a:xfrm>
            <a:off x="860778" y="1984192"/>
            <a:ext cx="7422444" cy="4332111"/>
          </a:xfrm>
        </p:spPr>
        <p:txBody>
          <a:bodyPr/>
          <a:lstStyle/>
          <a:p>
            <a:pPr>
              <a:buFont typeface="Arial" panose="020B0604020202020204" pitchFamily="34" charset="0"/>
              <a:buChar char="•"/>
            </a:pPr>
            <a:r>
              <a:rPr lang="en-US" altLang="en-US" sz="2600" dirty="0">
                <a:ea typeface="ＭＳ Ｐゴシック" panose="020B0600070205080204" pitchFamily="34" charset="-128"/>
              </a:rPr>
              <a:t>One of the original 11 HRSA funded Teaching Health Centers</a:t>
            </a:r>
          </a:p>
          <a:p>
            <a:pPr>
              <a:buFont typeface="Arial" panose="020B0604020202020204" pitchFamily="34" charset="0"/>
              <a:buChar char="•"/>
            </a:pPr>
            <a:r>
              <a:rPr lang="en-US" altLang="en-US" sz="2600" dirty="0">
                <a:ea typeface="ＭＳ Ｐゴシック" panose="020B0600070205080204" pitchFamily="34" charset="-128"/>
              </a:rPr>
              <a:t>First class admitted July, 2010: $1.8 mill “start-up” grant from NMH</a:t>
            </a:r>
          </a:p>
          <a:p>
            <a:pPr>
              <a:buFont typeface="Arial" panose="020B0604020202020204" pitchFamily="34" charset="0"/>
              <a:buChar char="•"/>
            </a:pPr>
            <a:r>
              <a:rPr lang="en-US" altLang="en-US" sz="2600" dirty="0">
                <a:ea typeface="ＭＳ Ｐゴシック" panose="020B0600070205080204" pitchFamily="34" charset="-128"/>
              </a:rPr>
              <a:t>THC funding began January 2011: $16 mill over 5 years</a:t>
            </a:r>
          </a:p>
          <a:p>
            <a:pPr marL="857250" lvl="1" indent="-457200">
              <a:buFont typeface="Arial" panose="020B0604020202020204" pitchFamily="34" charset="0"/>
              <a:buChar char="•"/>
            </a:pPr>
            <a:r>
              <a:rPr lang="en-US" altLang="en-US" sz="2600" dirty="0">
                <a:ea typeface="ＭＳ Ｐゴシック" panose="020B0600070205080204" pitchFamily="34" charset="-128"/>
              </a:rPr>
              <a:t>Only outcome tracked is if the grads stay in primary care</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36</a:t>
            </a:fld>
            <a:endParaRPr lang="en-US" dirty="0">
              <a:solidFill>
                <a:prstClr val="white">
                  <a:lumMod val="65000"/>
                </a:prstClr>
              </a:solidFill>
            </a:endParaRPr>
          </a:p>
        </p:txBody>
      </p:sp>
    </p:spTree>
    <p:extLst>
      <p:ext uri="{BB962C8B-B14F-4D97-AF65-F5344CB8AC3E}">
        <p14:creationId xmlns:p14="http://schemas.microsoft.com/office/powerpoint/2010/main" val="3611069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Erie Family Health Center</a:t>
            </a:r>
            <a:endParaRPr lang="en-US" dirty="0"/>
          </a:p>
        </p:txBody>
      </p:sp>
      <p:sp>
        <p:nvSpPr>
          <p:cNvPr id="3" name="Content Placeholder 2"/>
          <p:cNvSpPr>
            <a:spLocks noGrp="1"/>
          </p:cNvSpPr>
          <p:nvPr>
            <p:ph idx="1"/>
          </p:nvPr>
        </p:nvSpPr>
        <p:spPr>
          <a:xfrm>
            <a:off x="860778" y="2039056"/>
            <a:ext cx="7798590" cy="4332111"/>
          </a:xfrm>
        </p:spPr>
        <p:txBody>
          <a:bodyPr/>
          <a:lstStyle/>
          <a:p>
            <a:r>
              <a:rPr lang="en-US" altLang="en-US" sz="2400" dirty="0">
                <a:ea typeface="ＭＳ Ｐゴシック" panose="020B0600070205080204" pitchFamily="34" charset="-128"/>
              </a:rPr>
              <a:t>Started in 1957 by Dr. Robert Snyder – Northwestern Memorial Hospital internist</a:t>
            </a:r>
          </a:p>
          <a:p>
            <a:r>
              <a:rPr lang="en-US" altLang="en-US" sz="2400" dirty="0">
                <a:ea typeface="ＭＳ Ｐゴシック" panose="020B0600070205080204" pitchFamily="34" charset="-128"/>
              </a:rPr>
              <a:t>Initially staffed by students and volunteers</a:t>
            </a:r>
          </a:p>
          <a:p>
            <a:r>
              <a:rPr lang="en-US" altLang="en-US" sz="2400" dirty="0">
                <a:ea typeface="ＭＳ Ｐゴシック" panose="020B0600070205080204" pitchFamily="34" charset="-128"/>
              </a:rPr>
              <a:t>By 1970 became a fully staffed CHC</a:t>
            </a:r>
          </a:p>
          <a:p>
            <a:r>
              <a:rPr lang="en-US" altLang="en-US" sz="2400" dirty="0">
                <a:ea typeface="ＭＳ Ｐゴシック" panose="020B0600070205080204" pitchFamily="34" charset="-128"/>
              </a:rPr>
              <a:t>Today Erie has 13 sites and serves over 60,000 patients/year</a:t>
            </a:r>
          </a:p>
          <a:p>
            <a:r>
              <a:rPr lang="en-US" altLang="en-US" sz="2400" dirty="0">
                <a:ea typeface="ＭＳ Ｐゴシック" panose="020B0600070205080204" pitchFamily="34" charset="-128"/>
              </a:rPr>
              <a:t>Mission has remained the same: to provide accessible, affordable and high quality health care to those in need</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37</a:t>
            </a:fld>
            <a:endParaRPr lang="en-US" dirty="0">
              <a:solidFill>
                <a:prstClr val="white">
                  <a:lumMod val="65000"/>
                </a:prstClr>
              </a:solidFill>
            </a:endParaRPr>
          </a:p>
        </p:txBody>
      </p:sp>
      <p:pic>
        <p:nvPicPr>
          <p:cNvPr id="5" name="Picture 3" descr="images-6.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13888" y="5486400"/>
            <a:ext cx="30480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98972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Norwegian American Hospital</a:t>
            </a:r>
            <a:endParaRPr lang="en-US" dirty="0"/>
          </a:p>
        </p:txBody>
      </p:sp>
      <p:sp>
        <p:nvSpPr>
          <p:cNvPr id="3" name="Content Placeholder 2"/>
          <p:cNvSpPr>
            <a:spLocks noGrp="1"/>
          </p:cNvSpPr>
          <p:nvPr>
            <p:ph idx="1"/>
          </p:nvPr>
        </p:nvSpPr>
        <p:spPr/>
        <p:txBody>
          <a:bodyPr>
            <a:normAutofit fontScale="92500" lnSpcReduction="20000"/>
          </a:bodyPr>
          <a:lstStyle/>
          <a:p>
            <a:r>
              <a:rPr lang="en-US" altLang="en-US" dirty="0">
                <a:ea typeface="ＭＳ Ｐゴシック" panose="020B0600070205080204" pitchFamily="34" charset="-128"/>
              </a:rPr>
              <a:t>Founded by Norwegian immigrants in 1894 as a charitable mission</a:t>
            </a:r>
          </a:p>
          <a:p>
            <a:r>
              <a:rPr lang="en-US" altLang="en-US" dirty="0">
                <a:ea typeface="ＭＳ Ｐゴシック" panose="020B0600070205080204" pitchFamily="34" charset="-128"/>
              </a:rPr>
              <a:t>200 bed safety-net hospital – non-profit, governed by community Board of Directors</a:t>
            </a:r>
          </a:p>
          <a:p>
            <a:r>
              <a:rPr lang="en-US" altLang="en-US" dirty="0">
                <a:ea typeface="ＭＳ Ｐゴシック" panose="020B0600070205080204" pitchFamily="34" charset="-128"/>
              </a:rPr>
              <a:t>Culturally diverse – serving multiple ethnic groups in surrounding neighborhoods</a:t>
            </a:r>
          </a:p>
          <a:p>
            <a:pPr lvl="1">
              <a:buFont typeface="Arial" panose="020B0604020202020204" pitchFamily="34" charset="0"/>
              <a:buChar char="•"/>
            </a:pPr>
            <a:r>
              <a:rPr lang="en-US" altLang="en-US" dirty="0">
                <a:ea typeface="ＭＳ Ｐゴシック" panose="020B0600070205080204" pitchFamily="34" charset="-128"/>
              </a:rPr>
              <a:t>Originally many Polish, German and Russian immigrants</a:t>
            </a:r>
          </a:p>
          <a:p>
            <a:pPr lvl="1">
              <a:buFont typeface="Arial" panose="020B0604020202020204" pitchFamily="34" charset="0"/>
              <a:buChar char="•"/>
            </a:pPr>
            <a:r>
              <a:rPr lang="en-US" altLang="en-US" dirty="0">
                <a:ea typeface="ＭＳ Ｐゴシック" panose="020B0600070205080204" pitchFamily="34" charset="-128"/>
              </a:rPr>
              <a:t>Now mainly Latino populations from Puerto Rico, Cuba, Mexico and multiple Central and South American countries</a:t>
            </a:r>
          </a:p>
          <a:p>
            <a:pPr lvl="1">
              <a:buFont typeface="Arial" panose="020B0604020202020204" pitchFamily="34" charset="0"/>
              <a:buChar char="•"/>
            </a:pPr>
            <a:r>
              <a:rPr lang="en-US" altLang="en-US" dirty="0">
                <a:ea typeface="ＭＳ Ｐゴシック" panose="020B0600070205080204" pitchFamily="34" charset="-128"/>
              </a:rPr>
              <a:t>Also significant African American population</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38</a:t>
            </a:fld>
            <a:endParaRPr lang="en-US" dirty="0">
              <a:solidFill>
                <a:prstClr val="white">
                  <a:lumMod val="65000"/>
                </a:prstClr>
              </a:solidFill>
            </a:endParaRPr>
          </a:p>
        </p:txBody>
      </p:sp>
    </p:spTree>
    <p:extLst>
      <p:ext uri="{BB962C8B-B14F-4D97-AF65-F5344CB8AC3E}">
        <p14:creationId xmlns:p14="http://schemas.microsoft.com/office/powerpoint/2010/main" val="2380073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Program Mission Statement</a:t>
            </a:r>
            <a:endParaRPr lang="en-US" dirty="0"/>
          </a:p>
        </p:txBody>
      </p:sp>
      <p:sp>
        <p:nvSpPr>
          <p:cNvPr id="3" name="Content Placeholder 2"/>
          <p:cNvSpPr>
            <a:spLocks noGrp="1"/>
          </p:cNvSpPr>
          <p:nvPr>
            <p:ph idx="1"/>
          </p:nvPr>
        </p:nvSpPr>
        <p:spPr/>
        <p:txBody>
          <a:bodyPr>
            <a:normAutofit fontScale="55000" lnSpcReduction="20000"/>
          </a:bodyPr>
          <a:lstStyle/>
          <a:p>
            <a:pPr marL="0" indent="0">
              <a:buFont typeface="Monotype Sorts" charset="2"/>
              <a:buNone/>
            </a:pPr>
            <a:r>
              <a:rPr lang="en-US" altLang="en-US" b="1" dirty="0">
                <a:ea typeface="ＭＳ Ｐゴシック" panose="020B0600070205080204" pitchFamily="34" charset="-128"/>
              </a:rPr>
              <a:t>Emerging  from a collaborative partnership between Erie Family Health Center, Norwegian American Hospital and Northwestern Feinberg School of Medicine, the Northwestern McGaw Family Medicine Residency promotes quality education and patient care through: </a:t>
            </a:r>
          </a:p>
          <a:p>
            <a:pPr>
              <a:buFont typeface="Monotype Sorts" charset="2"/>
              <a:buNone/>
            </a:pPr>
            <a:endParaRPr lang="en-US" altLang="en-US" b="1" i="1" dirty="0">
              <a:ea typeface="ＭＳ Ｐゴシック" panose="020B0600070205080204" pitchFamily="34" charset="-128"/>
            </a:endParaRPr>
          </a:p>
          <a:p>
            <a:pPr>
              <a:buFont typeface="Monotype Sorts" charset="2"/>
              <a:buNone/>
            </a:pPr>
            <a:r>
              <a:rPr lang="en-US" altLang="en-US" b="1" i="1" u="sng" dirty="0">
                <a:ea typeface="ＭＳ Ｐゴシック" panose="020B0600070205080204" pitchFamily="34" charset="-128"/>
              </a:rPr>
              <a:t>Clinical excellence</a:t>
            </a:r>
          </a:p>
          <a:p>
            <a:pPr marL="0" indent="0">
              <a:buFont typeface="Monotype Sorts" charset="2"/>
              <a:buNone/>
            </a:pPr>
            <a:r>
              <a:rPr lang="en-US" altLang="en-US" b="1" dirty="0">
                <a:ea typeface="ＭＳ Ｐゴシック" panose="020B0600070205080204" pitchFamily="34" charset="-128"/>
              </a:rPr>
              <a:t>Attentive to evidence-based medicine, cultural competency, and </a:t>
            </a:r>
            <a:r>
              <a:rPr lang="en-US" altLang="en-US" b="1" dirty="0" smtClean="0">
                <a:ea typeface="ＭＳ Ｐゴシック" panose="020B0600070205080204" pitchFamily="34" charset="-128"/>
              </a:rPr>
              <a:t>continuous quality </a:t>
            </a:r>
            <a:r>
              <a:rPr lang="en-US" altLang="en-US" b="1" dirty="0">
                <a:ea typeface="ＭＳ Ｐゴシック" panose="020B0600070205080204" pitchFamily="34" charset="-128"/>
              </a:rPr>
              <a:t>improvement we promote patient </a:t>
            </a:r>
            <a:r>
              <a:rPr lang="en-US" altLang="en-US" b="1" dirty="0" smtClean="0">
                <a:ea typeface="ＭＳ Ｐゴシック" panose="020B0600070205080204" pitchFamily="34" charset="-128"/>
              </a:rPr>
              <a:t>well-being</a:t>
            </a:r>
            <a:endParaRPr lang="en-US" altLang="en-US" b="1" i="1" dirty="0">
              <a:ea typeface="ＭＳ Ｐゴシック" panose="020B0600070205080204" pitchFamily="34" charset="-128"/>
            </a:endParaRPr>
          </a:p>
          <a:p>
            <a:pPr>
              <a:buFont typeface="Monotype Sorts" charset="2"/>
              <a:buNone/>
            </a:pPr>
            <a:endParaRPr lang="en-US" altLang="en-US" b="1" i="1" u="sng" dirty="0">
              <a:ea typeface="ＭＳ Ｐゴシック" panose="020B0600070205080204" pitchFamily="34" charset="-128"/>
            </a:endParaRPr>
          </a:p>
          <a:p>
            <a:pPr>
              <a:buFont typeface="Monotype Sorts" charset="2"/>
              <a:buNone/>
            </a:pPr>
            <a:r>
              <a:rPr lang="en-US" altLang="en-US" b="1" i="1" u="sng" dirty="0">
                <a:ea typeface="ＭＳ Ｐゴシック" panose="020B0600070205080204" pitchFamily="34" charset="-128"/>
              </a:rPr>
              <a:t>Scholarship</a:t>
            </a:r>
            <a:r>
              <a:rPr lang="en-US" altLang="en-US" u="sng" dirty="0">
                <a:ea typeface="ＭＳ Ｐゴシック" panose="020B0600070205080204" pitchFamily="34" charset="-128"/>
              </a:rPr>
              <a:t> </a:t>
            </a:r>
          </a:p>
          <a:p>
            <a:pPr marL="0" indent="0">
              <a:buFont typeface="Monotype Sorts" charset="2"/>
              <a:buNone/>
            </a:pPr>
            <a:r>
              <a:rPr lang="en-US" altLang="en-US" b="1" dirty="0">
                <a:ea typeface="ＭＳ Ｐゴシック" panose="020B0600070205080204" pitchFamily="34" charset="-128"/>
              </a:rPr>
              <a:t>Supported by dedicated time and committed resources we promote ongoing learning, research, publication and presentation to advance medical knowledge and </a:t>
            </a:r>
            <a:r>
              <a:rPr lang="en-US" altLang="en-US" b="1" dirty="0" smtClean="0">
                <a:ea typeface="ＭＳ Ｐゴシック" panose="020B0600070205080204" pitchFamily="34" charset="-128"/>
              </a:rPr>
              <a:t>wellness</a:t>
            </a:r>
            <a:endParaRPr lang="en-US" altLang="en-US" b="1" dirty="0">
              <a:ea typeface="ＭＳ Ｐゴシック" panose="020B0600070205080204" pitchFamily="34" charset="-128"/>
            </a:endParaRPr>
          </a:p>
          <a:p>
            <a:pPr>
              <a:buFont typeface="Monotype Sorts" charset="2"/>
              <a:buNone/>
            </a:pPr>
            <a:r>
              <a:rPr lang="en-US" altLang="en-US" dirty="0">
                <a:ea typeface="ＭＳ Ｐゴシック" panose="020B0600070205080204" pitchFamily="34" charset="-128"/>
              </a:rPr>
              <a:t> </a:t>
            </a:r>
          </a:p>
          <a:p>
            <a:pPr>
              <a:buFont typeface="Monotype Sorts" charset="2"/>
              <a:buNone/>
            </a:pPr>
            <a:r>
              <a:rPr lang="en-US" altLang="en-US" b="1" i="1" u="sng" dirty="0">
                <a:ea typeface="ＭＳ Ｐゴシック" panose="020B0600070205080204" pitchFamily="34" charset="-128"/>
              </a:rPr>
              <a:t>Leadership</a:t>
            </a:r>
            <a:r>
              <a:rPr lang="en-US" altLang="en-US" u="sng" dirty="0">
                <a:ea typeface="ＭＳ Ｐゴシック" panose="020B0600070205080204" pitchFamily="34" charset="-128"/>
              </a:rPr>
              <a:t> </a:t>
            </a:r>
          </a:p>
          <a:p>
            <a:pPr marL="0" indent="0">
              <a:buFont typeface="Monotype Sorts" charset="2"/>
              <a:buNone/>
            </a:pPr>
            <a:r>
              <a:rPr lang="en-US" altLang="en-US" b="1" dirty="0">
                <a:ea typeface="ＭＳ Ｐゴシック" panose="020B0600070205080204" pitchFamily="34" charset="-128"/>
              </a:rPr>
              <a:t>Through community engagement, needs assessment and advocacy we seek sustainable partnerships and innovative care models to address health disparities and community </a:t>
            </a:r>
            <a:r>
              <a:rPr lang="en-US" altLang="en-US" b="1" dirty="0" smtClean="0">
                <a:ea typeface="ＭＳ Ｐゴシック" panose="020B0600070205080204" pitchFamily="34" charset="-128"/>
              </a:rPr>
              <a:t>priorities</a:t>
            </a:r>
            <a:endParaRPr lang="en-US" altLang="en-US" b="1" dirty="0">
              <a:ea typeface="ＭＳ Ｐゴシック" panose="020B0600070205080204" pitchFamily="34" charset="-128"/>
            </a:endParaRP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39</a:t>
            </a:fld>
            <a:endParaRPr lang="en-US" dirty="0">
              <a:solidFill>
                <a:prstClr val="white">
                  <a:lumMod val="65000"/>
                </a:prstClr>
              </a:solidFill>
            </a:endParaRPr>
          </a:p>
        </p:txBody>
      </p:sp>
    </p:spTree>
    <p:extLst>
      <p:ext uri="{BB962C8B-B14F-4D97-AF65-F5344CB8AC3E}">
        <p14:creationId xmlns:p14="http://schemas.microsoft.com/office/powerpoint/2010/main" val="794892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sp>
        <p:nvSpPr>
          <p:cNvPr id="4" name="Text Placeholder 3"/>
          <p:cNvSpPr>
            <a:spLocks noGrp="1"/>
          </p:cNvSpPr>
          <p:nvPr>
            <p:ph type="body" sz="quarter" idx="14"/>
          </p:nvPr>
        </p:nvSpPr>
        <p:spPr/>
        <p:txBody>
          <a:bodyPr>
            <a:normAutofit lnSpcReduction="10000"/>
          </a:bodyPr>
          <a:lstStyle/>
          <a:p>
            <a:endParaRPr lang="en-US"/>
          </a:p>
        </p:txBody>
      </p:sp>
      <p:pic>
        <p:nvPicPr>
          <p:cNvPr id="5" name="Picture 4"/>
          <p:cNvPicPr>
            <a:picLocks noChangeAspect="1"/>
          </p:cNvPicPr>
          <p:nvPr/>
        </p:nvPicPr>
        <p:blipFill>
          <a:blip r:embed="rId3"/>
          <a:stretch>
            <a:fillRect/>
          </a:stretch>
        </p:blipFill>
        <p:spPr>
          <a:xfrm>
            <a:off x="1041106" y="1014562"/>
            <a:ext cx="7182651" cy="5436665"/>
          </a:xfrm>
          <a:prstGeom prst="rect">
            <a:avLst/>
          </a:prstGeom>
        </p:spPr>
      </p:pic>
      <p:sp>
        <p:nvSpPr>
          <p:cNvPr id="7" name="Rounded Rectangle 6"/>
          <p:cNvSpPr/>
          <p:nvPr/>
        </p:nvSpPr>
        <p:spPr>
          <a:xfrm>
            <a:off x="5375303" y="4301463"/>
            <a:ext cx="3029788" cy="1053193"/>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Tree>
    <p:extLst>
      <p:ext uri="{BB962C8B-B14F-4D97-AF65-F5344CB8AC3E}">
        <p14:creationId xmlns:p14="http://schemas.microsoft.com/office/powerpoint/2010/main" val="3260609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anose="020B0600070205080204" pitchFamily="34" charset="-128"/>
              </a:rPr>
              <a:t>Teaching Health Center</a:t>
            </a:r>
            <a:endParaRPr lang="en-US" dirty="0"/>
          </a:p>
        </p:txBody>
      </p:sp>
      <p:sp>
        <p:nvSpPr>
          <p:cNvPr id="3" name="Content Placeholder 2"/>
          <p:cNvSpPr>
            <a:spLocks noGrp="1"/>
          </p:cNvSpPr>
          <p:nvPr>
            <p:ph idx="1"/>
          </p:nvPr>
        </p:nvSpPr>
        <p:spPr>
          <a:xfrm>
            <a:off x="723618" y="1892808"/>
            <a:ext cx="7422444" cy="4478359"/>
          </a:xfrm>
        </p:spPr>
        <p:txBody>
          <a:bodyPr>
            <a:normAutofit fontScale="92500" lnSpcReduction="10000"/>
          </a:bodyPr>
          <a:lstStyle/>
          <a:p>
            <a:pPr marL="457200" indent="-457200" algn="just">
              <a:spcBef>
                <a:spcPts val="31"/>
              </a:spcBef>
              <a:spcAft>
                <a:spcPts val="31"/>
              </a:spcAft>
              <a:buClr>
                <a:srgbClr val="72A376">
                  <a:lumMod val="75000"/>
                </a:srgbClr>
              </a:buClr>
              <a:defRPr/>
            </a:pPr>
            <a:r>
              <a:rPr lang="en-US" sz="1600" b="1" dirty="0">
                <a:latin typeface="Calibri"/>
              </a:rPr>
              <a:t>The Teaching Health Center Program changes the paradigm of traditional medical education, focusing on developing the residency program within community‐based ambulatory primary care settings, which will ultimately produce primary care physicians ready to deliver health care in a reformed system to the underserved.</a:t>
            </a:r>
          </a:p>
          <a:p>
            <a:pPr marL="457200" indent="-457200">
              <a:spcBef>
                <a:spcPts val="31"/>
              </a:spcBef>
              <a:spcAft>
                <a:spcPts val="31"/>
              </a:spcAft>
              <a:buClr>
                <a:srgbClr val="72A376">
                  <a:lumMod val="75000"/>
                </a:srgbClr>
              </a:buClr>
              <a:defRPr/>
            </a:pPr>
            <a:endParaRPr lang="en-US" sz="1600" b="1" dirty="0">
              <a:latin typeface="Calibri"/>
            </a:endParaRPr>
          </a:p>
          <a:p>
            <a:pPr>
              <a:defRPr/>
            </a:pPr>
            <a:r>
              <a:rPr lang="en-US" sz="1600" b="1" dirty="0">
                <a:latin typeface="Calibri"/>
              </a:rPr>
              <a:t>Impact in the Community </a:t>
            </a:r>
            <a:endParaRPr lang="en-US" sz="1600" dirty="0">
              <a:latin typeface="Calibri"/>
            </a:endParaRPr>
          </a:p>
          <a:p>
            <a:pPr lvl="1">
              <a:defRPr/>
            </a:pPr>
            <a:r>
              <a:rPr lang="en-US" sz="1600" dirty="0" smtClean="0">
                <a:solidFill>
                  <a:schemeClr val="tx1">
                    <a:lumMod val="65000"/>
                    <a:lumOff val="35000"/>
                  </a:schemeClr>
                </a:solidFill>
                <a:latin typeface="Calibri"/>
              </a:rPr>
              <a:t>Addresses </a:t>
            </a:r>
            <a:r>
              <a:rPr lang="en-US" sz="1600" dirty="0">
                <a:solidFill>
                  <a:schemeClr val="tx1">
                    <a:lumMod val="65000"/>
                    <a:lumOff val="35000"/>
                  </a:schemeClr>
                </a:solidFill>
                <a:latin typeface="Calibri"/>
              </a:rPr>
              <a:t>the physician workforce shortage through training more Primary Care Physicians</a:t>
            </a:r>
          </a:p>
          <a:p>
            <a:pPr lvl="2">
              <a:defRPr/>
            </a:pPr>
            <a:r>
              <a:rPr lang="en-US" sz="1600" dirty="0">
                <a:solidFill>
                  <a:schemeClr val="tx1">
                    <a:lumMod val="65000"/>
                    <a:lumOff val="35000"/>
                  </a:schemeClr>
                </a:solidFill>
                <a:latin typeface="Calibri"/>
              </a:rPr>
              <a:t>One of few GME programs </a:t>
            </a:r>
            <a:r>
              <a:rPr lang="en-US" sz="1600" i="1" dirty="0">
                <a:solidFill>
                  <a:schemeClr val="tx1">
                    <a:lumMod val="65000"/>
                    <a:lumOff val="35000"/>
                  </a:schemeClr>
                </a:solidFill>
                <a:latin typeface="Calibri"/>
              </a:rPr>
              <a:t>guaranteed </a:t>
            </a:r>
            <a:r>
              <a:rPr lang="en-US" sz="1600" dirty="0">
                <a:solidFill>
                  <a:schemeClr val="tx1">
                    <a:lumMod val="65000"/>
                    <a:lumOff val="35000"/>
                  </a:schemeClr>
                </a:solidFill>
                <a:latin typeface="Calibri"/>
              </a:rPr>
              <a:t>to produce primary care physicians</a:t>
            </a:r>
          </a:p>
          <a:p>
            <a:pPr lvl="1">
              <a:defRPr/>
            </a:pPr>
            <a:r>
              <a:rPr lang="en-US" sz="1600" dirty="0" smtClean="0">
                <a:solidFill>
                  <a:schemeClr val="tx1">
                    <a:lumMod val="65000"/>
                    <a:lumOff val="35000"/>
                  </a:schemeClr>
                </a:solidFill>
                <a:latin typeface="Calibri"/>
              </a:rPr>
              <a:t>Health </a:t>
            </a:r>
            <a:r>
              <a:rPr lang="en-US" sz="1600" dirty="0">
                <a:solidFill>
                  <a:schemeClr val="tx1">
                    <a:lumMod val="65000"/>
                    <a:lumOff val="35000"/>
                  </a:schemeClr>
                </a:solidFill>
                <a:latin typeface="Calibri"/>
              </a:rPr>
              <a:t>Center trained physicians are 3 times more likely to work in a Health Center and almost 3 times more likely to work in underserved setting </a:t>
            </a:r>
          </a:p>
          <a:p>
            <a:pPr lvl="1">
              <a:defRPr/>
            </a:pPr>
            <a:r>
              <a:rPr lang="en-US" sz="1600" dirty="0" smtClean="0">
                <a:solidFill>
                  <a:schemeClr val="tx1">
                    <a:lumMod val="65000"/>
                    <a:lumOff val="35000"/>
                  </a:schemeClr>
                </a:solidFill>
                <a:latin typeface="Calibri"/>
              </a:rPr>
              <a:t>Recruitment </a:t>
            </a:r>
            <a:r>
              <a:rPr lang="en-US" sz="1600" dirty="0">
                <a:solidFill>
                  <a:schemeClr val="tx1">
                    <a:lumMod val="65000"/>
                    <a:lumOff val="35000"/>
                  </a:schemeClr>
                </a:solidFill>
                <a:latin typeface="Calibri"/>
              </a:rPr>
              <a:t>of Faculty</a:t>
            </a:r>
          </a:p>
          <a:p>
            <a:pPr lvl="1">
              <a:defRPr/>
            </a:pPr>
            <a:r>
              <a:rPr lang="en-US" sz="1600" dirty="0" smtClean="0">
                <a:solidFill>
                  <a:schemeClr val="tx1">
                    <a:lumMod val="65000"/>
                    <a:lumOff val="35000"/>
                  </a:schemeClr>
                </a:solidFill>
                <a:latin typeface="Calibri"/>
              </a:rPr>
              <a:t>Access </a:t>
            </a:r>
            <a:r>
              <a:rPr lang="en-US" sz="1600" dirty="0">
                <a:solidFill>
                  <a:schemeClr val="tx1">
                    <a:lumMod val="65000"/>
                    <a:lumOff val="35000"/>
                  </a:schemeClr>
                </a:solidFill>
                <a:latin typeface="Calibri"/>
              </a:rPr>
              <a:t>to additional services for patients (e.g., specialty clinics, residency inpatient care teams, </a:t>
            </a:r>
            <a:r>
              <a:rPr lang="en-US" sz="1600" dirty="0" err="1">
                <a:solidFill>
                  <a:schemeClr val="tx1">
                    <a:lumMod val="65000"/>
                    <a:lumOff val="35000"/>
                  </a:schemeClr>
                </a:solidFill>
                <a:latin typeface="Calibri"/>
              </a:rPr>
              <a:t>etc</a:t>
            </a:r>
            <a:r>
              <a:rPr lang="en-US" sz="1600" dirty="0">
                <a:solidFill>
                  <a:schemeClr val="tx1">
                    <a:lumMod val="65000"/>
                    <a:lumOff val="35000"/>
                  </a:schemeClr>
                </a:solidFill>
                <a:latin typeface="Calibri"/>
              </a:rPr>
              <a:t>) </a:t>
            </a:r>
          </a:p>
          <a:p>
            <a:pPr lvl="1">
              <a:defRPr/>
            </a:pPr>
            <a:r>
              <a:rPr lang="en-US" sz="1600" dirty="0" smtClean="0">
                <a:solidFill>
                  <a:schemeClr val="tx1">
                    <a:lumMod val="65000"/>
                    <a:lumOff val="35000"/>
                  </a:schemeClr>
                </a:solidFill>
                <a:latin typeface="Calibri"/>
              </a:rPr>
              <a:t>Continuity </a:t>
            </a:r>
            <a:r>
              <a:rPr lang="en-US" sz="1600" dirty="0">
                <a:solidFill>
                  <a:schemeClr val="tx1">
                    <a:lumMod val="65000"/>
                    <a:lumOff val="35000"/>
                  </a:schemeClr>
                </a:solidFill>
                <a:latin typeface="Calibri"/>
              </a:rPr>
              <a:t>of hospital to community for our patients </a:t>
            </a:r>
          </a:p>
          <a:p>
            <a:pPr lvl="1">
              <a:defRPr/>
            </a:pPr>
            <a:r>
              <a:rPr lang="en-US" sz="1600" dirty="0" smtClean="0">
                <a:solidFill>
                  <a:schemeClr val="tx1">
                    <a:lumMod val="65000"/>
                    <a:lumOff val="35000"/>
                  </a:schemeClr>
                </a:solidFill>
                <a:latin typeface="Calibri"/>
              </a:rPr>
              <a:t>Access </a:t>
            </a:r>
            <a:r>
              <a:rPr lang="en-US" sz="1600" dirty="0">
                <a:solidFill>
                  <a:schemeClr val="tx1">
                    <a:lumMod val="65000"/>
                    <a:lumOff val="35000"/>
                  </a:schemeClr>
                </a:solidFill>
                <a:latin typeface="Calibri"/>
              </a:rPr>
              <a:t>to resources from a hospital or medical school (e.g. information technology, research support, </a:t>
            </a:r>
            <a:r>
              <a:rPr lang="en-US" sz="1600" dirty="0" err="1">
                <a:solidFill>
                  <a:schemeClr val="tx1">
                    <a:lumMod val="65000"/>
                    <a:lumOff val="35000"/>
                  </a:schemeClr>
                </a:solidFill>
                <a:latin typeface="Calibri"/>
              </a:rPr>
              <a:t>etc</a:t>
            </a:r>
            <a:r>
              <a:rPr lang="en-US" sz="1600" dirty="0">
                <a:solidFill>
                  <a:schemeClr val="tx1">
                    <a:lumMod val="65000"/>
                    <a:lumOff val="35000"/>
                  </a:schemeClr>
                </a:solidFill>
                <a:latin typeface="Calibri"/>
              </a:rPr>
              <a:t>) </a:t>
            </a:r>
          </a:p>
          <a:p>
            <a:pPr lvl="1">
              <a:defRPr/>
            </a:pPr>
            <a:r>
              <a:rPr lang="en-US" sz="1600" dirty="0" smtClean="0">
                <a:solidFill>
                  <a:schemeClr val="tx1">
                    <a:lumMod val="65000"/>
                    <a:lumOff val="35000"/>
                  </a:schemeClr>
                </a:solidFill>
                <a:latin typeface="Calibri"/>
              </a:rPr>
              <a:t>Develops </a:t>
            </a:r>
            <a:r>
              <a:rPr lang="en-US" sz="1600" dirty="0">
                <a:solidFill>
                  <a:schemeClr val="tx1">
                    <a:lumMod val="65000"/>
                    <a:lumOff val="35000"/>
                  </a:schemeClr>
                </a:solidFill>
                <a:latin typeface="Calibri"/>
              </a:rPr>
              <a:t>cultural competency skills to provide quality care to underserved </a:t>
            </a:r>
          </a:p>
          <a:p>
            <a:pPr lvl="1">
              <a:defRPr/>
            </a:pPr>
            <a:r>
              <a:rPr lang="en-US" sz="1600" dirty="0" smtClean="0">
                <a:solidFill>
                  <a:schemeClr val="tx1">
                    <a:lumMod val="65000"/>
                    <a:lumOff val="35000"/>
                  </a:schemeClr>
                </a:solidFill>
                <a:latin typeface="Calibri"/>
              </a:rPr>
              <a:t>Trains </a:t>
            </a:r>
            <a:r>
              <a:rPr lang="en-US" sz="1600" dirty="0">
                <a:solidFill>
                  <a:schemeClr val="tx1">
                    <a:lumMod val="65000"/>
                    <a:lumOff val="35000"/>
                  </a:schemeClr>
                </a:solidFill>
                <a:latin typeface="Calibri"/>
              </a:rPr>
              <a:t>to be future community health center leaders, advocates, and researchers</a:t>
            </a:r>
            <a:endParaRPr lang="en-US" sz="1600" dirty="0">
              <a:solidFill>
                <a:schemeClr val="tx1">
                  <a:lumMod val="65000"/>
                  <a:lumOff val="35000"/>
                </a:schemeClr>
              </a:solidFill>
              <a:latin typeface="Calibri"/>
            </a:endParaRPr>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40</a:t>
            </a:fld>
            <a:endParaRPr lang="en-US" dirty="0">
              <a:solidFill>
                <a:prstClr val="white">
                  <a:lumMod val="65000"/>
                </a:prstClr>
              </a:solidFill>
            </a:endParaRPr>
          </a:p>
        </p:txBody>
      </p:sp>
    </p:spTree>
    <p:extLst>
      <p:ext uri="{BB962C8B-B14F-4D97-AF65-F5344CB8AC3E}">
        <p14:creationId xmlns:p14="http://schemas.microsoft.com/office/powerpoint/2010/main" val="3440087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660378"/>
            <a:ext cx="7422444" cy="959027"/>
          </a:xfrm>
        </p:spPr>
        <p:txBody>
          <a:bodyPr/>
          <a:lstStyle/>
          <a:p>
            <a:r>
              <a:rPr lang="en-US" altLang="en-US" dirty="0">
                <a:ea typeface="ＭＳ Ｐゴシック" panose="020B0600070205080204" pitchFamily="34" charset="-128"/>
              </a:rPr>
              <a:t>Community Impact </a:t>
            </a:r>
            <a:endParaRPr lang="en-US" dirty="0"/>
          </a:p>
        </p:txBody>
      </p:sp>
      <p:sp>
        <p:nvSpPr>
          <p:cNvPr id="3" name="Content Placeholder 2"/>
          <p:cNvSpPr>
            <a:spLocks noGrp="1"/>
          </p:cNvSpPr>
          <p:nvPr>
            <p:ph idx="1"/>
          </p:nvPr>
        </p:nvSpPr>
        <p:spPr>
          <a:xfrm>
            <a:off x="860778" y="1639551"/>
            <a:ext cx="3884958" cy="4755092"/>
          </a:xfrm>
        </p:spPr>
        <p:txBody>
          <a:bodyPr>
            <a:normAutofit fontScale="55000" lnSpcReduction="20000"/>
          </a:bodyPr>
          <a:lstStyle/>
          <a:p>
            <a:r>
              <a:rPr lang="en-US" sz="2900" dirty="0">
                <a:solidFill>
                  <a:schemeClr val="tx1">
                    <a:lumMod val="65000"/>
                    <a:lumOff val="35000"/>
                  </a:schemeClr>
                </a:solidFill>
              </a:rPr>
              <a:t>Expanded Erie’s capacity to provide services to more than 2,850 patients</a:t>
            </a:r>
          </a:p>
          <a:p>
            <a:endParaRPr lang="en-US" sz="2900" dirty="0">
              <a:solidFill>
                <a:schemeClr val="tx1">
                  <a:lumMod val="65000"/>
                  <a:lumOff val="35000"/>
                </a:schemeClr>
              </a:solidFill>
            </a:endParaRPr>
          </a:p>
          <a:p>
            <a:r>
              <a:rPr lang="en-US" sz="2900" dirty="0">
                <a:solidFill>
                  <a:schemeClr val="tx1">
                    <a:lumMod val="65000"/>
                    <a:lumOff val="35000"/>
                  </a:schemeClr>
                </a:solidFill>
              </a:rPr>
              <a:t>Increased Erie Faculty productivity by close to 40</a:t>
            </a:r>
            <a:r>
              <a:rPr lang="en-US" sz="2900" dirty="0" smtClean="0">
                <a:solidFill>
                  <a:schemeClr val="tx1">
                    <a:lumMod val="65000"/>
                    <a:lumOff val="35000"/>
                  </a:schemeClr>
                </a:solidFill>
              </a:rPr>
              <a:t>%</a:t>
            </a:r>
          </a:p>
          <a:p>
            <a:endParaRPr lang="en-US" sz="2900" dirty="0">
              <a:solidFill>
                <a:schemeClr val="tx1">
                  <a:lumMod val="65000"/>
                  <a:lumOff val="35000"/>
                </a:schemeClr>
              </a:solidFill>
            </a:endParaRPr>
          </a:p>
          <a:p>
            <a:r>
              <a:rPr lang="en-US" sz="2900" dirty="0" smtClean="0">
                <a:solidFill>
                  <a:schemeClr val="tx1">
                    <a:lumMod val="65000"/>
                    <a:lumOff val="35000"/>
                  </a:schemeClr>
                </a:solidFill>
              </a:rPr>
              <a:t>Contributed </a:t>
            </a:r>
            <a:r>
              <a:rPr lang="en-US" sz="2900" dirty="0">
                <a:solidFill>
                  <a:schemeClr val="tx1">
                    <a:lumMod val="65000"/>
                    <a:lumOff val="35000"/>
                  </a:schemeClr>
                </a:solidFill>
              </a:rPr>
              <a:t>to the creation of 28 jobs in the </a:t>
            </a:r>
            <a:r>
              <a:rPr lang="en-US" sz="2900" dirty="0" smtClean="0">
                <a:solidFill>
                  <a:schemeClr val="tx1">
                    <a:lumMod val="65000"/>
                    <a:lumOff val="35000"/>
                  </a:schemeClr>
                </a:solidFill>
              </a:rPr>
              <a:t>community</a:t>
            </a:r>
            <a:endParaRPr lang="en-US" sz="2900" dirty="0">
              <a:solidFill>
                <a:schemeClr val="tx1">
                  <a:lumMod val="65000"/>
                  <a:lumOff val="35000"/>
                </a:schemeClr>
              </a:solidFill>
            </a:endParaRPr>
          </a:p>
          <a:p>
            <a:endParaRPr lang="en-US" sz="2900" dirty="0">
              <a:solidFill>
                <a:schemeClr val="tx1">
                  <a:lumMod val="65000"/>
                  <a:lumOff val="35000"/>
                </a:schemeClr>
              </a:solidFill>
            </a:endParaRPr>
          </a:p>
          <a:p>
            <a:r>
              <a:rPr lang="en-US" sz="2900" dirty="0">
                <a:solidFill>
                  <a:schemeClr val="tx1">
                    <a:lumMod val="65000"/>
                    <a:lumOff val="35000"/>
                  </a:schemeClr>
                </a:solidFill>
              </a:rPr>
              <a:t>Residents are involved in hospital improvement committees and QI initiatives</a:t>
            </a:r>
          </a:p>
          <a:p>
            <a:endParaRPr lang="en-US" sz="2900" dirty="0">
              <a:solidFill>
                <a:schemeClr val="tx1">
                  <a:lumMod val="65000"/>
                  <a:lumOff val="35000"/>
                </a:schemeClr>
              </a:solidFill>
            </a:endParaRPr>
          </a:p>
          <a:p>
            <a:r>
              <a:rPr lang="en-US" sz="2900" dirty="0">
                <a:solidFill>
                  <a:schemeClr val="tx1">
                    <a:lumMod val="65000"/>
                    <a:lumOff val="35000"/>
                  </a:schemeClr>
                </a:solidFill>
              </a:rPr>
              <a:t>Strengthen relationship between FQHC and hospital</a:t>
            </a:r>
          </a:p>
          <a:p>
            <a:endParaRPr lang="en-US" sz="2900" dirty="0">
              <a:solidFill>
                <a:schemeClr val="tx1">
                  <a:lumMod val="65000"/>
                  <a:lumOff val="35000"/>
                </a:schemeClr>
              </a:solidFill>
            </a:endParaRPr>
          </a:p>
          <a:p>
            <a:r>
              <a:rPr lang="en-US" sz="2900" dirty="0">
                <a:solidFill>
                  <a:schemeClr val="tx1">
                    <a:lumMod val="65000"/>
                    <a:lumOff val="35000"/>
                  </a:schemeClr>
                </a:solidFill>
              </a:rPr>
              <a:t>Nearly all graduates have chosen to remain in safety-net primary care, addressing critical provider shortages in these </a:t>
            </a:r>
            <a:r>
              <a:rPr lang="en-US" sz="2900" dirty="0" smtClean="0">
                <a:solidFill>
                  <a:schemeClr val="tx1">
                    <a:lumMod val="65000"/>
                    <a:lumOff val="35000"/>
                  </a:schemeClr>
                </a:solidFill>
              </a:rPr>
              <a:t>communities</a:t>
            </a:r>
            <a:endParaRPr lang="en-US" sz="2900" dirty="0">
              <a:solidFill>
                <a:schemeClr val="tx1">
                  <a:lumMod val="65000"/>
                  <a:lumOff val="35000"/>
                </a:schemeClr>
              </a:solidFill>
            </a:endParaRP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41</a:t>
            </a:fld>
            <a:endParaRPr lang="en-US" dirty="0">
              <a:solidFill>
                <a:prstClr val="white">
                  <a:lumMod val="65000"/>
                </a:prstClr>
              </a:solidFill>
            </a:endParaRPr>
          </a:p>
        </p:txBody>
      </p:sp>
      <p:pic>
        <p:nvPicPr>
          <p:cNvPr id="5" name="Picture 1" descr="IMG_7516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1318" y="1616075"/>
            <a:ext cx="2940424"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dkelly\AppData\Local\Microsoft\Windows\Temporary Internet Files\Content.Outlook\IJ1TQL0N\IMG_7483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1318" y="4054475"/>
            <a:ext cx="2940424" cy="2366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9948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smtClean="0"/>
              <a:t>November 4, </a:t>
            </a:r>
            <a:r>
              <a:rPr lang="en-US" dirty="0" smtClean="0"/>
              <a:t>2015</a:t>
            </a:r>
            <a:endParaRPr lang="en-US" dirty="0"/>
          </a:p>
        </p:txBody>
      </p:sp>
      <p:sp>
        <p:nvSpPr>
          <p:cNvPr id="5" name="Text Placeholder 4"/>
          <p:cNvSpPr>
            <a:spLocks noGrp="1"/>
          </p:cNvSpPr>
          <p:nvPr>
            <p:ph type="body" sz="quarter" idx="12"/>
          </p:nvPr>
        </p:nvSpPr>
        <p:spPr>
          <a:xfrm>
            <a:off x="1501304" y="1229176"/>
            <a:ext cx="6121358" cy="1206037"/>
          </a:xfrm>
        </p:spPr>
        <p:txBody>
          <a:bodyPr/>
          <a:lstStyle/>
          <a:p>
            <a:pPr>
              <a:lnSpc>
                <a:spcPct val="100000"/>
              </a:lnSpc>
              <a:spcAft>
                <a:spcPts val="1800"/>
              </a:spcAft>
            </a:pPr>
            <a:r>
              <a:rPr lang="en-US" sz="5000" dirty="0" smtClean="0"/>
              <a:t>Q &amp; A</a:t>
            </a:r>
            <a:r>
              <a:rPr lang="en-US" sz="4800" dirty="0"/>
              <a:t/>
            </a:r>
            <a:br>
              <a:rPr lang="en-US" sz="4800" dirty="0"/>
            </a:br>
            <a:r>
              <a:rPr lang="en-US" sz="4800" b="1" dirty="0"/>
              <a:t/>
            </a:r>
            <a:br>
              <a:rPr lang="en-US" sz="4800" b="1" dirty="0"/>
            </a:br>
            <a:endParaRPr lang="en-US" sz="4800" dirty="0"/>
          </a:p>
        </p:txBody>
      </p:sp>
      <p:sp>
        <p:nvSpPr>
          <p:cNvPr id="6" name="Text Placeholder 5"/>
          <p:cNvSpPr>
            <a:spLocks noGrp="1"/>
          </p:cNvSpPr>
          <p:nvPr>
            <p:ph type="body" sz="quarter" idx="13"/>
          </p:nvPr>
        </p:nvSpPr>
        <p:spPr>
          <a:xfrm>
            <a:off x="1489716" y="2323612"/>
            <a:ext cx="6132946" cy="1274999"/>
          </a:xfrm>
        </p:spPr>
        <p:txBody>
          <a:bodyPr>
            <a:noAutofit/>
          </a:bodyPr>
          <a:lstStyle/>
          <a:p>
            <a:pPr>
              <a:spcBef>
                <a:spcPts val="0"/>
              </a:spcBef>
            </a:pPr>
            <a:r>
              <a:rPr lang="en-US" sz="2000" dirty="0"/>
              <a:t>Margarita Pereyda, </a:t>
            </a:r>
            <a:r>
              <a:rPr lang="en-US" sz="2000" dirty="0" smtClean="0"/>
              <a:t>MD</a:t>
            </a:r>
          </a:p>
          <a:p>
            <a:pPr>
              <a:spcBef>
                <a:spcPts val="0"/>
              </a:spcBef>
            </a:pPr>
            <a:r>
              <a:rPr lang="en-US" sz="2000" dirty="0" smtClean="0"/>
              <a:t>mpereyda@healthmanagement.com</a:t>
            </a:r>
          </a:p>
          <a:p>
            <a:pPr>
              <a:spcBef>
                <a:spcPts val="0"/>
              </a:spcBef>
            </a:pPr>
            <a:endParaRPr lang="en-US" sz="2000" dirty="0"/>
          </a:p>
          <a:p>
            <a:pPr>
              <a:spcBef>
                <a:spcPts val="0"/>
              </a:spcBef>
            </a:pPr>
            <a:r>
              <a:rPr lang="en-US" sz="2000" dirty="0"/>
              <a:t>Margaret Kirkegaard, </a:t>
            </a:r>
            <a:r>
              <a:rPr lang="en-US" sz="2000" dirty="0" smtClean="0"/>
              <a:t>MD</a:t>
            </a:r>
          </a:p>
          <a:p>
            <a:pPr>
              <a:spcBef>
                <a:spcPts val="0"/>
              </a:spcBef>
            </a:pPr>
            <a:r>
              <a:rPr lang="en-US" sz="2000" dirty="0"/>
              <a:t>mkirkegaard@healthmanagement.com</a:t>
            </a:r>
            <a:endParaRPr lang="en-US" sz="2000" dirty="0" smtClean="0"/>
          </a:p>
          <a:p>
            <a:pPr>
              <a:spcBef>
                <a:spcPts val="0"/>
              </a:spcBef>
            </a:pPr>
            <a:endParaRPr lang="en-US" sz="2000" dirty="0"/>
          </a:p>
          <a:p>
            <a:pPr>
              <a:spcBef>
                <a:spcPts val="0"/>
              </a:spcBef>
            </a:pPr>
            <a:r>
              <a:rPr lang="en-US" sz="2000" dirty="0"/>
              <a:t>Santina Wheat, MD, </a:t>
            </a:r>
            <a:r>
              <a:rPr lang="en-US" sz="2000" dirty="0" smtClean="0"/>
              <a:t>MPH </a:t>
            </a:r>
          </a:p>
          <a:p>
            <a:pPr>
              <a:spcBef>
                <a:spcPts val="0"/>
              </a:spcBef>
            </a:pPr>
            <a:r>
              <a:rPr lang="en-US" sz="2000" dirty="0"/>
              <a:t>swheat@eriefamilyhealth.org</a:t>
            </a:r>
            <a:endParaRPr lang="en-US" sz="2000" dirty="0"/>
          </a:p>
        </p:txBody>
      </p:sp>
    </p:spTree>
    <p:extLst>
      <p:ext uri="{BB962C8B-B14F-4D97-AF65-F5344CB8AC3E}">
        <p14:creationId xmlns:p14="http://schemas.microsoft.com/office/powerpoint/2010/main" val="4108316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a:xfrm>
            <a:off x="705330" y="2112209"/>
            <a:ext cx="7771158" cy="3630224"/>
          </a:xfrm>
        </p:spPr>
        <p:txBody>
          <a:bodyPr/>
          <a:lstStyle/>
          <a:p>
            <a:pPr marL="514350" indent="-514350">
              <a:buFont typeface="+mj-lt"/>
              <a:buAutoNum type="arabicPeriod"/>
            </a:pPr>
            <a:r>
              <a:rPr lang="en-US" sz="2600" dirty="0" smtClean="0"/>
              <a:t>Value </a:t>
            </a:r>
            <a:r>
              <a:rPr lang="en-US" sz="2600" dirty="0"/>
              <a:t>of FQHCs </a:t>
            </a:r>
            <a:r>
              <a:rPr lang="en-US" sz="2600" dirty="0" smtClean="0"/>
              <a:t>in </a:t>
            </a:r>
            <a:r>
              <a:rPr lang="en-US" sz="2600" dirty="0"/>
              <a:t>team-based </a:t>
            </a:r>
            <a:r>
              <a:rPr lang="en-US" sz="2600" dirty="0" smtClean="0"/>
              <a:t>approach to </a:t>
            </a:r>
            <a:r>
              <a:rPr lang="en-US" sz="2600" dirty="0"/>
              <a:t>care</a:t>
            </a:r>
          </a:p>
          <a:p>
            <a:pPr marL="514350" indent="-514350">
              <a:buFont typeface="+mj-lt"/>
              <a:buAutoNum type="arabicPeriod"/>
            </a:pPr>
            <a:r>
              <a:rPr lang="en-US" sz="2600" dirty="0" smtClean="0"/>
              <a:t>FQHCs</a:t>
            </a:r>
            <a:r>
              <a:rPr lang="en-US" sz="2600" dirty="0"/>
              <a:t>, </a:t>
            </a:r>
            <a:r>
              <a:rPr lang="en-US" sz="2600" dirty="0" smtClean="0"/>
              <a:t>mental health, </a:t>
            </a:r>
            <a:r>
              <a:rPr lang="en-US" sz="2600" dirty="0"/>
              <a:t>and post-discharge care </a:t>
            </a:r>
          </a:p>
          <a:p>
            <a:pPr marL="514350" indent="-514350">
              <a:buFont typeface="+mj-lt"/>
              <a:buAutoNum type="arabicPeriod"/>
            </a:pPr>
            <a:r>
              <a:rPr lang="en-US" sz="2600" dirty="0" smtClean="0"/>
              <a:t>Key </a:t>
            </a:r>
            <a:r>
              <a:rPr lang="en-US" sz="2600" dirty="0"/>
              <a:t>contracting considerations between hospitals and </a:t>
            </a:r>
            <a:r>
              <a:rPr lang="en-US" sz="2600" dirty="0" smtClean="0"/>
              <a:t>FQHCs, including the potential </a:t>
            </a:r>
            <a:r>
              <a:rPr lang="en-US" sz="2600" dirty="0"/>
              <a:t>for risk-sharing arrangements </a:t>
            </a:r>
          </a:p>
          <a:p>
            <a:pPr marL="514350" indent="-514350">
              <a:buFont typeface="+mj-lt"/>
              <a:buAutoNum type="arabicPeriod"/>
            </a:pPr>
            <a:r>
              <a:rPr lang="en-US" sz="2600" dirty="0" smtClean="0"/>
              <a:t>Role </a:t>
            </a:r>
            <a:r>
              <a:rPr lang="en-US" sz="2600" dirty="0"/>
              <a:t>of FQHCs and graduate medical education (GME)</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5</a:t>
            </a:fld>
            <a:endParaRPr lang="en-US" dirty="0">
              <a:solidFill>
                <a:prstClr val="white">
                  <a:lumMod val="65000"/>
                </a:prstClr>
              </a:solidFill>
            </a:endParaRPr>
          </a:p>
        </p:txBody>
      </p:sp>
    </p:spTree>
    <p:extLst>
      <p:ext uri="{BB962C8B-B14F-4D97-AF65-F5344CB8AC3E}">
        <p14:creationId xmlns:p14="http://schemas.microsoft.com/office/powerpoint/2010/main" val="1782884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78" y="936017"/>
            <a:ext cx="7422444" cy="959027"/>
          </a:xfrm>
        </p:spPr>
        <p:txBody>
          <a:bodyPr/>
          <a:lstStyle/>
          <a:p>
            <a:r>
              <a:rPr lang="en-US" dirty="0"/>
              <a:t>Defining a Federally Qualified Health Center</a:t>
            </a:r>
          </a:p>
        </p:txBody>
      </p:sp>
      <p:sp>
        <p:nvSpPr>
          <p:cNvPr id="3" name="Content Placeholder 2"/>
          <p:cNvSpPr>
            <a:spLocks noGrp="1"/>
          </p:cNvSpPr>
          <p:nvPr>
            <p:ph idx="1"/>
          </p:nvPr>
        </p:nvSpPr>
        <p:spPr/>
        <p:txBody>
          <a:bodyPr>
            <a:normAutofit fontScale="85000" lnSpcReduction="20000"/>
          </a:bodyPr>
          <a:lstStyle/>
          <a:p>
            <a:r>
              <a:rPr lang="en-US" dirty="0"/>
              <a:t>Public or private non-profit, charitable, tax-exempt organization that receives funding under Section 330 of the Public Health Service Act (Section 330)</a:t>
            </a:r>
          </a:p>
          <a:p>
            <a:r>
              <a:rPr lang="en-US" dirty="0"/>
              <a:t>Determined by the Department of Health and Human Services (DHHS) to meet requirements to receive funding without actually receiving a grant (i.e., an FQHC “lookalike”)</a:t>
            </a:r>
          </a:p>
          <a:p>
            <a:r>
              <a:rPr lang="en-US" dirty="0"/>
              <a:t>Estimated to save the national health care system up to $24 billion a year</a:t>
            </a:r>
          </a:p>
          <a:p>
            <a:pPr lvl="1"/>
            <a:r>
              <a:rPr lang="en-US" dirty="0"/>
              <a:t>$6.7 billion in savings for the federal share of the Medicaid program, and is </a:t>
            </a:r>
          </a:p>
          <a:p>
            <a:pPr lvl="1"/>
            <a:r>
              <a:rPr lang="en-US" dirty="0"/>
              <a:t>Driven by lower utilization of costly specialty care, emergency departments, and hospitals</a:t>
            </a:r>
          </a:p>
          <a:p>
            <a:endParaRPr lang="en-US" dirty="0"/>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6</a:t>
            </a:fld>
            <a:endParaRPr lang="en-US" dirty="0">
              <a:solidFill>
                <a:prstClr val="white">
                  <a:lumMod val="65000"/>
                </a:prstClr>
              </a:solidFill>
            </a:endParaRPr>
          </a:p>
        </p:txBody>
      </p:sp>
    </p:spTree>
    <p:extLst>
      <p:ext uri="{BB962C8B-B14F-4D97-AF65-F5344CB8AC3E}">
        <p14:creationId xmlns:p14="http://schemas.microsoft.com/office/powerpoint/2010/main" val="2602010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178" y="945161"/>
            <a:ext cx="7926606" cy="959027"/>
          </a:xfrm>
        </p:spPr>
        <p:txBody>
          <a:bodyPr/>
          <a:lstStyle/>
          <a:p>
            <a:r>
              <a:rPr lang="en-US" sz="3200" dirty="0"/>
              <a:t>FQHCs: Key Access Point to Primary Care for Expanded Medicaid Population</a:t>
            </a:r>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7</a:t>
            </a:fld>
            <a:endParaRPr lang="en-US" dirty="0">
              <a:solidFill>
                <a:prstClr val="white">
                  <a:lumMod val="65000"/>
                </a:prstClr>
              </a:solidFill>
            </a:endParaRPr>
          </a:p>
        </p:txBody>
      </p:sp>
      <p:pic>
        <p:nvPicPr>
          <p:cNvPr id="5" name="Content Placeholder 3"/>
          <p:cNvPicPr>
            <a:picLocks noGrp="1" noChangeAspect="1"/>
          </p:cNvPicPr>
          <p:nvPr>
            <p:ph idx="1"/>
          </p:nvPr>
        </p:nvPicPr>
        <p:blipFill>
          <a:blip r:embed="rId2"/>
          <a:stretch>
            <a:fillRect/>
          </a:stretch>
        </p:blipFill>
        <p:spPr>
          <a:xfrm>
            <a:off x="1856232" y="2107968"/>
            <a:ext cx="5815583" cy="4004003"/>
          </a:xfrm>
          <a:prstGeom prst="rect">
            <a:avLst/>
          </a:prstGeom>
        </p:spPr>
      </p:pic>
    </p:spTree>
    <p:extLst>
      <p:ext uri="{BB962C8B-B14F-4D97-AF65-F5344CB8AC3E}">
        <p14:creationId xmlns:p14="http://schemas.microsoft.com/office/powerpoint/2010/main" val="449613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626" y="853721"/>
            <a:ext cx="7569990" cy="959027"/>
          </a:xfrm>
        </p:spPr>
        <p:txBody>
          <a:bodyPr/>
          <a:lstStyle/>
          <a:p>
            <a:r>
              <a:rPr lang="en-US" dirty="0"/>
              <a:t>FQHCs:  Expanding Patient Volume</a:t>
            </a:r>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8</a:t>
            </a:fld>
            <a:endParaRPr lang="en-US" dirty="0">
              <a:solidFill>
                <a:prstClr val="white">
                  <a:lumMod val="65000"/>
                </a:prstClr>
              </a:solidFill>
            </a:endParaRPr>
          </a:p>
        </p:txBody>
      </p:sp>
      <p:pic>
        <p:nvPicPr>
          <p:cNvPr id="5" name="Content Placeholder 8"/>
          <p:cNvPicPr>
            <a:picLocks noGrp="1" noChangeAspect="1"/>
          </p:cNvPicPr>
          <p:nvPr>
            <p:ph idx="1"/>
          </p:nvPr>
        </p:nvPicPr>
        <p:blipFill>
          <a:blip r:embed="rId2"/>
          <a:stretch>
            <a:fillRect/>
          </a:stretch>
        </p:blipFill>
        <p:spPr>
          <a:xfrm>
            <a:off x="1353312" y="2163254"/>
            <a:ext cx="6304407" cy="3163666"/>
          </a:xfrm>
          <a:prstGeom prst="rect">
            <a:avLst/>
          </a:prstGeom>
        </p:spPr>
      </p:pic>
      <p:sp>
        <p:nvSpPr>
          <p:cNvPr id="6" name="TextBox 5"/>
          <p:cNvSpPr txBox="1"/>
          <p:nvPr/>
        </p:nvSpPr>
        <p:spPr>
          <a:xfrm>
            <a:off x="1581912" y="5473024"/>
            <a:ext cx="6203823" cy="307777"/>
          </a:xfrm>
          <a:prstGeom prst="rect">
            <a:avLst/>
          </a:prstGeom>
          <a:noFill/>
        </p:spPr>
        <p:txBody>
          <a:bodyPr wrap="square" rtlCol="0">
            <a:spAutoFit/>
          </a:bodyPr>
          <a:lstStyle/>
          <a:p>
            <a:r>
              <a:rPr lang="en-US" sz="1400" dirty="0" smtClean="0">
                <a:solidFill>
                  <a:schemeClr val="tx1">
                    <a:lumMod val="50000"/>
                    <a:lumOff val="50000"/>
                  </a:schemeClr>
                </a:solidFill>
                <a:latin typeface="Book Antiqua" panose="02040602050305030304" pitchFamily="18" charset="0"/>
              </a:rPr>
              <a:t>Avanza Healthcare Strategies Infographic May 2015</a:t>
            </a:r>
            <a:endParaRPr lang="en-US" sz="1400" dirty="0">
              <a:solidFill>
                <a:schemeClr val="tx1">
                  <a:lumMod val="50000"/>
                  <a:lumOff val="50000"/>
                </a:schemeClr>
              </a:solidFill>
              <a:latin typeface="Book Antiqua" panose="02040602050305030304" pitchFamily="18" charset="0"/>
            </a:endParaRPr>
          </a:p>
        </p:txBody>
      </p:sp>
    </p:spTree>
    <p:extLst>
      <p:ext uri="{BB962C8B-B14F-4D97-AF65-F5344CB8AC3E}">
        <p14:creationId xmlns:p14="http://schemas.microsoft.com/office/powerpoint/2010/main" val="521957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Patients </a:t>
            </a:r>
            <a:r>
              <a:rPr lang="en-US" dirty="0" smtClean="0"/>
              <a:t>Served </a:t>
            </a:r>
            <a:r>
              <a:rPr lang="en-US" dirty="0"/>
              <a:t>by FQHC by State</a:t>
            </a:r>
          </a:p>
        </p:txBody>
      </p:sp>
      <p:sp>
        <p:nvSpPr>
          <p:cNvPr id="4" name="Slide Number Placeholder 3"/>
          <p:cNvSpPr>
            <a:spLocks noGrp="1"/>
          </p:cNvSpPr>
          <p:nvPr>
            <p:ph type="sldNum" sz="quarter" idx="12"/>
          </p:nvPr>
        </p:nvSpPr>
        <p:spPr/>
        <p:txBody>
          <a:bodyPr/>
          <a:lstStyle/>
          <a:p>
            <a:fld id="{D4C34234-E0AA-434B-AA79-02F02F6BC82A}" type="slidenum">
              <a:rPr lang="en-US" smtClean="0">
                <a:solidFill>
                  <a:prstClr val="white">
                    <a:lumMod val="65000"/>
                  </a:prstClr>
                </a:solidFill>
              </a:rPr>
              <a:pPr/>
              <a:t>9</a:t>
            </a:fld>
            <a:endParaRPr lang="en-US" dirty="0">
              <a:solidFill>
                <a:prstClr val="white">
                  <a:lumMod val="65000"/>
                </a:prstClr>
              </a:solidFill>
            </a:endParaRPr>
          </a:p>
        </p:txBody>
      </p:sp>
      <p:pic>
        <p:nvPicPr>
          <p:cNvPr id="5" name="Content Placeholder 4"/>
          <p:cNvPicPr>
            <a:picLocks noGrp="1" noChangeAspect="1"/>
          </p:cNvPicPr>
          <p:nvPr>
            <p:ph idx="1"/>
          </p:nvPr>
        </p:nvPicPr>
        <p:blipFill>
          <a:blip r:embed="rId2"/>
          <a:stretch>
            <a:fillRect/>
          </a:stretch>
        </p:blipFill>
        <p:spPr>
          <a:xfrm>
            <a:off x="1396267" y="1971329"/>
            <a:ext cx="6330413" cy="4472461"/>
          </a:xfrm>
          <a:prstGeom prst="rect">
            <a:avLst/>
          </a:prstGeom>
        </p:spPr>
      </p:pic>
    </p:spTree>
    <p:extLst>
      <p:ext uri="{BB962C8B-B14F-4D97-AF65-F5344CB8AC3E}">
        <p14:creationId xmlns:p14="http://schemas.microsoft.com/office/powerpoint/2010/main" val="1233037412"/>
      </p:ext>
    </p:extLst>
  </p:cSld>
  <p:clrMapOvr>
    <a:masterClrMapping/>
  </p:clrMapOvr>
</p:sld>
</file>

<file path=ppt/theme/theme1.xml><?xml version="1.0" encoding="utf-8"?>
<a:theme xmlns:a="http://schemas.openxmlformats.org/drawingml/2006/main" name="1_HMA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49a5c159-f145-46eb-9258-8a479268c19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1DB0C53906FFE4F9E8CFD73352D9227" ma:contentTypeVersion="1" ma:contentTypeDescription="Create a new document." ma:contentTypeScope="" ma:versionID="13a0a0bb9488226f62edaf6a50ecc1ec">
  <xsd:schema xmlns:xsd="http://www.w3.org/2001/XMLSchema" xmlns:xs="http://www.w3.org/2001/XMLSchema" xmlns:p="http://schemas.microsoft.com/office/2006/metadata/properties" xmlns:ns2="49a5c159-f145-46eb-9258-8a479268c195" targetNamespace="http://schemas.microsoft.com/office/2006/metadata/properties" ma:root="true" ma:fieldsID="a5046d825f6c8d7e88624ef3fa3cb4b6" ns2:_="">
    <xsd:import namespace="49a5c159-f145-46eb-9258-8a479268c195"/>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a5c159-f145-46eb-9258-8a479268c195"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C2D935-8495-45EB-8745-4EB6152C0D63}">
  <ds:schemaRefs>
    <ds:schemaRef ds:uri="http://schemas.openxmlformats.org/package/2006/metadata/core-properties"/>
    <ds:schemaRef ds:uri="http://schemas.microsoft.com/office/2006/documentManagement/types"/>
    <ds:schemaRef ds:uri="http://www.w3.org/XML/1998/namespace"/>
    <ds:schemaRef ds:uri="49a5c159-f145-46eb-9258-8a479268c195"/>
    <ds:schemaRef ds:uri="http://purl.org/dc/elements/1.1/"/>
    <ds:schemaRef ds:uri="http://purl.org/dc/terms/"/>
    <ds:schemaRef ds:uri="http://purl.org/dc/dcmityp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C2DE0C2-F68D-4C0C-B9A3-3F3C2C7E0E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a5c159-f145-46eb-9258-8a479268c1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6DDC7F-50D7-4AA5-B648-C90FA2FF1A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HMA ppt template.potx</Template>
  <TotalTime>19969</TotalTime>
  <Words>1959</Words>
  <Application>Microsoft Office PowerPoint</Application>
  <PresentationFormat>On-screen Show (4:3)</PresentationFormat>
  <Paragraphs>244</Paragraphs>
  <Slides>42</Slides>
  <Notes>5</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1_HMA ppt template</vt:lpstr>
      <vt:lpstr>PowerPoint Presentation</vt:lpstr>
      <vt:lpstr>PowerPoint Presentation</vt:lpstr>
      <vt:lpstr>PowerPoint Presentation</vt:lpstr>
      <vt:lpstr>PowerPoint Presentation</vt:lpstr>
      <vt:lpstr>Learning Objectives</vt:lpstr>
      <vt:lpstr>Defining a Federally Qualified Health Center</vt:lpstr>
      <vt:lpstr>FQHCs: Key Access Point to Primary Care for Expanded Medicaid Population</vt:lpstr>
      <vt:lpstr>FQHCs:  Expanding Patient Volume</vt:lpstr>
      <vt:lpstr>Patients Served by FQHC by State</vt:lpstr>
      <vt:lpstr>Cornerstone of the FQHC Model</vt:lpstr>
      <vt:lpstr>Benefits of a Hospital-FQHC Partnership</vt:lpstr>
      <vt:lpstr>What FQHCs Bring to the Table</vt:lpstr>
      <vt:lpstr>FQHC Safe Harbor Standards</vt:lpstr>
      <vt:lpstr>FQHC Strengths to Leverage</vt:lpstr>
      <vt:lpstr>Areas of Collaboration</vt:lpstr>
      <vt:lpstr>Hospital-FQHC-MH Provider</vt:lpstr>
      <vt:lpstr>Advantages to Hospital Systems</vt:lpstr>
      <vt:lpstr>Advantages to Tax-Exempt Hospital Systems</vt:lpstr>
      <vt:lpstr>Partnerships</vt:lpstr>
      <vt:lpstr>Case Management</vt:lpstr>
      <vt:lpstr>Community Scheduling</vt:lpstr>
      <vt:lpstr>Technical Assistance</vt:lpstr>
      <vt:lpstr>Provide Support Services</vt:lpstr>
      <vt:lpstr>Actively Divert Appropriate Cases from ER</vt:lpstr>
      <vt:lpstr>Actively Divert Appropriate Cases from ER</vt:lpstr>
      <vt:lpstr>Expanded Co-location: Mental Health</vt:lpstr>
      <vt:lpstr>Converting Hospital-Based PCC to FQHC</vt:lpstr>
      <vt:lpstr>Population Health—Community Health</vt:lpstr>
      <vt:lpstr>Limitations To Consider </vt:lpstr>
      <vt:lpstr>Hospital FQHC-based Training Programs</vt:lpstr>
      <vt:lpstr>FQHC-GME Collaboration</vt:lpstr>
      <vt:lpstr>The Teaching Health Center</vt:lpstr>
      <vt:lpstr>Teaching Health Center :  Erie Family Health Center </vt:lpstr>
      <vt:lpstr>Family Medicine Residency Program Overview Teaching Health Center </vt:lpstr>
      <vt:lpstr>The Partnership</vt:lpstr>
      <vt:lpstr>History</vt:lpstr>
      <vt:lpstr>Erie Family Health Center</vt:lpstr>
      <vt:lpstr>Norwegian American Hospital</vt:lpstr>
      <vt:lpstr>Program Mission Statement</vt:lpstr>
      <vt:lpstr>Teaching Health Center</vt:lpstr>
      <vt:lpstr>Community Impact </vt:lpstr>
      <vt:lpstr>PowerPoint Presentation</vt:lpstr>
    </vt:vector>
  </TitlesOfParts>
  <Company>Brogan &amp; Partners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Vong Lee</dc:creator>
  <cp:lastModifiedBy>Alona Nenko</cp:lastModifiedBy>
  <cp:revision>207</cp:revision>
  <dcterms:created xsi:type="dcterms:W3CDTF">2013-09-20T17:33:43Z</dcterms:created>
  <dcterms:modified xsi:type="dcterms:W3CDTF">2015-11-04T17:32:32Z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0x01010031DB0C53906FFE4F9E8CFD73352D9227</vt:lpwstr>
  </property>
</Properties>
</file>