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3" r:id="rId2"/>
    <p:sldId id="288" r:id="rId3"/>
    <p:sldId id="289" r:id="rId4"/>
    <p:sldId id="290" r:id="rId5"/>
    <p:sldId id="264" r:id="rId6"/>
    <p:sldId id="265" r:id="rId7"/>
    <p:sldId id="269" r:id="rId8"/>
    <p:sldId id="270" r:id="rId9"/>
    <p:sldId id="271" r:id="rId10"/>
    <p:sldId id="272" r:id="rId11"/>
    <p:sldId id="273" r:id="rId12"/>
    <p:sldId id="274" r:id="rId13"/>
    <p:sldId id="257" r:id="rId14"/>
    <p:sldId id="266" r:id="rId15"/>
    <p:sldId id="286" r:id="rId16"/>
    <p:sldId id="258" r:id="rId17"/>
    <p:sldId id="285" r:id="rId18"/>
    <p:sldId id="261" r:id="rId19"/>
    <p:sldId id="268" r:id="rId20"/>
    <p:sldId id="260" r:id="rId21"/>
    <p:sldId id="275" r:id="rId22"/>
    <p:sldId id="276" r:id="rId23"/>
    <p:sldId id="277" r:id="rId24"/>
    <p:sldId id="278" r:id="rId25"/>
    <p:sldId id="279" r:id="rId26"/>
    <p:sldId id="287" r:id="rId27"/>
    <p:sldId id="280" r:id="rId28"/>
    <p:sldId id="281" r:id="rId29"/>
    <p:sldId id="282" r:id="rId30"/>
    <p:sldId id="283" r:id="rId3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Leibowitz" initials="NL" lastIdx="2" clrIdx="0">
    <p:extLst>
      <p:ext uri="{19B8F6BF-5375-455C-9EA6-DF929625EA0E}">
        <p15:presenceInfo xmlns:p15="http://schemas.microsoft.com/office/powerpoint/2012/main" userId="S-1-5-21-565777859-672028841-965413785-13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 autoAdjust="0"/>
    <p:restoredTop sz="82452" autoAdjust="0"/>
  </p:normalViewPr>
  <p:slideViewPr>
    <p:cSldViewPr snapToGrid="0">
      <p:cViewPr varScale="1">
        <p:scale>
          <a:sx n="51" d="100"/>
          <a:sy n="51" d="100"/>
        </p:scale>
        <p:origin x="128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7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17022-CBDA-494B-B863-7E88A5F657CA}"/>
              </a:ext>
            </a:extLst>
          </p:cNvPr>
          <p:cNvSpPr>
            <a:spLocks noGrp="1"/>
          </p:cNvSpPr>
          <p:nvPr>
            <p:ph type="hdr" sz="quarter"/>
          </p:nvPr>
        </p:nvSpPr>
        <p:spPr>
          <a:xfrm>
            <a:off x="1" y="0"/>
            <a:ext cx="3012329" cy="46369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B1DA90-F9E7-428D-82EC-56072D707FE1}"/>
              </a:ext>
            </a:extLst>
          </p:cNvPr>
          <p:cNvSpPr>
            <a:spLocks noGrp="1"/>
          </p:cNvSpPr>
          <p:nvPr>
            <p:ph type="dt" sz="quarter" idx="1"/>
          </p:nvPr>
        </p:nvSpPr>
        <p:spPr>
          <a:xfrm>
            <a:off x="3936174" y="0"/>
            <a:ext cx="3012329" cy="463697"/>
          </a:xfrm>
          <a:prstGeom prst="rect">
            <a:avLst/>
          </a:prstGeom>
        </p:spPr>
        <p:txBody>
          <a:bodyPr vert="horz" lIns="91440" tIns="45720" rIns="91440" bIns="45720" rtlCol="0"/>
          <a:lstStyle>
            <a:lvl1pPr algn="r">
              <a:defRPr sz="1200"/>
            </a:lvl1pPr>
          </a:lstStyle>
          <a:p>
            <a:fld id="{FA645F38-BB6D-43C5-A530-00B7F781F2B0}" type="datetimeFigureOut">
              <a:rPr lang="en-US" smtClean="0"/>
              <a:t>2/7/2018</a:t>
            </a:fld>
            <a:endParaRPr lang="en-US"/>
          </a:p>
        </p:txBody>
      </p:sp>
      <p:sp>
        <p:nvSpPr>
          <p:cNvPr id="4" name="Footer Placeholder 3">
            <a:extLst>
              <a:ext uri="{FF2B5EF4-FFF2-40B4-BE49-F238E27FC236}">
                <a16:creationId xmlns:a16="http://schemas.microsoft.com/office/drawing/2014/main" id="{7C861198-623C-485C-B51A-FB68CB465DDD}"/>
              </a:ext>
            </a:extLst>
          </p:cNvPr>
          <p:cNvSpPr>
            <a:spLocks noGrp="1"/>
          </p:cNvSpPr>
          <p:nvPr>
            <p:ph type="ftr" sz="quarter" idx="2"/>
          </p:nvPr>
        </p:nvSpPr>
        <p:spPr>
          <a:xfrm>
            <a:off x="1" y="8772379"/>
            <a:ext cx="3012329" cy="46369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6E68F6-ED80-4EED-BE1B-3A50448F4667}"/>
              </a:ext>
            </a:extLst>
          </p:cNvPr>
          <p:cNvSpPr>
            <a:spLocks noGrp="1"/>
          </p:cNvSpPr>
          <p:nvPr>
            <p:ph type="sldNum" sz="quarter" idx="3"/>
          </p:nvPr>
        </p:nvSpPr>
        <p:spPr>
          <a:xfrm>
            <a:off x="3936174" y="8772379"/>
            <a:ext cx="3012329" cy="463697"/>
          </a:xfrm>
          <a:prstGeom prst="rect">
            <a:avLst/>
          </a:prstGeom>
        </p:spPr>
        <p:txBody>
          <a:bodyPr vert="horz" lIns="91440" tIns="45720" rIns="91440" bIns="45720" rtlCol="0" anchor="b"/>
          <a:lstStyle>
            <a:lvl1pPr algn="r">
              <a:defRPr sz="1200"/>
            </a:lvl1pPr>
          </a:lstStyle>
          <a:p>
            <a:fld id="{EF248948-D7A0-4133-BFD0-8DF8A6670F95}" type="slidenum">
              <a:rPr lang="en-US" smtClean="0"/>
              <a:t>‹#›</a:t>
            </a:fld>
            <a:endParaRPr lang="en-US"/>
          </a:p>
        </p:txBody>
      </p:sp>
    </p:spTree>
    <p:extLst>
      <p:ext uri="{BB962C8B-B14F-4D97-AF65-F5344CB8AC3E}">
        <p14:creationId xmlns:p14="http://schemas.microsoft.com/office/powerpoint/2010/main" val="2032887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3177" tIns="46589" rIns="93177" bIns="46589" rtlCol="0"/>
          <a:lstStyle>
            <a:lvl1pPr algn="r">
              <a:defRPr sz="1200"/>
            </a:lvl1pPr>
          </a:lstStyle>
          <a:p>
            <a:fld id="{02850329-4493-44FE-9A18-FB847A522ABB}" type="datetimeFigureOut">
              <a:rPr lang="en-US" smtClean="0"/>
              <a:t>2/7/2018</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3177" tIns="46589" rIns="93177" bIns="46589" rtlCol="0" anchor="b"/>
          <a:lstStyle>
            <a:lvl1pPr algn="r">
              <a:defRPr sz="1200"/>
            </a:lvl1pPr>
          </a:lstStyle>
          <a:p>
            <a:fld id="{FD03894B-B514-4E05-A050-1F89F487DC53}" type="slidenum">
              <a:rPr lang="en-US" smtClean="0"/>
              <a:t>‹#›</a:t>
            </a:fld>
            <a:endParaRPr lang="en-US"/>
          </a:p>
        </p:txBody>
      </p:sp>
    </p:spTree>
    <p:extLst>
      <p:ext uri="{BB962C8B-B14F-4D97-AF65-F5344CB8AC3E}">
        <p14:creationId xmlns:p14="http://schemas.microsoft.com/office/powerpoint/2010/main" val="301181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62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a:t>
            </a:fld>
            <a:endParaRPr lang="en-US"/>
          </a:p>
        </p:txBody>
      </p:sp>
    </p:spTree>
    <p:extLst>
      <p:ext uri="{BB962C8B-B14F-4D97-AF65-F5344CB8AC3E}">
        <p14:creationId xmlns:p14="http://schemas.microsoft.com/office/powerpoint/2010/main" val="193001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10</a:t>
            </a:fld>
            <a:endParaRPr lang="en-US"/>
          </a:p>
        </p:txBody>
      </p:sp>
    </p:spTree>
    <p:extLst>
      <p:ext uri="{BB962C8B-B14F-4D97-AF65-F5344CB8AC3E}">
        <p14:creationId xmlns:p14="http://schemas.microsoft.com/office/powerpoint/2010/main" val="183944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11</a:t>
            </a:fld>
            <a:endParaRPr lang="en-US"/>
          </a:p>
        </p:txBody>
      </p:sp>
    </p:spTree>
    <p:extLst>
      <p:ext uri="{BB962C8B-B14F-4D97-AF65-F5344CB8AC3E}">
        <p14:creationId xmlns:p14="http://schemas.microsoft.com/office/powerpoint/2010/main" val="104979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t>12</a:t>
            </a:fld>
            <a:endParaRPr lang="en-US"/>
          </a:p>
        </p:txBody>
      </p:sp>
    </p:spTree>
    <p:extLst>
      <p:ext uri="{BB962C8B-B14F-4D97-AF65-F5344CB8AC3E}">
        <p14:creationId xmlns:p14="http://schemas.microsoft.com/office/powerpoint/2010/main" val="260475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13</a:t>
            </a:fld>
            <a:endParaRPr lang="en-US"/>
          </a:p>
        </p:txBody>
      </p:sp>
    </p:spTree>
    <p:extLst>
      <p:ext uri="{BB962C8B-B14F-4D97-AF65-F5344CB8AC3E}">
        <p14:creationId xmlns:p14="http://schemas.microsoft.com/office/powerpoint/2010/main" val="693686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AHCA – introduced in March, passed the house May</a:t>
            </a:r>
            <a:r>
              <a:rPr lang="en-US" baseline="0" dirty="0"/>
              <a:t> 4, 2017</a:t>
            </a:r>
          </a:p>
          <a:p>
            <a:r>
              <a:rPr lang="en-US" baseline="0" dirty="0"/>
              <a:t>-one part of bill says states can define or take federal 5:1, another part says ratio is waivable</a:t>
            </a:r>
          </a:p>
          <a:p>
            <a:endParaRPr lang="en-US" baseline="0" dirty="0"/>
          </a:p>
          <a:p>
            <a:r>
              <a:rPr lang="en-US" dirty="0"/>
              <a:t>waivers may not be applied to health plans offered through CO-OP plans, multi-state plans, or to ACA innovation waivers (Section 1332), Basic Health Plan programs (Section 1331), interstate compact programs (Section 1333).</a:t>
            </a:r>
            <a:endParaRPr lang="en-US" baseline="0" dirty="0"/>
          </a:p>
          <a:p>
            <a:endParaRPr lang="en-US" baseline="0" dirty="0"/>
          </a:p>
          <a:p>
            <a:pPr marL="174708" indent="-174708">
              <a:buFontTx/>
              <a:buChar char="-"/>
            </a:pPr>
            <a:r>
              <a:rPr lang="en-US" baseline="0" dirty="0"/>
              <a:t>While no lifetime or annual limits on EHBs, would be allowed for items state excluded from EHB</a:t>
            </a:r>
          </a:p>
          <a:p>
            <a:pPr marL="174708" indent="-174708">
              <a:buFontTx/>
              <a:buChar char="-"/>
            </a:pPr>
            <a:r>
              <a:rPr lang="en-US" b="1" baseline="0" dirty="0"/>
              <a:t>FIRSP would have $15 </a:t>
            </a:r>
            <a:r>
              <a:rPr lang="en-US" baseline="0" dirty="0"/>
              <a:t>billion over 9 years (2018-26) – CMS would administer, collecting percentage fee (amount TBD) from carriers. Auto enrollment based on health conditions; carriers could voluntarily enroll other people in the program. CMS would set up a process for states to take over administration starting in 2020.</a:t>
            </a:r>
          </a:p>
          <a:p>
            <a:pPr marL="174708" indent="-174708">
              <a:buFontTx/>
              <a:buChar char="-"/>
            </a:pPr>
            <a:endParaRPr lang="en-US" baseline="0" dirty="0"/>
          </a:p>
          <a:p>
            <a:pPr marL="174708" indent="-174708">
              <a:buFontTx/>
              <a:buChar char="-"/>
            </a:pPr>
            <a:r>
              <a:rPr lang="en-US" dirty="0"/>
              <a:t>75% of claims between $50,000 and $350,000 (starting in 2020, CMS Administrator can establish different reinsurance rate and claims thresholds.) Funding available through the Patient and State Stability Fund includes:</a:t>
            </a:r>
          </a:p>
          <a:p>
            <a:pPr marL="174708" indent="-174708">
              <a:buFontTx/>
              <a:buChar char="-"/>
            </a:pPr>
            <a:r>
              <a:rPr lang="en-US" dirty="0"/>
              <a:t>$</a:t>
            </a:r>
            <a:r>
              <a:rPr lang="en-US" b="1" dirty="0"/>
              <a:t>100 billion over 9 years </a:t>
            </a:r>
            <a:r>
              <a:rPr lang="en-US" dirty="0"/>
              <a:t>($15 billion per year for 2018-2019, $10 billion per year for 2020-2026) for grants to states or for default </a:t>
            </a:r>
            <a:r>
              <a:rPr lang="en-US" b="1" dirty="0"/>
              <a:t>reinsurance</a:t>
            </a:r>
            <a:r>
              <a:rPr lang="en-US" dirty="0"/>
              <a:t> program;</a:t>
            </a:r>
          </a:p>
          <a:p>
            <a:pPr marL="174708" indent="-174708">
              <a:buFontTx/>
              <a:buChar char="-"/>
            </a:pPr>
            <a:r>
              <a:rPr lang="en-US" dirty="0"/>
              <a:t>$15 billion for a new Federal Invisible Risk Sharing Program (see below);</a:t>
            </a:r>
          </a:p>
          <a:p>
            <a:pPr marL="174708" indent="-174708">
              <a:buFontTx/>
              <a:buChar char="-"/>
            </a:pPr>
            <a:r>
              <a:rPr lang="en-US" dirty="0"/>
              <a:t>$8 billion over 5 years (2018-2023) for states that elect community rating waivers (see below) to provide financial assistance to people whose premiums are surcharged based on health status under that waiver;</a:t>
            </a:r>
          </a:p>
          <a:p>
            <a:pPr marL="174708" indent="-174708">
              <a:buFontTx/>
              <a:buChar char="-"/>
            </a:pPr>
            <a:r>
              <a:rPr lang="en-US" dirty="0"/>
              <a:t>$15 billion for the year 2020 to be used solely for maternity coverage and newborn care and mental health and substance use disorders.</a:t>
            </a:r>
          </a:p>
          <a:p>
            <a:pPr marL="174708" indent="-174708">
              <a:buFontTx/>
              <a:buChar char="-"/>
            </a:pPr>
            <a:r>
              <a:rPr lang="en-US" dirty="0"/>
              <a:t>State matching funding of 7% required in 2020, phasing up to 50% in 2026. A different state matching schedule applies for the CMS-administered default reinsurance program (10% in 2020, phasing up to 50% in 2024.) Grants cannot be made to a state unless it agrees to make matching funds available. Any remaining funds at year end will be re-allocated to the Federal Invisible Risk Sharing Program.</a:t>
            </a:r>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7545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AHCA – introduced in March, passed the house May</a:t>
            </a:r>
            <a:r>
              <a:rPr lang="en-US" baseline="0" dirty="0"/>
              <a:t> 4, 2017</a:t>
            </a:r>
          </a:p>
          <a:p>
            <a:r>
              <a:rPr lang="en-US" baseline="0" dirty="0"/>
              <a:t>-one part of bill says states can define or take federal 5:1, another part says ratio is waivable</a:t>
            </a:r>
          </a:p>
          <a:p>
            <a:endParaRPr lang="en-US" baseline="0" dirty="0"/>
          </a:p>
          <a:p>
            <a:r>
              <a:rPr lang="en-US" dirty="0"/>
              <a:t>waivers may not be applied to health plans offered through CO-OP plans, multi-state plans, or to ACA innovation waivers (Section 1332), Basic Health Plan programs (Section 1331), interstate compact programs (Section 1333).</a:t>
            </a:r>
            <a:endParaRPr lang="en-US" baseline="0" dirty="0"/>
          </a:p>
          <a:p>
            <a:endParaRPr lang="en-US" baseline="0" dirty="0"/>
          </a:p>
          <a:p>
            <a:pPr defTabSz="931774">
              <a:defRPr/>
            </a:pPr>
            <a:r>
              <a:rPr lang="en-US" dirty="0">
                <a:latin typeface="Georgia "/>
              </a:rPr>
              <a:t>Changes do not apply to section 1332 waivers</a:t>
            </a:r>
            <a:endParaRPr lang="en-US" baseline="0" dirty="0"/>
          </a:p>
          <a:p>
            <a:endParaRPr lang="en-US" baseline="0" dirty="0"/>
          </a:p>
          <a:p>
            <a:pPr marL="174708" indent="-174708">
              <a:buFontTx/>
              <a:buChar char="-"/>
            </a:pPr>
            <a:r>
              <a:rPr lang="en-US" baseline="0" dirty="0"/>
              <a:t>While no lifetime or annual limits on EHBs, would be allowed for items state excluded from EHB</a:t>
            </a:r>
          </a:p>
          <a:p>
            <a:pPr marL="174708" indent="-174708">
              <a:buFontTx/>
              <a:buChar char="-"/>
            </a:pPr>
            <a:r>
              <a:rPr lang="en-US" b="1" baseline="0" dirty="0"/>
              <a:t>FIRSP would have $15 </a:t>
            </a:r>
            <a:r>
              <a:rPr lang="en-US" baseline="0" dirty="0"/>
              <a:t>billion over 9 years (2018-26) – CMS would administer, collecting percentage fee (amount TBD) from carriers. Auto enrollment based on health conditions; carriers could voluntarily enroll other people in the program. CMS would set up a process for states to take over administration starting in 2020.</a:t>
            </a:r>
          </a:p>
          <a:p>
            <a:pPr marL="174708" indent="-174708">
              <a:buFontTx/>
              <a:buChar char="-"/>
            </a:pPr>
            <a:endParaRPr lang="en-US" baseline="0" dirty="0"/>
          </a:p>
          <a:p>
            <a:pPr marL="174708" indent="-174708">
              <a:buFontTx/>
              <a:buChar char="-"/>
            </a:pPr>
            <a:r>
              <a:rPr lang="en-US" dirty="0"/>
              <a:t>75% of claims between $50,000 and $350,000 (starting in 2020, CMS Administrator can establish different reinsurance rate and claims thresholds.) Funding available through the Patient and State Stability Fund includes:</a:t>
            </a:r>
          </a:p>
          <a:p>
            <a:pPr marL="174708" indent="-174708">
              <a:buFontTx/>
              <a:buChar char="-"/>
            </a:pPr>
            <a:r>
              <a:rPr lang="en-US" dirty="0"/>
              <a:t>$</a:t>
            </a:r>
            <a:r>
              <a:rPr lang="en-US" b="1" dirty="0"/>
              <a:t>100 billion over 9 years </a:t>
            </a:r>
            <a:r>
              <a:rPr lang="en-US" dirty="0"/>
              <a:t>($15 billion per year for 2018-2019, $10 billion per year for 2020-2026) for grants to states or for default </a:t>
            </a:r>
            <a:r>
              <a:rPr lang="en-US" b="1" dirty="0"/>
              <a:t>reinsurance</a:t>
            </a:r>
            <a:r>
              <a:rPr lang="en-US" dirty="0"/>
              <a:t> program;</a:t>
            </a:r>
          </a:p>
          <a:p>
            <a:pPr marL="174708" indent="-174708">
              <a:buFontTx/>
              <a:buChar char="-"/>
            </a:pPr>
            <a:r>
              <a:rPr lang="en-US" dirty="0"/>
              <a:t>$15 billion for a new Federal Invisible Risk Sharing Program (see below);</a:t>
            </a:r>
          </a:p>
          <a:p>
            <a:pPr marL="174708" indent="-174708">
              <a:buFontTx/>
              <a:buChar char="-"/>
            </a:pPr>
            <a:r>
              <a:rPr lang="en-US" dirty="0"/>
              <a:t>$8 billion over 5 years (2018-2023) for states that elect community rating waivers (see below) to provide financial assistance to people whose premiums are surcharged based on health status under that waiver;</a:t>
            </a:r>
          </a:p>
          <a:p>
            <a:pPr marL="174708" indent="-174708">
              <a:buFontTx/>
              <a:buChar char="-"/>
            </a:pPr>
            <a:r>
              <a:rPr lang="en-US" dirty="0"/>
              <a:t>$15 billion for the year 2020 to be used solely for maternity coverage and newborn care and mental health and substance use disorders.</a:t>
            </a:r>
          </a:p>
          <a:p>
            <a:pPr marL="174708" indent="-174708">
              <a:buFontTx/>
              <a:buChar char="-"/>
            </a:pPr>
            <a:r>
              <a:rPr lang="en-US" dirty="0"/>
              <a:t>State matching funding of 7% required in 2020, phasing up to 50% in 2026. A different state matching schedule applies for the CMS-administered default reinsurance program (10% in 2020, phasing up to 50% in 2024.) Grants cannot be made to a state unless it agrees to make matching funds available. Any remaining funds at year end will be re-allocated to the Federal Invisible Risk Sharing Program.</a:t>
            </a:r>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40842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26 – original version, amended</a:t>
            </a:r>
            <a:r>
              <a:rPr lang="en-US" baseline="0" dirty="0"/>
              <a:t> July 13, July 20. </a:t>
            </a:r>
            <a:endParaRPr lang="en-US" dirty="0"/>
          </a:p>
          <a:p>
            <a:r>
              <a:rPr lang="en-US" dirty="0"/>
              <a:t>BRCA – only requires</a:t>
            </a:r>
            <a:r>
              <a:rPr lang="en-US" baseline="0" dirty="0"/>
              <a:t> state to describe how it would address coverage, comprehensiveness and affordability of coverage</a:t>
            </a:r>
          </a:p>
          <a:p>
            <a:r>
              <a:rPr lang="en-US" baseline="0" dirty="0"/>
              <a:t>CBO analysis of BRCA – premiums would be lower and cost-sharing higher. CBO noted that while it wasn’t calculating lower insurance rates, that depending on the state waivers adopted, there could be coverage losses. </a:t>
            </a:r>
          </a:p>
          <a:p>
            <a:r>
              <a:rPr lang="en-US" baseline="0" dirty="0"/>
              <a:t>EHB can theoretically be waived in 1332</a:t>
            </a:r>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899575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26 – original version, amended</a:t>
            </a:r>
            <a:r>
              <a:rPr lang="en-US" baseline="0" dirty="0"/>
              <a:t> July 13, July 20. </a:t>
            </a:r>
            <a:endParaRPr lang="en-US" dirty="0"/>
          </a:p>
          <a:p>
            <a:r>
              <a:rPr lang="en-US" dirty="0"/>
              <a:t>BRCA – only requires</a:t>
            </a:r>
            <a:r>
              <a:rPr lang="en-US" baseline="0" dirty="0"/>
              <a:t> state to describe how it would address coverage, comprehensiveness and affordability of coverage</a:t>
            </a:r>
          </a:p>
          <a:p>
            <a:r>
              <a:rPr lang="en-US" baseline="0" dirty="0"/>
              <a:t>CBO analysis of BRCA – premiums would be lower and cost-sharing higher. CBO noted that while it wasn’t calculating lower insurance rates, that depending on the state waivers adopted, there could be coverage losses. </a:t>
            </a:r>
          </a:p>
          <a:p>
            <a:r>
              <a:rPr lang="en-US" baseline="0" dirty="0"/>
              <a:t>EHB can theoretically be waived in 1332</a:t>
            </a:r>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9929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a:t>
            </a:r>
            <a:r>
              <a:rPr lang="en-US" baseline="0" dirty="0"/>
              <a:t> 19 introduced – referred to Committee on Finance</a:t>
            </a:r>
          </a:p>
          <a:p>
            <a:r>
              <a:rPr lang="en-US" baseline="0" dirty="0"/>
              <a:t>Template allows state applying for something very similar to past proposals to have a faster process</a:t>
            </a:r>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2686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approval within a year of the provisional waiver expiring – six year approval</a:t>
            </a:r>
          </a:p>
          <a:p>
            <a:endParaRPr lang="en-US" dirty="0"/>
          </a:p>
          <a:p>
            <a:pPr defTabSz="931774">
              <a:defRPr/>
            </a:pPr>
            <a:r>
              <a:rPr lang="en-US" dirty="0">
                <a:latin typeface="Georgia "/>
              </a:rPr>
              <a:t>CMS may not terminate a waiver during its term unless it doesn’t comply with requirements</a:t>
            </a:r>
            <a:endParaRPr lang="en-US" b="1" dirty="0">
              <a:latin typeface="Georgia "/>
            </a:endParaRPr>
          </a:p>
          <a:p>
            <a:endParaRPr lang="en-US" dirty="0"/>
          </a:p>
          <a:p>
            <a:r>
              <a:rPr lang="en-US" dirty="0"/>
              <a:t>New waiver guidance will supersede old guidance</a:t>
            </a:r>
          </a:p>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33049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58E19-89B1-7E4E-BB8D-BA1FEF01DDA6}" type="slidenum">
              <a:rPr lang="en-US" smtClean="0"/>
              <a:t>2</a:t>
            </a:fld>
            <a:endParaRPr lang="en-US" dirty="0"/>
          </a:p>
        </p:txBody>
      </p:sp>
    </p:spTree>
    <p:extLst>
      <p:ext uri="{BB962C8B-B14F-4D97-AF65-F5344CB8AC3E}">
        <p14:creationId xmlns:p14="http://schemas.microsoft.com/office/powerpoint/2010/main" val="319336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BRCA – only requires</a:t>
            </a:r>
            <a:r>
              <a:rPr lang="en-US" baseline="0" dirty="0"/>
              <a:t> state to describe how it would address coverage, comprehensiveness and affordability of coverage</a:t>
            </a:r>
          </a:p>
          <a:p>
            <a:r>
              <a:rPr lang="en-US" baseline="0" dirty="0"/>
              <a:t>CBO analysis of BRCA – premiums would be lower and cost-sharing higher. CBO noted that while it wasn’t calculating lower insurance rates, that depending on the state waivers adopted, there could be coverage losses. </a:t>
            </a:r>
          </a:p>
          <a:p>
            <a:r>
              <a:rPr lang="en-US" baseline="0" dirty="0"/>
              <a:t>EHB can theoretically be waived in 1332</a:t>
            </a:r>
          </a:p>
          <a:p>
            <a:r>
              <a:rPr lang="en-US" baseline="0" dirty="0"/>
              <a:t>AK – approve July 17, 2017 (for 1/1/18-12/21/22) </a:t>
            </a:r>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7400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21</a:t>
            </a:fld>
            <a:endParaRPr lang="en-US"/>
          </a:p>
        </p:txBody>
      </p:sp>
    </p:spTree>
    <p:extLst>
      <p:ext uri="{BB962C8B-B14F-4D97-AF65-F5344CB8AC3E}">
        <p14:creationId xmlns:p14="http://schemas.microsoft.com/office/powerpoint/2010/main" val="565861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42088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21033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7815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Idaho: Provide affordable coverage options to working Idaho households with incomes below 100% of the Federal Poverty Level (FPL) who are U.S. citizens not eligible for Medicaid, through the same mechanism that lawfully-present aliens currently obtain affordable coverage. 3. In conjunction with Idaho’s proposed Section 1115 Medicaid Waiver and Idaho Individual High Risk Pool, stabilize and decrease the cost of insurance premiums in the individual health insurance market. Essentially they want to use 1332 to cover the expansion population. They claim that by combining this with reinsurance, it does not impact affordability for higher income individuals purchasing on the Exchange.</a:t>
            </a:r>
          </a:p>
          <a:p>
            <a:endParaRPr lang="en-US" dirty="0"/>
          </a:p>
          <a:p>
            <a:r>
              <a:rPr lang="en-US" dirty="0"/>
              <a:t>Combining high risk pool with moving people below 100% into Exchange with APTC. Will need to do this in conjunction with 1115 waiver.</a:t>
            </a:r>
          </a:p>
        </p:txBody>
      </p:sp>
      <p:sp>
        <p:nvSpPr>
          <p:cNvPr id="4" name="Slide Number Placeholder 3"/>
          <p:cNvSpPr>
            <a:spLocks noGrp="1"/>
          </p:cNvSpPr>
          <p:nvPr>
            <p:ph type="sldNum" sz="quarter" idx="10"/>
          </p:nvPr>
        </p:nvSpPr>
        <p:spPr/>
        <p:txBody>
          <a:bodyPr/>
          <a:lstStyle/>
          <a:p>
            <a:fld id="{45BEE3FC-21D0-5A44-A94D-D4C6FA045CB1}" type="slidenum">
              <a:rPr lang="en-US" smtClean="0"/>
              <a:t>25</a:t>
            </a:fld>
            <a:endParaRPr lang="en-US"/>
          </a:p>
        </p:txBody>
      </p:sp>
    </p:spTree>
    <p:extLst>
      <p:ext uri="{BB962C8B-B14F-4D97-AF65-F5344CB8AC3E}">
        <p14:creationId xmlns:p14="http://schemas.microsoft.com/office/powerpoint/2010/main" val="1559507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described earlier – a congressional proposal could either vastly expand waiver authority/ease application or even make changes that lessen the need for a waiver </a:t>
            </a:r>
          </a:p>
          <a:p>
            <a:endParaRPr lang="en-US" dirty="0"/>
          </a:p>
          <a:p>
            <a:r>
              <a:rPr lang="en-US" dirty="0"/>
              <a:t>There is a good chance that the administration will support some proposals that are in line with its overall policy goals – understanding there is a tension between helping states and doing anything that might be seen as working within the frame of the ACA. The ability of states to get waivers through will depend in part on what they propose, the friendliness of the state and federal administrations, as well as the state’s ability to self-fund reform. In every case, building in significant time for federal review and negotiation is key – even in Oklahoma, a heavily republican state seeking to implement reinsurance, the application was taken down by the clock. </a:t>
            </a:r>
          </a:p>
        </p:txBody>
      </p:sp>
      <p:sp>
        <p:nvSpPr>
          <p:cNvPr id="4" name="Slide Number Placeholder 3"/>
          <p:cNvSpPr>
            <a:spLocks noGrp="1"/>
          </p:cNvSpPr>
          <p:nvPr>
            <p:ph type="sldNum" sz="quarter" idx="10"/>
          </p:nvPr>
        </p:nvSpPr>
        <p:spPr/>
        <p:txBody>
          <a:bodyPr/>
          <a:lstStyle/>
          <a:p>
            <a:fld id="{45BEE3FC-21D0-5A44-A94D-D4C6FA045CB1}" type="slidenum">
              <a:rPr lang="en-US" smtClean="0"/>
              <a:t>26</a:t>
            </a:fld>
            <a:endParaRPr lang="en-US"/>
          </a:p>
        </p:txBody>
      </p:sp>
    </p:spTree>
    <p:extLst>
      <p:ext uri="{BB962C8B-B14F-4D97-AF65-F5344CB8AC3E}">
        <p14:creationId xmlns:p14="http://schemas.microsoft.com/office/powerpoint/2010/main" val="2559397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3894B-B514-4E05-A050-1F89F487DC53}" type="slidenum">
              <a:rPr lang="en-US" smtClean="0"/>
              <a:t>27</a:t>
            </a:fld>
            <a:endParaRPr lang="en-US"/>
          </a:p>
        </p:txBody>
      </p:sp>
    </p:spTree>
    <p:extLst>
      <p:ext uri="{BB962C8B-B14F-4D97-AF65-F5344CB8AC3E}">
        <p14:creationId xmlns:p14="http://schemas.microsoft.com/office/powerpoint/2010/main" val="49989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08988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5052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3</a:t>
            </a:fld>
            <a:endParaRPr lang="en-US" dirty="0"/>
          </a:p>
        </p:txBody>
      </p:sp>
    </p:spTree>
    <p:extLst>
      <p:ext uri="{BB962C8B-B14F-4D97-AF65-F5344CB8AC3E}">
        <p14:creationId xmlns:p14="http://schemas.microsoft.com/office/powerpoint/2010/main" val="529139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30</a:t>
            </a:fld>
            <a:endParaRPr lang="en-US"/>
          </a:p>
        </p:txBody>
      </p:sp>
    </p:spTree>
    <p:extLst>
      <p:ext uri="{BB962C8B-B14F-4D97-AF65-F5344CB8AC3E}">
        <p14:creationId xmlns:p14="http://schemas.microsoft.com/office/powerpoint/2010/main" val="127085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58E19-89B1-7E4E-BB8D-BA1FEF01DDA6}" type="slidenum">
              <a:rPr lang="en-US" smtClean="0"/>
              <a:t>4</a:t>
            </a:fld>
            <a:endParaRPr lang="en-US" dirty="0"/>
          </a:p>
        </p:txBody>
      </p:sp>
    </p:spTree>
    <p:extLst>
      <p:ext uri="{BB962C8B-B14F-4D97-AF65-F5344CB8AC3E}">
        <p14:creationId xmlns:p14="http://schemas.microsoft.com/office/powerpoint/2010/main" val="169808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5</a:t>
            </a:fld>
            <a:endParaRPr lang="en-US"/>
          </a:p>
        </p:txBody>
      </p:sp>
    </p:spTree>
    <p:extLst>
      <p:ext uri="{BB962C8B-B14F-4D97-AF65-F5344CB8AC3E}">
        <p14:creationId xmlns:p14="http://schemas.microsoft.com/office/powerpoint/2010/main" val="44694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6</a:t>
            </a:fld>
            <a:endParaRPr lang="en-US"/>
          </a:p>
        </p:txBody>
      </p:sp>
    </p:spTree>
    <p:extLst>
      <p:ext uri="{BB962C8B-B14F-4D97-AF65-F5344CB8AC3E}">
        <p14:creationId xmlns:p14="http://schemas.microsoft.com/office/powerpoint/2010/main" val="155173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7</a:t>
            </a:fld>
            <a:endParaRPr lang="en-US"/>
          </a:p>
        </p:txBody>
      </p:sp>
    </p:spTree>
    <p:extLst>
      <p:ext uri="{BB962C8B-B14F-4D97-AF65-F5344CB8AC3E}">
        <p14:creationId xmlns:p14="http://schemas.microsoft.com/office/powerpoint/2010/main" val="273391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8</a:t>
            </a:fld>
            <a:endParaRPr lang="en-US"/>
          </a:p>
        </p:txBody>
      </p:sp>
    </p:spTree>
    <p:extLst>
      <p:ext uri="{BB962C8B-B14F-4D97-AF65-F5344CB8AC3E}">
        <p14:creationId xmlns:p14="http://schemas.microsoft.com/office/powerpoint/2010/main" val="308236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BEE3FC-21D0-5A44-A94D-D4C6FA045CB1}" type="slidenum">
              <a:rPr lang="en-US" smtClean="0"/>
              <a:t>9</a:t>
            </a:fld>
            <a:endParaRPr lang="en-US"/>
          </a:p>
        </p:txBody>
      </p:sp>
    </p:spTree>
    <p:extLst>
      <p:ext uri="{BB962C8B-B14F-4D97-AF65-F5344CB8AC3E}">
        <p14:creationId xmlns:p14="http://schemas.microsoft.com/office/powerpoint/2010/main" val="1890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healthmanagement.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E57ACC-9333-43DF-9DE2-47032956B4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392470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57ACC-9333-43DF-9DE2-47032956B4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15323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57ACC-9333-43DF-9DE2-47032956B4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3669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1128060" y="5059046"/>
            <a:ext cx="6879436" cy="396876"/>
          </a:xfrm>
        </p:spPr>
        <p:txBody>
          <a:bodyPr>
            <a:normAutofit/>
          </a:bodyPr>
          <a:lstStyle>
            <a:lvl1pPr marL="0" indent="0" algn="ctr">
              <a:buNone/>
              <a:defRPr sz="2000">
                <a:solidFill>
                  <a:schemeClr val="tx1">
                    <a:lumMod val="50000"/>
                    <a:lumOff val="50000"/>
                  </a:schemeClr>
                </a:solidFill>
              </a:defRPr>
            </a:lvl1pPr>
          </a:lstStyle>
          <a:p>
            <a:pPr lvl="0"/>
            <a:r>
              <a:rPr lang="en-US" dirty="0"/>
              <a:t>Click to edit Master</a:t>
            </a:r>
          </a:p>
        </p:txBody>
      </p:sp>
      <p:cxnSp>
        <p:nvCxnSpPr>
          <p:cNvPr id="10" name="Straight Connector 9"/>
          <p:cNvCxnSpPr/>
          <p:nvPr userDrawn="1"/>
        </p:nvCxnSpPr>
        <p:spPr>
          <a:xfrm>
            <a:off x="1128060" y="2061886"/>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128060" y="3581400"/>
            <a:ext cx="6887882" cy="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3"/>
          <p:cNvSpPr>
            <a:spLocks noGrp="1"/>
          </p:cNvSpPr>
          <p:nvPr>
            <p:ph type="body" sz="quarter" idx="13"/>
          </p:nvPr>
        </p:nvSpPr>
        <p:spPr>
          <a:xfrm>
            <a:off x="1128061" y="2062207"/>
            <a:ext cx="6887880" cy="1526717"/>
          </a:xfrm>
        </p:spPr>
        <p:txBody>
          <a:bodyPr>
            <a:noAutofit/>
          </a:bodyPr>
          <a:lstStyle>
            <a:lvl1pPr marL="0" indent="0" algn="ctr">
              <a:lnSpc>
                <a:spcPct val="100000"/>
              </a:lnSpc>
              <a:spcBef>
                <a:spcPts val="0"/>
              </a:spcBef>
              <a:buNone/>
              <a:defRPr sz="4400">
                <a:solidFill>
                  <a:srgbClr val="195C8E"/>
                </a:solidFill>
              </a:defRPr>
            </a:lvl1pPr>
          </a:lstStyle>
          <a:p>
            <a:pPr lvl="0"/>
            <a:r>
              <a:rPr lang="en-US" dirty="0"/>
              <a:t>Click to edit Master text styles</a:t>
            </a:r>
          </a:p>
        </p:txBody>
      </p:sp>
      <p:sp>
        <p:nvSpPr>
          <p:cNvPr id="13" name="Text Placeholder 48"/>
          <p:cNvSpPr>
            <a:spLocks noGrp="1"/>
          </p:cNvSpPr>
          <p:nvPr>
            <p:ph type="body" sz="quarter" idx="14"/>
          </p:nvPr>
        </p:nvSpPr>
        <p:spPr>
          <a:xfrm>
            <a:off x="1128713" y="3640619"/>
            <a:ext cx="6886575" cy="332332"/>
          </a:xfrm>
        </p:spPr>
        <p:txBody>
          <a:bodyPr>
            <a:normAutofit/>
          </a:bodyPr>
          <a:lstStyle>
            <a:lvl1pPr marL="0" indent="0" algn="ctr">
              <a:buNone/>
              <a:defRPr sz="1600">
                <a:solidFill>
                  <a:schemeClr val="tx1"/>
                </a:solidFill>
              </a:defRPr>
            </a:lvl1pPr>
          </a:lstStyle>
          <a:p>
            <a:pPr lvl="0"/>
            <a:r>
              <a:rPr lang="en-US" dirty="0"/>
              <a:t>Click to edit Master text styles</a:t>
            </a:r>
          </a:p>
        </p:txBody>
      </p:sp>
      <p:sp>
        <p:nvSpPr>
          <p:cNvPr id="4" name="Rectangle 3"/>
          <p:cNvSpPr/>
          <p:nvPr userDrawn="1"/>
        </p:nvSpPr>
        <p:spPr>
          <a:xfrm>
            <a:off x="8007495" y="6303129"/>
            <a:ext cx="1128060" cy="554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8" name="Rectangle 7"/>
          <p:cNvSpPr/>
          <p:nvPr userDrawn="1"/>
        </p:nvSpPr>
        <p:spPr>
          <a:xfrm>
            <a:off x="0" y="6551706"/>
            <a:ext cx="9144000" cy="306294"/>
          </a:xfrm>
          <a:prstGeom prst="rect">
            <a:avLst/>
          </a:prstGeom>
          <a:solidFill>
            <a:srgbClr val="195C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TextBox 8">
            <a:hlinkClick r:id="rId2"/>
          </p:cNvPr>
          <p:cNvSpPr txBox="1"/>
          <p:nvPr userDrawn="1"/>
        </p:nvSpPr>
        <p:spPr>
          <a:xfrm>
            <a:off x="3116872" y="6527812"/>
            <a:ext cx="3053648" cy="307777"/>
          </a:xfrm>
          <a:prstGeom prst="rect">
            <a:avLst/>
          </a:prstGeom>
          <a:noFill/>
        </p:spPr>
        <p:txBody>
          <a:bodyPr wrap="square" rtlCol="0">
            <a:spAutoFit/>
          </a:bodyPr>
          <a:lstStyle/>
          <a:p>
            <a:pPr algn="ctr"/>
            <a:r>
              <a:rPr lang="en-US" sz="1400" dirty="0">
                <a:solidFill>
                  <a:prstClr val="white"/>
                </a:solidFill>
                <a:latin typeface="Book Antiqua"/>
                <a:cs typeface="Book Antiqua"/>
              </a:rPr>
              <a:t>HealthManagement.com</a:t>
            </a:r>
          </a:p>
        </p:txBody>
      </p:sp>
    </p:spTree>
    <p:extLst>
      <p:ext uri="{BB962C8B-B14F-4D97-AF65-F5344CB8AC3E}">
        <p14:creationId xmlns:p14="http://schemas.microsoft.com/office/powerpoint/2010/main" val="210950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57ACC-9333-43DF-9DE2-47032956B4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383492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E57ACC-9333-43DF-9DE2-47032956B48A}" type="datetimeFigureOut">
              <a:rPr lang="en-US" smtClean="0"/>
              <a:t>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130406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57ACC-9333-43DF-9DE2-47032956B48A}"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426420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57ACC-9333-43DF-9DE2-47032956B48A}" type="datetimeFigureOut">
              <a:rPr lang="en-US" smtClean="0"/>
              <a:t>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175237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57ACC-9333-43DF-9DE2-47032956B48A}" type="datetimeFigureOut">
              <a:rPr lang="en-US" smtClean="0"/>
              <a:t>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278205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57ACC-9333-43DF-9DE2-47032956B48A}" type="datetimeFigureOut">
              <a:rPr lang="en-US" smtClean="0"/>
              <a:t>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2967096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57ACC-9333-43DF-9DE2-47032956B48A}"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3208392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57ACC-9333-43DF-9DE2-47032956B48A}" type="datetimeFigureOut">
              <a:rPr lang="en-US" smtClean="0"/>
              <a:t>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E5882-3C18-4013-BF49-4CBCC147F267}" type="slidenum">
              <a:rPr lang="en-US" smtClean="0"/>
              <a:t>‹#›</a:t>
            </a:fld>
            <a:endParaRPr lang="en-US"/>
          </a:p>
        </p:txBody>
      </p:sp>
    </p:spTree>
    <p:extLst>
      <p:ext uri="{BB962C8B-B14F-4D97-AF65-F5344CB8AC3E}">
        <p14:creationId xmlns:p14="http://schemas.microsoft.com/office/powerpoint/2010/main" val="394642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57ACC-9333-43DF-9DE2-47032956B48A}" type="datetimeFigureOut">
              <a:rPr lang="en-US" smtClean="0"/>
              <a:t>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E5882-3C18-4013-BF49-4CBCC147F267}" type="slidenum">
              <a:rPr lang="en-US" smtClean="0"/>
              <a:t>‹#›</a:t>
            </a:fld>
            <a:endParaRPr lang="en-US"/>
          </a:p>
        </p:txBody>
      </p:sp>
    </p:spTree>
    <p:extLst>
      <p:ext uri="{BB962C8B-B14F-4D97-AF65-F5344CB8AC3E}">
        <p14:creationId xmlns:p14="http://schemas.microsoft.com/office/powerpoint/2010/main" val="155025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2158"/>
            <a:ext cx="9144000" cy="3886200"/>
          </a:xfrm>
          <a:prstGeom prst="rect">
            <a:avLst/>
          </a:prstGeom>
        </p:spPr>
      </p:pic>
      <p:sp>
        <p:nvSpPr>
          <p:cNvPr id="18" name="Rectangle 17"/>
          <p:cNvSpPr/>
          <p:nvPr/>
        </p:nvSpPr>
        <p:spPr>
          <a:xfrm>
            <a:off x="-203201" y="1131974"/>
            <a:ext cx="9486902" cy="3956383"/>
          </a:xfrm>
          <a:prstGeom prst="rect">
            <a:avLst/>
          </a:prstGeom>
          <a:solidFill>
            <a:srgbClr val="0066A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0007"/>
            <a:ext cx="9144000" cy="701601"/>
          </a:xfrm>
          <a:prstGeom prst="rect">
            <a:avLst/>
          </a:prstGeom>
        </p:spPr>
      </p:pic>
      <p:cxnSp>
        <p:nvCxnSpPr>
          <p:cNvPr id="17" name="Straight Connector 16"/>
          <p:cNvCxnSpPr/>
          <p:nvPr/>
        </p:nvCxnSpPr>
        <p:spPr>
          <a:xfrm>
            <a:off x="-215900" y="1131974"/>
            <a:ext cx="9944100" cy="0"/>
          </a:xfrm>
          <a:prstGeom prst="line">
            <a:avLst/>
          </a:prstGeom>
          <a:ln w="127000">
            <a:solidFill>
              <a:srgbClr val="86AB5D"/>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8810" y="4572000"/>
            <a:ext cx="10113485" cy="51635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4676290"/>
            <a:ext cx="9144000" cy="307777"/>
          </a:xfrm>
          <a:prstGeom prst="rect">
            <a:avLst/>
          </a:prstGeom>
          <a:noFill/>
        </p:spPr>
        <p:txBody>
          <a:bodyPr wrap="square" rtlCol="0">
            <a:spAutoFit/>
          </a:bodyPr>
          <a:lstStyle/>
          <a:p>
            <a:pPr algn="ctr"/>
            <a:r>
              <a:rPr lang="en-US" sz="1400" spc="1800" dirty="0">
                <a:solidFill>
                  <a:srgbClr val="0066A3"/>
                </a:solidFill>
                <a:latin typeface="Georgia" charset="0"/>
                <a:ea typeface="Georgia" charset="0"/>
                <a:cs typeface="Georgia" charset="0"/>
              </a:rPr>
              <a:t>WWW.HEALTHMANAGEMENT.COM</a:t>
            </a:r>
          </a:p>
        </p:txBody>
      </p:sp>
      <p:sp>
        <p:nvSpPr>
          <p:cNvPr id="14" name="TextBox 13"/>
          <p:cNvSpPr txBox="1"/>
          <p:nvPr/>
        </p:nvSpPr>
        <p:spPr>
          <a:xfrm>
            <a:off x="4236448" y="5387758"/>
            <a:ext cx="4638101" cy="1200329"/>
          </a:xfrm>
          <a:prstGeom prst="rect">
            <a:avLst/>
          </a:prstGeom>
          <a:noFill/>
        </p:spPr>
        <p:txBody>
          <a:bodyPr wrap="square" rtlCol="0">
            <a:spAutoFit/>
          </a:bodyPr>
          <a:lstStyle/>
          <a:p>
            <a:r>
              <a:rPr lang="en-US" sz="2400" dirty="0">
                <a:solidFill>
                  <a:srgbClr val="0066A3"/>
                </a:solidFill>
                <a:latin typeface="Georgia" charset="0"/>
                <a:ea typeface="Georgia" charset="0"/>
                <a:cs typeface="Georgia" charset="0"/>
              </a:rPr>
              <a:t>New Life for 1332 Waivers: Next Steps in State Health Insurance Exchange Market Innovation</a:t>
            </a:r>
          </a:p>
        </p:txBody>
      </p:sp>
      <p:cxnSp>
        <p:nvCxnSpPr>
          <p:cNvPr id="20" name="Straight Connector 19"/>
          <p:cNvCxnSpPr/>
          <p:nvPr/>
        </p:nvCxnSpPr>
        <p:spPr>
          <a:xfrm>
            <a:off x="3944042" y="5354198"/>
            <a:ext cx="0" cy="1233889"/>
          </a:xfrm>
          <a:prstGeom prst="line">
            <a:avLst/>
          </a:prstGeom>
          <a:ln w="12700">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7791" y="5264648"/>
            <a:ext cx="3440523" cy="1261884"/>
          </a:xfrm>
          <a:prstGeom prst="rect">
            <a:avLst/>
          </a:prstGeom>
          <a:noFill/>
        </p:spPr>
        <p:txBody>
          <a:bodyPr wrap="square" rtlCol="0">
            <a:spAutoFit/>
          </a:bodyPr>
          <a:lstStyle/>
          <a:p>
            <a:pPr algn="r"/>
            <a:r>
              <a:rPr lang="en-US" sz="2000" b="1" dirty="0">
                <a:solidFill>
                  <a:srgbClr val="86AB5D"/>
                </a:solidFill>
                <a:latin typeface="Arial" charset="0"/>
                <a:ea typeface="Arial" charset="0"/>
                <a:cs typeface="Arial" charset="0"/>
              </a:rPr>
              <a:t>February 7, 2018</a:t>
            </a:r>
          </a:p>
          <a:p>
            <a:pPr algn="r"/>
            <a:br>
              <a:rPr lang="en-US" sz="2000" b="1" dirty="0">
                <a:solidFill>
                  <a:srgbClr val="86AB5D"/>
                </a:solidFill>
                <a:latin typeface="Arial" charset="0"/>
                <a:ea typeface="Arial" charset="0"/>
                <a:cs typeface="Arial" charset="0"/>
              </a:rPr>
            </a:br>
            <a:r>
              <a:rPr lang="it-IT" dirty="0">
                <a:solidFill>
                  <a:schemeClr val="accent5">
                    <a:lumMod val="75000"/>
                  </a:schemeClr>
                </a:solidFill>
                <a:latin typeface="Arial" charset="0"/>
                <a:ea typeface="Arial" charset="0"/>
                <a:cs typeface="Arial" charset="0"/>
              </a:rPr>
              <a:t>Donna Laverdiere, Principal</a:t>
            </a:r>
          </a:p>
          <a:p>
            <a:pPr algn="r"/>
            <a:r>
              <a:rPr lang="it-IT" dirty="0">
                <a:solidFill>
                  <a:schemeClr val="accent5">
                    <a:lumMod val="75000"/>
                  </a:schemeClr>
                </a:solidFill>
                <a:latin typeface="Arial" charset="0"/>
                <a:ea typeface="Arial" charset="0"/>
                <a:cs typeface="Arial" charset="0"/>
              </a:rPr>
              <a:t>Nora Leibowitz, Principal</a:t>
            </a:r>
            <a:endParaRPr lang="en-US" dirty="0">
              <a:solidFill>
                <a:schemeClr val="accent5">
                  <a:lumMod val="75000"/>
                </a:schemeClr>
              </a:solidFill>
              <a:latin typeface="Arial" charset="0"/>
              <a:ea typeface="Arial" charset="0"/>
              <a:cs typeface="Arial" charset="0"/>
            </a:endParaRPr>
          </a:p>
        </p:txBody>
      </p:sp>
    </p:spTree>
    <p:extLst>
      <p:ext uri="{BB962C8B-B14F-4D97-AF65-F5344CB8AC3E}">
        <p14:creationId xmlns:p14="http://schemas.microsoft.com/office/powerpoint/2010/main" val="1818733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Key Points from the Guidance</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10</a:t>
            </a:fld>
            <a:endParaRPr lang="en-US" dirty="0"/>
          </a:p>
        </p:txBody>
      </p:sp>
      <p:sp>
        <p:nvSpPr>
          <p:cNvPr id="8" name="TextBox 7"/>
          <p:cNvSpPr txBox="1"/>
          <p:nvPr/>
        </p:nvSpPr>
        <p:spPr>
          <a:xfrm>
            <a:off x="616394" y="1973641"/>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42 CFR Section 300-1308</a:t>
            </a:r>
          </a:p>
        </p:txBody>
      </p:sp>
      <p:sp>
        <p:nvSpPr>
          <p:cNvPr id="3" name="TextBox 2"/>
          <p:cNvSpPr txBox="1"/>
          <p:nvPr/>
        </p:nvSpPr>
        <p:spPr>
          <a:xfrm>
            <a:off x="2702860" y="1496170"/>
            <a:ext cx="6091516" cy="5262979"/>
          </a:xfrm>
          <a:prstGeom prst="rect">
            <a:avLst/>
          </a:prstGeom>
          <a:noFill/>
        </p:spPr>
        <p:txBody>
          <a:bodyPr wrap="square" rtlCol="0">
            <a:spAutoFit/>
          </a:bodyPr>
          <a:lstStyle/>
          <a:p>
            <a:r>
              <a:rPr lang="en-US" sz="2400" dirty="0">
                <a:solidFill>
                  <a:schemeClr val="tx1">
                    <a:alpha val="38000"/>
                  </a:schemeClr>
                </a:solidFill>
                <a:latin typeface="Georgia" charset="0"/>
                <a:ea typeface="Georgia" charset="0"/>
                <a:cs typeface="Georgia" charset="0"/>
              </a:rPr>
              <a:t>The December 16, 2015 guidance establishes that:</a:t>
            </a:r>
          </a:p>
          <a:p>
            <a:pPr marL="285750" indent="-285750">
              <a:buFont typeface="Arial" panose="020B0604020202020204" pitchFamily="34" charset="0"/>
              <a:buChar char="•"/>
            </a:pPr>
            <a:r>
              <a:rPr lang="en-US" sz="2400" dirty="0">
                <a:solidFill>
                  <a:schemeClr val="tx1">
                    <a:alpha val="38000"/>
                  </a:schemeClr>
                </a:solidFill>
                <a:latin typeface="Georgia" charset="0"/>
              </a:rPr>
              <a:t>Deficit neutrality cannot take into account savings in other programs</a:t>
            </a:r>
          </a:p>
          <a:p>
            <a:pPr marL="285750" indent="-285750">
              <a:buFont typeface="Arial" panose="020B0604020202020204" pitchFamily="34" charset="0"/>
              <a:buChar char="•"/>
            </a:pPr>
            <a:r>
              <a:rPr lang="en-US" sz="2400" dirty="0">
                <a:solidFill>
                  <a:schemeClr val="tx1">
                    <a:alpha val="38000"/>
                  </a:schemeClr>
                </a:solidFill>
                <a:latin typeface="Georgia" charset="0"/>
              </a:rPr>
              <a:t>Any additional administrative costs to the federal government are likely to result in disapproval</a:t>
            </a:r>
          </a:p>
          <a:p>
            <a:pPr marL="285750" indent="-285750">
              <a:buFont typeface="Arial" panose="020B0604020202020204" pitchFamily="34" charset="0"/>
              <a:buChar char="•"/>
            </a:pPr>
            <a:r>
              <a:rPr lang="en-US" sz="2400" dirty="0">
                <a:solidFill>
                  <a:schemeClr val="tx1">
                    <a:alpha val="38000"/>
                  </a:schemeClr>
                </a:solidFill>
                <a:latin typeface="Georgia" charset="0"/>
              </a:rPr>
              <a:t>Any increases in federal premium tax credit or Medicaid expenditures are not allowed</a:t>
            </a:r>
          </a:p>
          <a:p>
            <a:pPr marL="285750" indent="-285750">
              <a:buFont typeface="Arial" panose="020B0604020202020204" pitchFamily="34" charset="0"/>
              <a:buChar char="•"/>
            </a:pPr>
            <a:r>
              <a:rPr lang="en-US" sz="2400" dirty="0">
                <a:solidFill>
                  <a:schemeClr val="tx1">
                    <a:alpha val="38000"/>
                  </a:schemeClr>
                </a:solidFill>
                <a:latin typeface="Georgia" charset="0"/>
              </a:rPr>
              <a:t>Affordability of coverage may not decrease for anyone, including vulnerable groups, statewide</a:t>
            </a:r>
          </a:p>
          <a:p>
            <a:endParaRPr lang="en-US" sz="2400" dirty="0">
              <a:solidFill>
                <a:schemeClr val="tx1">
                  <a:alpha val="38000"/>
                </a:schemeClr>
              </a:solidFill>
              <a:latin typeface="Georgia" charset="0"/>
            </a:endParaRPr>
          </a:p>
        </p:txBody>
      </p:sp>
      <p:sp>
        <p:nvSpPr>
          <p:cNvPr id="9" name="Oval 8"/>
          <p:cNvSpPr/>
          <p:nvPr/>
        </p:nvSpPr>
        <p:spPr>
          <a:xfrm>
            <a:off x="616393" y="1627191"/>
            <a:ext cx="1552457" cy="1552457"/>
          </a:xfrm>
          <a:prstGeom prst="ellipse">
            <a:avLst/>
          </a:prstGeom>
          <a:solidFill>
            <a:srgbClr val="55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2029" y="1515063"/>
            <a:ext cx="1776712" cy="1776712"/>
          </a:xfrm>
          <a:prstGeom prst="ellipse">
            <a:avLst/>
          </a:prstGeom>
          <a:noFill/>
          <a:ln>
            <a:solidFill>
              <a:srgbClr val="5527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6393" y="2124951"/>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December 15, 2015 Guidance</a:t>
            </a:r>
          </a:p>
        </p:txBody>
      </p:sp>
      <p:pic>
        <p:nvPicPr>
          <p:cNvPr id="12" name="Picture 11">
            <a:extLst>
              <a:ext uri="{FF2B5EF4-FFF2-40B4-BE49-F238E27FC236}">
                <a16:creationId xmlns:a16="http://schemas.microsoft.com/office/drawing/2014/main" id="{4CAA4EB7-526F-427F-96C2-B72893D7B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81533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The “Fifth Guardrail”</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11</a:t>
            </a:fld>
            <a:endParaRPr lang="en-US" dirty="0"/>
          </a:p>
        </p:txBody>
      </p:sp>
      <p:sp>
        <p:nvSpPr>
          <p:cNvPr id="8" name="TextBox 7"/>
          <p:cNvSpPr txBox="1"/>
          <p:nvPr/>
        </p:nvSpPr>
        <p:spPr>
          <a:xfrm>
            <a:off x="616394" y="1973641"/>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42 CFR Section 300-1308</a:t>
            </a:r>
          </a:p>
        </p:txBody>
      </p:sp>
      <p:sp>
        <p:nvSpPr>
          <p:cNvPr id="3" name="TextBox 2"/>
          <p:cNvSpPr txBox="1"/>
          <p:nvPr/>
        </p:nvSpPr>
        <p:spPr>
          <a:xfrm>
            <a:off x="1017994" y="1365837"/>
            <a:ext cx="7160806"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alpha val="38000"/>
                  </a:schemeClr>
                </a:solidFill>
                <a:latin typeface="Georgia" charset="0"/>
                <a:ea typeface="Georgia" charset="0"/>
                <a:cs typeface="Georgia" charset="0"/>
              </a:rPr>
              <a:t>Section 1332 waivers must also adhere to all the non-waivable provisions of the Affordable Care Act, including market reforms</a:t>
            </a:r>
          </a:p>
          <a:p>
            <a:endParaRPr lang="en-US" sz="2400" dirty="0">
              <a:solidFill>
                <a:schemeClr val="tx1">
                  <a:alpha val="38000"/>
                </a:schemeClr>
              </a:solidFill>
              <a:latin typeface="Georgia" charset="0"/>
              <a:ea typeface="Georgia" charset="0"/>
              <a:cs typeface="Georgia" charset="0"/>
            </a:endParaRPr>
          </a:p>
          <a:p>
            <a:pPr marL="342900" indent="-342900">
              <a:buFont typeface="Arial" panose="020B0604020202020204" pitchFamily="34" charset="0"/>
              <a:buChar char="•"/>
            </a:pPr>
            <a:r>
              <a:rPr lang="en-US" sz="2400" dirty="0">
                <a:solidFill>
                  <a:schemeClr val="tx1">
                    <a:alpha val="38000"/>
                  </a:schemeClr>
                </a:solidFill>
                <a:latin typeface="Georgia" charset="0"/>
              </a:rPr>
              <a:t>Certain innovative plan designs and enrollment restrictions may implicate guaranteed issue and other market reform provisions</a:t>
            </a:r>
          </a:p>
          <a:p>
            <a:pPr marL="285750" indent="-285750">
              <a:buFont typeface="Arial" panose="020B0604020202020204" pitchFamily="34" charset="0"/>
              <a:buChar char="•"/>
            </a:pPr>
            <a:endParaRPr lang="en-US" sz="2400" dirty="0">
              <a:solidFill>
                <a:schemeClr val="tx1">
                  <a:alpha val="38000"/>
                </a:schemeClr>
              </a:solidFill>
              <a:latin typeface="Georgia" charset="0"/>
            </a:endParaRPr>
          </a:p>
          <a:p>
            <a:pPr marL="285750"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33AE5A8F-5217-4136-81F9-51AD4443F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79161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Limitations on Waivers under Current Guidance</a:t>
            </a:r>
            <a:endParaRPr lang="en-US" dirty="0">
              <a:solidFill>
                <a:srgbClr val="0065A5"/>
              </a:solidFill>
              <a:latin typeface="Arial" charset="0"/>
              <a:ea typeface="Arial" charset="0"/>
              <a:cs typeface="Arial" charset="0"/>
            </a:endParaRP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12</a:t>
            </a:fld>
            <a:endParaRPr lang="en-US"/>
          </a:p>
        </p:txBody>
      </p:sp>
      <p:sp>
        <p:nvSpPr>
          <p:cNvPr id="7" name="Content Placeholder 1"/>
          <p:cNvSpPr>
            <a:spLocks noGrp="1"/>
          </p:cNvSpPr>
          <p:nvPr>
            <p:ph idx="1"/>
          </p:nvPr>
        </p:nvSpPr>
        <p:spPr>
          <a:xfrm>
            <a:off x="464878" y="1143621"/>
            <a:ext cx="7886700" cy="4351338"/>
          </a:xfrm>
        </p:spPr>
        <p:txBody>
          <a:bodyPr>
            <a:normAutofit/>
          </a:bodyPr>
          <a:lstStyle/>
          <a:p>
            <a:pPr lvl="1"/>
            <a:endParaRPr lang="en-US" sz="1600" dirty="0">
              <a:solidFill>
                <a:srgbClr val="0066A3"/>
              </a:solidFill>
            </a:endParaRPr>
          </a:p>
          <a:p>
            <a:pPr lvl="1"/>
            <a:endParaRPr lang="en-US" sz="1600" dirty="0">
              <a:solidFill>
                <a:srgbClr val="0066A3"/>
              </a:solidFill>
            </a:endParaRPr>
          </a:p>
          <a:p>
            <a:pPr lvl="1"/>
            <a:endParaRPr lang="en-US" sz="1600" dirty="0">
              <a:solidFill>
                <a:srgbClr val="0066A3"/>
              </a:solidFill>
            </a:endParaRPr>
          </a:p>
        </p:txBody>
      </p:sp>
      <p:sp>
        <p:nvSpPr>
          <p:cNvPr id="8" name="Rectangle 7"/>
          <p:cNvSpPr/>
          <p:nvPr/>
        </p:nvSpPr>
        <p:spPr>
          <a:xfrm>
            <a:off x="622542" y="1143621"/>
            <a:ext cx="1905506" cy="1288995"/>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Coverage Expansion</a:t>
            </a:r>
          </a:p>
        </p:txBody>
      </p:sp>
      <p:sp>
        <p:nvSpPr>
          <p:cNvPr id="9" name="Rectangle 8"/>
          <p:cNvSpPr/>
          <p:nvPr/>
        </p:nvSpPr>
        <p:spPr>
          <a:xfrm>
            <a:off x="6263520" y="1156418"/>
            <a:ext cx="2088058" cy="1288993"/>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Neutrality</a:t>
            </a:r>
          </a:p>
        </p:txBody>
      </p:sp>
      <p:cxnSp>
        <p:nvCxnSpPr>
          <p:cNvPr id="3" name="Straight Arrow Connector 2"/>
          <p:cNvCxnSpPr>
            <a:stCxn id="8" idx="3"/>
          </p:cNvCxnSpPr>
          <p:nvPr/>
        </p:nvCxnSpPr>
        <p:spPr>
          <a:xfrm flipV="1">
            <a:off x="2528048" y="1775323"/>
            <a:ext cx="3762366" cy="12796"/>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5694" y="2504332"/>
            <a:ext cx="1905506" cy="12889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Subsidy Increase</a:t>
            </a:r>
          </a:p>
        </p:txBody>
      </p:sp>
      <p:sp>
        <p:nvSpPr>
          <p:cNvPr id="12" name="Rectangle 11"/>
          <p:cNvSpPr/>
          <p:nvPr/>
        </p:nvSpPr>
        <p:spPr>
          <a:xfrm>
            <a:off x="6273543" y="2504332"/>
            <a:ext cx="2078035" cy="1288993"/>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Budget Neutrality</a:t>
            </a:r>
          </a:p>
        </p:txBody>
      </p:sp>
      <p:cxnSp>
        <p:nvCxnSpPr>
          <p:cNvPr id="13" name="Straight Arrow Connector 12"/>
          <p:cNvCxnSpPr/>
          <p:nvPr/>
        </p:nvCxnSpPr>
        <p:spPr>
          <a:xfrm flipV="1">
            <a:off x="2501154" y="3136033"/>
            <a:ext cx="3762366" cy="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5694" y="3852247"/>
            <a:ext cx="1905506" cy="128899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Elimination of Mandate(s)</a:t>
            </a:r>
          </a:p>
        </p:txBody>
      </p:sp>
      <p:sp>
        <p:nvSpPr>
          <p:cNvPr id="17" name="Rectangle 16"/>
          <p:cNvSpPr/>
          <p:nvPr/>
        </p:nvSpPr>
        <p:spPr>
          <a:xfrm>
            <a:off x="6273543" y="3852247"/>
            <a:ext cx="2078035" cy="1288993"/>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Coverage</a:t>
            </a:r>
          </a:p>
        </p:txBody>
      </p:sp>
      <p:cxnSp>
        <p:nvCxnSpPr>
          <p:cNvPr id="18" name="Straight Arrow Connector 17"/>
          <p:cNvCxnSpPr/>
          <p:nvPr/>
        </p:nvCxnSpPr>
        <p:spPr>
          <a:xfrm flipV="1">
            <a:off x="2501154" y="4483948"/>
            <a:ext cx="3762366" cy="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35694" y="5187366"/>
            <a:ext cx="1905506" cy="1283565"/>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to EHB</a:t>
            </a:r>
          </a:p>
        </p:txBody>
      </p:sp>
      <p:sp>
        <p:nvSpPr>
          <p:cNvPr id="20" name="Rectangle 19"/>
          <p:cNvSpPr/>
          <p:nvPr/>
        </p:nvSpPr>
        <p:spPr>
          <a:xfrm>
            <a:off x="6281282" y="5187366"/>
            <a:ext cx="2078035" cy="1288993"/>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Comprehensiveness </a:t>
            </a:r>
          </a:p>
        </p:txBody>
      </p:sp>
      <p:cxnSp>
        <p:nvCxnSpPr>
          <p:cNvPr id="21" name="Straight Arrow Connector 20"/>
          <p:cNvCxnSpPr/>
          <p:nvPr/>
        </p:nvCxnSpPr>
        <p:spPr>
          <a:xfrm flipV="1">
            <a:off x="2508893" y="5819067"/>
            <a:ext cx="3762366" cy="1"/>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27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127338"/>
            <a:ext cx="9144000" cy="400110"/>
          </a:xfrm>
          <a:prstGeom prst="rect">
            <a:avLst/>
          </a:prstGeom>
          <a:noFill/>
        </p:spPr>
        <p:txBody>
          <a:bodyPr wrap="square" rtlCol="0">
            <a:spAutoFit/>
          </a:bodyPr>
          <a:lstStyle/>
          <a:p>
            <a:pPr algn="ctr"/>
            <a:endParaRPr lang="en-US" sz="2000" spc="1500" dirty="0">
              <a:solidFill>
                <a:schemeClr val="bg1"/>
              </a:solidFill>
              <a:latin typeface="Arial" charset="0"/>
              <a:ea typeface="Arial" charset="0"/>
              <a:cs typeface="Arial" charset="0"/>
            </a:endParaRPr>
          </a:p>
        </p:txBody>
      </p:sp>
      <p:sp>
        <p:nvSpPr>
          <p:cNvPr id="7" name="TextBox 6"/>
          <p:cNvSpPr txBox="1"/>
          <p:nvPr/>
        </p:nvSpPr>
        <p:spPr>
          <a:xfrm>
            <a:off x="0" y="2527448"/>
            <a:ext cx="9144001" cy="2017796"/>
          </a:xfrm>
          <a:prstGeom prst="rect">
            <a:avLst/>
          </a:prstGeom>
          <a:noFill/>
        </p:spPr>
        <p:txBody>
          <a:bodyPr wrap="square" rtlCol="0">
            <a:spAutoFit/>
          </a:bodyPr>
          <a:lstStyle/>
          <a:p>
            <a:pPr algn="ctr">
              <a:lnSpc>
                <a:spcPts val="5000"/>
              </a:lnSpc>
            </a:pPr>
            <a:r>
              <a:rPr lang="en-US" sz="4800" b="1" cap="all" dirty="0">
                <a:solidFill>
                  <a:schemeClr val="bg1"/>
                </a:solidFill>
                <a:latin typeface="Arial Black" charset="0"/>
                <a:ea typeface="Arial Black" charset="0"/>
                <a:cs typeface="Arial Black" charset="0"/>
              </a:rPr>
              <a:t>Recent</a:t>
            </a:r>
          </a:p>
          <a:p>
            <a:pPr algn="ctr">
              <a:lnSpc>
                <a:spcPts val="5000"/>
              </a:lnSpc>
            </a:pPr>
            <a:r>
              <a:rPr lang="en-US" sz="4800" b="1" cap="all" dirty="0">
                <a:solidFill>
                  <a:schemeClr val="bg1"/>
                </a:solidFill>
                <a:latin typeface="Arial Black" charset="0"/>
                <a:ea typeface="Arial Black" charset="0"/>
                <a:cs typeface="Arial Black" charset="0"/>
              </a:rPr>
              <a:t>Congressional Proposals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81" y="6148179"/>
            <a:ext cx="8533521" cy="310678"/>
          </a:xfrm>
          <a:prstGeom prst="rect">
            <a:avLst/>
          </a:prstGeom>
        </p:spPr>
      </p:pic>
      <p:cxnSp>
        <p:nvCxnSpPr>
          <p:cNvPr id="12" name="Straight Connector 11"/>
          <p:cNvCxnSpPr/>
          <p:nvPr/>
        </p:nvCxnSpPr>
        <p:spPr>
          <a:xfrm>
            <a:off x="1" y="5859783"/>
            <a:ext cx="92456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09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American Health Care Act (House, March 2017)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14</a:t>
            </a:fld>
            <a:endParaRPr lang="en-US" dirty="0">
              <a:solidFill>
                <a:prstClr val="black">
                  <a:tint val="75000"/>
                </a:prstClr>
              </a:solidFill>
            </a:endParaRPr>
          </a:p>
        </p:txBody>
      </p:sp>
      <p:sp>
        <p:nvSpPr>
          <p:cNvPr id="7" name="TextBox 6"/>
          <p:cNvSpPr txBox="1"/>
          <p:nvPr/>
        </p:nvSpPr>
        <p:spPr>
          <a:xfrm>
            <a:off x="382138" y="1061844"/>
            <a:ext cx="8004362" cy="5724644"/>
          </a:xfrm>
          <a:prstGeom prst="rect">
            <a:avLst/>
          </a:prstGeom>
          <a:noFill/>
        </p:spPr>
        <p:txBody>
          <a:bodyPr wrap="square" rtlCol="0">
            <a:spAutoFit/>
          </a:bodyPr>
          <a:lstStyle/>
          <a:p>
            <a:pPr marL="342900" indent="-342900">
              <a:lnSpc>
                <a:spcPct val="150000"/>
              </a:lnSpc>
              <a:spcBef>
                <a:spcPts val="600"/>
              </a:spcBef>
              <a:buFont typeface="Arial" panose="020B0604020202020204" pitchFamily="34" charset="0"/>
              <a:buChar char="•"/>
            </a:pPr>
            <a:r>
              <a:rPr lang="en-US" sz="2400" b="1" dirty="0">
                <a:solidFill>
                  <a:schemeClr val="tx1">
                    <a:lumMod val="50000"/>
                    <a:lumOff val="50000"/>
                  </a:schemeClr>
                </a:solidFill>
                <a:latin typeface="Georgia "/>
              </a:rPr>
              <a:t>Would Decrease Need for Section 1332 Applications</a:t>
            </a:r>
          </a:p>
          <a:p>
            <a:pPr marL="342900" indent="-342900">
              <a:lnSpc>
                <a:spcPct val="150000"/>
              </a:lnSpc>
              <a:spcBef>
                <a:spcPts val="600"/>
              </a:spcBef>
              <a:buFont typeface="Arial" panose="020B0604020202020204" pitchFamily="34" charset="0"/>
              <a:buChar char="•"/>
            </a:pPr>
            <a:r>
              <a:rPr lang="en-US" sz="2400" b="1" dirty="0">
                <a:solidFill>
                  <a:schemeClr val="tx1">
                    <a:lumMod val="50000"/>
                    <a:lumOff val="50000"/>
                  </a:schemeClr>
                </a:solidFill>
                <a:latin typeface="Georgia "/>
              </a:rPr>
              <a:t>Proposed Broad New Waiver Authority</a:t>
            </a:r>
          </a:p>
          <a:p>
            <a:pPr marL="742950" lvl="1" indent="-285750">
              <a:lnSpc>
                <a:spcPct val="150000"/>
              </a:lnSpc>
              <a:spcBef>
                <a:spcPts val="600"/>
              </a:spcBef>
              <a:buFont typeface="Arial" panose="020B0604020202020204" pitchFamily="34" charset="0"/>
              <a:buChar char="•"/>
            </a:pPr>
            <a:r>
              <a:rPr lang="en-US" sz="2400" dirty="0">
                <a:solidFill>
                  <a:schemeClr val="tx1">
                    <a:lumMod val="50000"/>
                    <a:lumOff val="50000"/>
                  </a:schemeClr>
                </a:solidFill>
                <a:latin typeface="Georgia "/>
              </a:rPr>
              <a:t>State </a:t>
            </a:r>
            <a:r>
              <a:rPr lang="en-US" sz="2400" kern="0" dirty="0">
                <a:solidFill>
                  <a:schemeClr val="tx1">
                    <a:lumMod val="50000"/>
                    <a:lumOff val="50000"/>
                  </a:schemeClr>
                </a:solidFill>
                <a:latin typeface="Georgia "/>
              </a:rPr>
              <a:t>definition</a:t>
            </a:r>
            <a:r>
              <a:rPr lang="en-US" sz="2400" dirty="0">
                <a:solidFill>
                  <a:schemeClr val="tx1">
                    <a:lumMod val="50000"/>
                    <a:lumOff val="50000"/>
                  </a:schemeClr>
                </a:solidFill>
                <a:latin typeface="Georgia "/>
              </a:rPr>
              <a:t> of individual and small group EHBs </a:t>
            </a:r>
          </a:p>
          <a:p>
            <a:pPr marL="742950" lvl="1" indent="-285750">
              <a:spcBef>
                <a:spcPts val="600"/>
              </a:spcBef>
              <a:buFont typeface="Arial" panose="020B0604020202020204" pitchFamily="34" charset="0"/>
              <a:buChar char="•"/>
            </a:pPr>
            <a:r>
              <a:rPr lang="en-US" sz="2400" dirty="0">
                <a:solidFill>
                  <a:schemeClr val="tx1">
                    <a:lumMod val="50000"/>
                    <a:lumOff val="50000"/>
                  </a:schemeClr>
                </a:solidFill>
                <a:latin typeface="Georgia "/>
              </a:rPr>
              <a:t>State-established age band other than AHCA 5:1 standard </a:t>
            </a:r>
          </a:p>
          <a:p>
            <a:pPr marL="742950" lvl="1" indent="-285750">
              <a:spcBef>
                <a:spcPts val="600"/>
              </a:spcBef>
              <a:buFont typeface="Arial" panose="020B0604020202020204" pitchFamily="34" charset="0"/>
              <a:buChar char="•"/>
            </a:pPr>
            <a:r>
              <a:rPr lang="en-US" sz="2400" dirty="0">
                <a:solidFill>
                  <a:schemeClr val="tx1">
                    <a:lumMod val="50000"/>
                    <a:lumOff val="50000"/>
                  </a:schemeClr>
                </a:solidFill>
                <a:latin typeface="Georgia "/>
              </a:rPr>
              <a:t>States with reinsurance/market stabilization can use health as a rating factor for those without continuous coverage </a:t>
            </a:r>
          </a:p>
          <a:p>
            <a:pPr marL="1200150" lvl="2" indent="-285750">
              <a:spcBef>
                <a:spcPts val="600"/>
              </a:spcBef>
              <a:buFont typeface="Arial" panose="020B0604020202020204" pitchFamily="34" charset="0"/>
              <a:buChar char="•"/>
            </a:pPr>
            <a:r>
              <a:rPr lang="en-US" sz="2400" dirty="0">
                <a:solidFill>
                  <a:schemeClr val="tx1">
                    <a:lumMod val="50000"/>
                    <a:lumOff val="50000"/>
                  </a:schemeClr>
                </a:solidFill>
                <a:latin typeface="Georgia "/>
              </a:rPr>
              <a:t>$8B available to offset premiums, out of pocket costs for people impacted</a:t>
            </a:r>
          </a:p>
          <a:p>
            <a:pPr>
              <a:spcBef>
                <a:spcPts val="600"/>
              </a:spcBef>
            </a:pPr>
            <a:endParaRPr lang="en-US" sz="2400" b="1" dirty="0">
              <a:solidFill>
                <a:schemeClr val="tx1">
                  <a:lumMod val="50000"/>
                  <a:lumOff val="50000"/>
                </a:schemeClr>
              </a:solidFill>
            </a:endParaRPr>
          </a:p>
        </p:txBody>
      </p:sp>
      <p:pic>
        <p:nvPicPr>
          <p:cNvPr id="8" name="Picture 7">
            <a:extLst>
              <a:ext uri="{FF2B5EF4-FFF2-40B4-BE49-F238E27FC236}">
                <a16:creationId xmlns:a16="http://schemas.microsoft.com/office/drawing/2014/main" id="{BA3DE42B-7E02-4F8A-A917-D19991408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04759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American Health Care Act (House, March 2017)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15</a:t>
            </a:fld>
            <a:endParaRPr lang="en-US" dirty="0">
              <a:solidFill>
                <a:prstClr val="black">
                  <a:tint val="75000"/>
                </a:prstClr>
              </a:solidFill>
            </a:endParaRPr>
          </a:p>
        </p:txBody>
      </p:sp>
      <p:sp>
        <p:nvSpPr>
          <p:cNvPr id="7" name="TextBox 6"/>
          <p:cNvSpPr txBox="1"/>
          <p:nvPr/>
        </p:nvSpPr>
        <p:spPr>
          <a:xfrm>
            <a:off x="406047" y="937047"/>
            <a:ext cx="8004362" cy="5355312"/>
          </a:xfrm>
          <a:prstGeom prst="rect">
            <a:avLst/>
          </a:prstGeom>
          <a:noFill/>
        </p:spPr>
        <p:txBody>
          <a:bodyPr wrap="square" rtlCol="0">
            <a:spAutoFit/>
          </a:bodyPr>
          <a:lstStyle/>
          <a:p>
            <a:pPr>
              <a:lnSpc>
                <a:spcPct val="150000"/>
              </a:lnSpc>
              <a:spcBef>
                <a:spcPts val="600"/>
              </a:spcBef>
            </a:pPr>
            <a:r>
              <a:rPr lang="en-US" sz="2400" b="1" dirty="0">
                <a:solidFill>
                  <a:schemeClr val="tx1">
                    <a:lumMod val="50000"/>
                    <a:lumOff val="50000"/>
                  </a:schemeClr>
                </a:solidFill>
                <a:latin typeface="Georgia "/>
              </a:rPr>
              <a:t>New Waiver: Application Rules and Process </a:t>
            </a:r>
          </a:p>
          <a:p>
            <a:pPr marL="285750" indent="-285750">
              <a:lnSpc>
                <a:spcPct val="150000"/>
              </a:lnSpc>
              <a:spcBef>
                <a:spcPts val="600"/>
              </a:spcBef>
              <a:buFont typeface="Arial" panose="020B0604020202020204" pitchFamily="34" charset="0"/>
              <a:buChar char="•"/>
            </a:pPr>
            <a:r>
              <a:rPr lang="en-US" sz="2400" dirty="0">
                <a:solidFill>
                  <a:schemeClr val="tx1">
                    <a:lumMod val="50000"/>
                    <a:lumOff val="50000"/>
                  </a:schemeClr>
                </a:solidFill>
                <a:latin typeface="Georgia "/>
              </a:rPr>
              <a:t>Waivers are approved if not denied within 60 days</a:t>
            </a:r>
          </a:p>
          <a:p>
            <a:pPr marL="285750" indent="-285750">
              <a:spcBef>
                <a:spcPts val="600"/>
              </a:spcBef>
              <a:buFont typeface="Arial" panose="020B0604020202020204" pitchFamily="34" charset="0"/>
              <a:buChar char="•"/>
            </a:pPr>
            <a:r>
              <a:rPr lang="en-US" sz="2400" dirty="0">
                <a:solidFill>
                  <a:schemeClr val="tx1">
                    <a:lumMod val="50000"/>
                    <a:lumOff val="50000"/>
                  </a:schemeClr>
                </a:solidFill>
                <a:latin typeface="Georgia "/>
              </a:rPr>
              <a:t>Specify how waiver would meet at least one goal: reduce average premiums, increase enrollment, stabilize market, stabilize premiums for people with pre-existing conditions, or increase health plan choice</a:t>
            </a:r>
          </a:p>
          <a:p>
            <a:pPr>
              <a:lnSpc>
                <a:spcPct val="150000"/>
              </a:lnSpc>
              <a:spcBef>
                <a:spcPts val="600"/>
              </a:spcBef>
            </a:pPr>
            <a:r>
              <a:rPr lang="en-US" sz="2400" b="1" dirty="0">
                <a:solidFill>
                  <a:schemeClr val="tx1">
                    <a:lumMod val="50000"/>
                    <a:lumOff val="50000"/>
                  </a:schemeClr>
                </a:solidFill>
                <a:latin typeface="Georgia "/>
              </a:rPr>
              <a:t>Reinsurance, Other Changes without a Waiver</a:t>
            </a:r>
          </a:p>
          <a:p>
            <a:pPr marL="742950" lvl="1" indent="-285750">
              <a:spcBef>
                <a:spcPts val="600"/>
              </a:spcBef>
              <a:buFont typeface="Arial" panose="020B0604020202020204" pitchFamily="34" charset="0"/>
              <a:buChar char="•"/>
            </a:pPr>
            <a:r>
              <a:rPr lang="en-US" sz="2400" dirty="0">
                <a:solidFill>
                  <a:schemeClr val="tx1">
                    <a:lumMod val="50000"/>
                    <a:lumOff val="50000"/>
                  </a:schemeClr>
                </a:solidFill>
                <a:latin typeface="Georgia "/>
              </a:rPr>
              <a:t>Patient and State Stability Fund includes </a:t>
            </a:r>
            <a:r>
              <a:rPr lang="en-US" sz="2400" i="1" dirty="0">
                <a:solidFill>
                  <a:schemeClr val="tx1">
                    <a:lumMod val="50000"/>
                    <a:lumOff val="50000"/>
                  </a:schemeClr>
                </a:solidFill>
                <a:latin typeface="Georgia "/>
              </a:rPr>
              <a:t>Federal Invisible Risk Sharing Program</a:t>
            </a:r>
            <a:r>
              <a:rPr lang="en-US" sz="2400" dirty="0">
                <a:solidFill>
                  <a:schemeClr val="tx1">
                    <a:lumMod val="50000"/>
                    <a:lumOff val="50000"/>
                  </a:schemeClr>
                </a:solidFill>
                <a:latin typeface="Georgia "/>
              </a:rPr>
              <a:t> and reinsurance</a:t>
            </a:r>
          </a:p>
          <a:p>
            <a:pPr marL="742950" lvl="1" indent="-285750">
              <a:lnSpc>
                <a:spcPct val="150000"/>
              </a:lnSpc>
              <a:spcBef>
                <a:spcPts val="600"/>
              </a:spcBef>
              <a:buFont typeface="Arial" panose="020B0604020202020204" pitchFamily="34" charset="0"/>
              <a:buChar char="•"/>
            </a:pPr>
            <a:r>
              <a:rPr lang="en-US" sz="2400" dirty="0">
                <a:solidFill>
                  <a:schemeClr val="tx1">
                    <a:lumMod val="50000"/>
                    <a:lumOff val="50000"/>
                  </a:schemeClr>
                </a:solidFill>
                <a:latin typeface="Georgia "/>
              </a:rPr>
              <a:t>Eliminates employer penalty</a:t>
            </a:r>
          </a:p>
          <a:p>
            <a:pPr marL="742950" lvl="1" indent="-285750">
              <a:spcBef>
                <a:spcPts val="600"/>
              </a:spcBef>
              <a:buFont typeface="Arial" panose="020B0604020202020204" pitchFamily="34" charset="0"/>
              <a:buChar char="•"/>
            </a:pPr>
            <a:r>
              <a:rPr lang="en-US" sz="2400" dirty="0">
                <a:solidFill>
                  <a:schemeClr val="tx1">
                    <a:lumMod val="50000"/>
                    <a:lumOff val="50000"/>
                  </a:schemeClr>
                </a:solidFill>
                <a:latin typeface="Georgia "/>
              </a:rPr>
              <a:t>Premium tax credits available in/out of exchanges</a:t>
            </a:r>
          </a:p>
        </p:txBody>
      </p:sp>
      <p:pic>
        <p:nvPicPr>
          <p:cNvPr id="8" name="Picture 7">
            <a:extLst>
              <a:ext uri="{FF2B5EF4-FFF2-40B4-BE49-F238E27FC236}">
                <a16:creationId xmlns:a16="http://schemas.microsoft.com/office/drawing/2014/main" id="{5E96EA47-D881-4069-830B-FFC0DD3A6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57645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678129"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Better Care Reconciliation Act (Senate, June &amp; July 2017)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16</a:t>
            </a:fld>
            <a:endParaRPr lang="en-US" dirty="0">
              <a:solidFill>
                <a:prstClr val="black">
                  <a:tint val="75000"/>
                </a:prstClr>
              </a:solidFill>
            </a:endParaRPr>
          </a:p>
        </p:txBody>
      </p:sp>
      <p:sp>
        <p:nvSpPr>
          <p:cNvPr id="7" name="TextBox 6"/>
          <p:cNvSpPr txBox="1"/>
          <p:nvPr/>
        </p:nvSpPr>
        <p:spPr>
          <a:xfrm>
            <a:off x="474417" y="1404744"/>
            <a:ext cx="8260479" cy="366254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Would have increased 1332 authority, eased approval</a:t>
            </a:r>
          </a:p>
          <a:p>
            <a:pPr marL="342900"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Changes to Application Requirements </a:t>
            </a:r>
          </a:p>
          <a:p>
            <a:pPr marL="800100" lvl="1"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Eliminates coverage, comprehensiveness, affordability requirements</a:t>
            </a:r>
          </a:p>
          <a:p>
            <a:pPr marL="800100" lvl="1"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Focus: increased access to comprehensive coverage, reduced premiums, increased enrollment</a:t>
            </a:r>
          </a:p>
          <a:p>
            <a:pPr marL="800100" lvl="1"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Authorization by state law or Governor and Insurance Commissioner certification </a:t>
            </a:r>
          </a:p>
        </p:txBody>
      </p:sp>
      <p:pic>
        <p:nvPicPr>
          <p:cNvPr id="8" name="Picture 7">
            <a:extLst>
              <a:ext uri="{FF2B5EF4-FFF2-40B4-BE49-F238E27FC236}">
                <a16:creationId xmlns:a16="http://schemas.microsoft.com/office/drawing/2014/main" id="{6B9BBA1F-1CC5-469E-8EE0-D27F1F7FEE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425640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678129"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Better Care Reconciliation Act (Senate, June &amp; July 2017)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17</a:t>
            </a:fld>
            <a:endParaRPr lang="en-US" dirty="0">
              <a:solidFill>
                <a:prstClr val="black">
                  <a:tint val="75000"/>
                </a:prstClr>
              </a:solidFill>
            </a:endParaRPr>
          </a:p>
        </p:txBody>
      </p:sp>
      <p:sp>
        <p:nvSpPr>
          <p:cNvPr id="7" name="TextBox 6"/>
          <p:cNvSpPr txBox="1"/>
          <p:nvPr/>
        </p:nvSpPr>
        <p:spPr>
          <a:xfrm>
            <a:off x="474417" y="1143621"/>
            <a:ext cx="8260479" cy="455509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Review and Approval Process</a:t>
            </a:r>
          </a:p>
          <a:p>
            <a:pPr marL="800100" lvl="1"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Expedited review for states with health care coverage emergency</a:t>
            </a:r>
          </a:p>
          <a:p>
            <a:pPr marL="800100" lvl="1"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Secretary must approve waiver unless proposal increases federal deficit</a:t>
            </a:r>
          </a:p>
          <a:p>
            <a:pPr marL="342900"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8 year waiver period, unlimited renewals</a:t>
            </a:r>
          </a:p>
          <a:p>
            <a:pPr marL="342900"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Could redefine EHBs, how financial assistance is allocated</a:t>
            </a:r>
          </a:p>
          <a:p>
            <a:pPr marL="342900" indent="-342900">
              <a:spcBef>
                <a:spcPts val="1200"/>
              </a:spcBef>
              <a:buFont typeface="Arial" panose="020B0604020202020204" pitchFamily="34" charset="0"/>
              <a:buChar char="•"/>
            </a:pPr>
            <a:r>
              <a:rPr lang="en-US" sz="2400" kern="0" dirty="0">
                <a:solidFill>
                  <a:schemeClr val="tx1">
                    <a:lumMod val="50000"/>
                    <a:lumOff val="50000"/>
                  </a:schemeClr>
                </a:solidFill>
                <a:latin typeface="Georgia "/>
              </a:rPr>
              <a:t>2017-19: appropriates $2 billion that states applying for waivers can use to implement their programs</a:t>
            </a:r>
          </a:p>
        </p:txBody>
      </p:sp>
      <p:pic>
        <p:nvPicPr>
          <p:cNvPr id="8" name="Picture 7">
            <a:extLst>
              <a:ext uri="{FF2B5EF4-FFF2-40B4-BE49-F238E27FC236}">
                <a16:creationId xmlns:a16="http://schemas.microsoft.com/office/drawing/2014/main" id="{B71907A2-58CC-4AA1-AD0F-C3C1348C1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33619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8685662"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Lower Premiums Through Reinsurance Act of 2017 (Collins-Nelson)</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18</a:t>
            </a:fld>
            <a:endParaRPr lang="en-US" dirty="0">
              <a:solidFill>
                <a:prstClr val="black">
                  <a:tint val="75000"/>
                </a:prstClr>
              </a:solidFill>
            </a:endParaRPr>
          </a:p>
        </p:txBody>
      </p:sp>
      <p:sp>
        <p:nvSpPr>
          <p:cNvPr id="7" name="TextBox 6"/>
          <p:cNvSpPr txBox="1"/>
          <p:nvPr/>
        </p:nvSpPr>
        <p:spPr>
          <a:xfrm>
            <a:off x="273921" y="1276010"/>
            <a:ext cx="8004362" cy="4047262"/>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b="1" dirty="0">
                <a:solidFill>
                  <a:schemeClr val="tx1">
                    <a:lumMod val="50000"/>
                    <a:lumOff val="50000"/>
                  </a:schemeClr>
                </a:solidFill>
                <a:latin typeface="Georgia "/>
              </a:rPr>
              <a:t>Reinsurance Funding</a:t>
            </a:r>
          </a:p>
          <a:p>
            <a:pPr marL="800100" lvl="1"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Adds $4.5 billion for reinsurance that states can access through Section 1332 waivers </a:t>
            </a:r>
          </a:p>
          <a:p>
            <a:pPr marL="800100" lvl="1"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Expedited approval for reinsurance/high risk pool proposals using CMS template</a:t>
            </a:r>
          </a:p>
          <a:p>
            <a:pPr marL="1257300" lvl="2"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90 day review</a:t>
            </a:r>
          </a:p>
          <a:p>
            <a:pPr marL="342900" indent="-342900">
              <a:spcBef>
                <a:spcPts val="1200"/>
              </a:spcBef>
              <a:buFont typeface="Arial" panose="020B0604020202020204" pitchFamily="34" charset="0"/>
              <a:buChar char="•"/>
            </a:pPr>
            <a:endParaRPr lang="en-US" dirty="0">
              <a:solidFill>
                <a:schemeClr val="tx1">
                  <a:lumMod val="50000"/>
                  <a:lumOff val="50000"/>
                </a:schemeClr>
              </a:solidFill>
            </a:endParaRPr>
          </a:p>
          <a:p>
            <a:pPr marL="285750" indent="-285750">
              <a:lnSpc>
                <a:spcPct val="150000"/>
              </a:lnSpc>
              <a:spcBef>
                <a:spcPts val="1200"/>
              </a:spcBef>
              <a:buFont typeface="Arial" panose="020B0604020202020204" pitchFamily="34" charset="0"/>
              <a:buChar char="•"/>
            </a:pPr>
            <a:endParaRPr lang="en-US" dirty="0">
              <a:solidFill>
                <a:schemeClr val="tx1">
                  <a:lumMod val="50000"/>
                  <a:lumOff val="50000"/>
                </a:schemeClr>
              </a:solidFill>
            </a:endParaRPr>
          </a:p>
          <a:p>
            <a:endParaRPr lang="en-US" dirty="0">
              <a:solidFill>
                <a:schemeClr val="tx1">
                  <a:lumMod val="50000"/>
                  <a:lumOff val="50000"/>
                </a:schemeClr>
              </a:solidFill>
            </a:endParaRPr>
          </a:p>
        </p:txBody>
      </p:sp>
      <p:pic>
        <p:nvPicPr>
          <p:cNvPr id="8" name="Picture 7">
            <a:extLst>
              <a:ext uri="{FF2B5EF4-FFF2-40B4-BE49-F238E27FC236}">
                <a16:creationId xmlns:a16="http://schemas.microsoft.com/office/drawing/2014/main" id="{333DECB0-55C1-492D-9E85-6834C7A66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215043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9209" y="200480"/>
            <a:ext cx="7087441" cy="646331"/>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Bipartisan Health Care Stabilization Act of 2017 (Alexander-Murray)</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19</a:t>
            </a:fld>
            <a:endParaRPr lang="en-US" dirty="0">
              <a:solidFill>
                <a:prstClr val="black">
                  <a:tint val="75000"/>
                </a:prstClr>
              </a:solidFill>
            </a:endParaRPr>
          </a:p>
        </p:txBody>
      </p:sp>
      <p:sp>
        <p:nvSpPr>
          <p:cNvPr id="7" name="TextBox 6"/>
          <p:cNvSpPr txBox="1"/>
          <p:nvPr/>
        </p:nvSpPr>
        <p:spPr>
          <a:xfrm>
            <a:off x="510988" y="1149010"/>
            <a:ext cx="8004362" cy="5232202"/>
          </a:xfrm>
          <a:prstGeom prst="rect">
            <a:avLst/>
          </a:prstGeom>
          <a:noFill/>
        </p:spPr>
        <p:txBody>
          <a:bodyPr wrap="square" rtlCol="0">
            <a:spAutoFit/>
          </a:bodyPr>
          <a:lstStyle/>
          <a:p>
            <a:pPr>
              <a:spcBef>
                <a:spcPts val="1200"/>
              </a:spcBef>
            </a:pPr>
            <a:r>
              <a:rPr lang="en-US" sz="2400" b="1" dirty="0">
                <a:solidFill>
                  <a:schemeClr val="tx1">
                    <a:lumMod val="50000"/>
                    <a:lumOff val="50000"/>
                  </a:schemeClr>
                </a:solidFill>
                <a:latin typeface="Georgia "/>
              </a:rPr>
              <a:t>Process Changes</a:t>
            </a:r>
          </a:p>
          <a:p>
            <a:pPr marL="342900"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Certification by Governor allowed </a:t>
            </a:r>
          </a:p>
          <a:p>
            <a:pPr marL="342900"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Expedited approval (45 day response, concurrent federal and state public comment) for urgent situation in which application is similar to approved waiver</a:t>
            </a:r>
          </a:p>
          <a:p>
            <a:pPr marL="800100" lvl="1"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Provisional approval allowed for 3 years</a:t>
            </a:r>
          </a:p>
          <a:p>
            <a:pPr>
              <a:spcBef>
                <a:spcPts val="1200"/>
              </a:spcBef>
            </a:pPr>
            <a:r>
              <a:rPr lang="en-US" sz="2400" b="1" dirty="0">
                <a:solidFill>
                  <a:schemeClr val="tx1">
                    <a:lumMod val="50000"/>
                    <a:lumOff val="50000"/>
                  </a:schemeClr>
                </a:solidFill>
                <a:latin typeface="Georgia "/>
              </a:rPr>
              <a:t>Waiver Requirements</a:t>
            </a:r>
          </a:p>
          <a:p>
            <a:pPr marL="342900"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Determination of “comparable affordability”</a:t>
            </a:r>
          </a:p>
          <a:p>
            <a:pPr marL="342900"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Will not increase the federal deficit over 10 years</a:t>
            </a:r>
          </a:p>
          <a:p>
            <a:pPr marL="800100" lvl="1"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Calculation can include changes to Medicaid, CHIP, Medicare or other federal health care programs</a:t>
            </a:r>
          </a:p>
        </p:txBody>
      </p:sp>
      <p:pic>
        <p:nvPicPr>
          <p:cNvPr id="8" name="Picture 7">
            <a:extLst>
              <a:ext uri="{FF2B5EF4-FFF2-40B4-BE49-F238E27FC236}">
                <a16:creationId xmlns:a16="http://schemas.microsoft.com/office/drawing/2014/main" id="{645133BB-DDD1-4387-90BA-58B8E4284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74067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36619" y="4620134"/>
            <a:ext cx="6879436" cy="396876"/>
          </a:xfrm>
        </p:spPr>
        <p:txBody>
          <a:bodyPr/>
          <a:lstStyle/>
          <a:p>
            <a:endParaRPr lang="en-US"/>
          </a:p>
        </p:txBody>
      </p:sp>
      <p:sp>
        <p:nvSpPr>
          <p:cNvPr id="3" name="Text Placeholder 2"/>
          <p:cNvSpPr>
            <a:spLocks noGrp="1"/>
          </p:cNvSpPr>
          <p:nvPr>
            <p:ph type="body" sz="quarter" idx="13"/>
          </p:nvPr>
        </p:nvSpPr>
        <p:spPr>
          <a:xfrm>
            <a:off x="1036621" y="1623295"/>
            <a:ext cx="6887880" cy="1526717"/>
          </a:xfrm>
        </p:spPr>
        <p:txBody>
          <a:bodyPr/>
          <a:lstStyle/>
          <a:p>
            <a:endParaRPr lang="en-US"/>
          </a:p>
        </p:txBody>
      </p:sp>
      <p:sp>
        <p:nvSpPr>
          <p:cNvPr id="4" name="Text Placeholder 3"/>
          <p:cNvSpPr>
            <a:spLocks noGrp="1"/>
          </p:cNvSpPr>
          <p:nvPr>
            <p:ph type="body" sz="quarter" idx="14"/>
          </p:nvPr>
        </p:nvSpPr>
        <p:spPr>
          <a:xfrm>
            <a:off x="1037275" y="3201707"/>
            <a:ext cx="6886575" cy="332332"/>
          </a:xfrm>
        </p:spPr>
        <p:txBody>
          <a:bodyPr>
            <a:normAutofit/>
          </a:bodyPr>
          <a:lstStyle/>
          <a:p>
            <a:endParaRPr lang="en-US"/>
          </a:p>
        </p:txBody>
      </p:sp>
      <p:pic>
        <p:nvPicPr>
          <p:cNvPr id="9" name="Picture 8"/>
          <p:cNvPicPr>
            <a:picLocks noChangeAspect="1"/>
          </p:cNvPicPr>
          <p:nvPr/>
        </p:nvPicPr>
        <p:blipFill>
          <a:blip r:embed="rId3"/>
          <a:stretch>
            <a:fillRect/>
          </a:stretch>
        </p:blipFill>
        <p:spPr>
          <a:xfrm>
            <a:off x="331472" y="169828"/>
            <a:ext cx="8536773" cy="6356703"/>
          </a:xfrm>
          <a:prstGeom prst="rect">
            <a:avLst/>
          </a:prstGeom>
        </p:spPr>
      </p:pic>
      <p:sp>
        <p:nvSpPr>
          <p:cNvPr id="7" name="Rounded Rectangle 6"/>
          <p:cNvSpPr/>
          <p:nvPr/>
        </p:nvSpPr>
        <p:spPr>
          <a:xfrm>
            <a:off x="6625032" y="467577"/>
            <a:ext cx="610643" cy="43214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330543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Administrative Interpretation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20</a:t>
            </a:fld>
            <a:endParaRPr lang="en-US" dirty="0">
              <a:solidFill>
                <a:prstClr val="black">
                  <a:tint val="75000"/>
                </a:prstClr>
              </a:solidFill>
            </a:endParaRPr>
          </a:p>
        </p:txBody>
      </p:sp>
      <p:sp>
        <p:nvSpPr>
          <p:cNvPr id="7" name="TextBox 6"/>
          <p:cNvSpPr txBox="1"/>
          <p:nvPr/>
        </p:nvSpPr>
        <p:spPr>
          <a:xfrm>
            <a:off x="510988" y="1149010"/>
            <a:ext cx="8004362" cy="4093428"/>
          </a:xfrm>
          <a:prstGeom prst="rect">
            <a:avLst/>
          </a:prstGeom>
          <a:noFill/>
        </p:spPr>
        <p:txBody>
          <a:bodyPr wrap="square" rtlCol="0">
            <a:spAutoFit/>
          </a:bodyPr>
          <a:lstStyle/>
          <a:p>
            <a:pPr>
              <a:spcBef>
                <a:spcPts val="1200"/>
              </a:spcBef>
            </a:pPr>
            <a:r>
              <a:rPr lang="en-US" sz="2400" b="1" dirty="0">
                <a:solidFill>
                  <a:schemeClr val="tx1">
                    <a:lumMod val="50000"/>
                    <a:lumOff val="50000"/>
                  </a:schemeClr>
                </a:solidFill>
                <a:latin typeface="Georgia "/>
              </a:rPr>
              <a:t>Guidance still stands</a:t>
            </a:r>
          </a:p>
          <a:p>
            <a:pPr marL="342900"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March 2017 HHS letter reiterated statutory guidance, called for innovative state proposals</a:t>
            </a:r>
          </a:p>
          <a:p>
            <a:pPr marL="342900" indent="-342900">
              <a:spcBef>
                <a:spcPts val="1200"/>
              </a:spcBef>
              <a:buFont typeface="Arial" panose="020B0604020202020204" pitchFamily="34" charset="0"/>
              <a:buChar char="•"/>
            </a:pPr>
            <a:r>
              <a:rPr lang="en-US" sz="2400" dirty="0">
                <a:solidFill>
                  <a:schemeClr val="tx1">
                    <a:lumMod val="50000"/>
                    <a:lumOff val="50000"/>
                  </a:schemeClr>
                </a:solidFill>
                <a:latin typeface="Georgia "/>
              </a:rPr>
              <a:t>Administration encouraged applications over summer</a:t>
            </a:r>
          </a:p>
          <a:p>
            <a:pPr>
              <a:spcBef>
                <a:spcPts val="1200"/>
              </a:spcBef>
            </a:pPr>
            <a:endParaRPr lang="en-US" sz="2400" b="1" dirty="0">
              <a:solidFill>
                <a:schemeClr val="tx1">
                  <a:lumMod val="50000"/>
                  <a:lumOff val="50000"/>
                </a:schemeClr>
              </a:solidFill>
              <a:latin typeface="Georgia "/>
            </a:endParaRPr>
          </a:p>
          <a:p>
            <a:pPr>
              <a:spcBef>
                <a:spcPts val="1200"/>
              </a:spcBef>
            </a:pPr>
            <a:r>
              <a:rPr lang="en-US" sz="2400" b="1" dirty="0">
                <a:solidFill>
                  <a:schemeClr val="tx1">
                    <a:lumMod val="50000"/>
                    <a:lumOff val="50000"/>
                  </a:schemeClr>
                </a:solidFill>
                <a:latin typeface="Georgia "/>
              </a:rPr>
              <a:t>Proposals Approved…Or Not</a:t>
            </a:r>
          </a:p>
          <a:p>
            <a:pPr marL="285750" indent="-285750">
              <a:spcBef>
                <a:spcPts val="1200"/>
              </a:spcBef>
              <a:buFont typeface="Arial" panose="020B0604020202020204" pitchFamily="34" charset="0"/>
              <a:buChar char="•"/>
            </a:pPr>
            <a:r>
              <a:rPr lang="en-US" sz="2400" dirty="0">
                <a:solidFill>
                  <a:schemeClr val="tx1">
                    <a:lumMod val="50000"/>
                    <a:lumOff val="50000"/>
                  </a:schemeClr>
                </a:solidFill>
                <a:latin typeface="Georgia "/>
              </a:rPr>
              <a:t>2017 had a lot of state interest in Section 1332 waivers, but few approvals</a:t>
            </a:r>
            <a:endParaRPr lang="en-US" dirty="0">
              <a:solidFill>
                <a:schemeClr val="tx1">
                  <a:lumMod val="50000"/>
                  <a:lumOff val="50000"/>
                </a:schemeClr>
              </a:solidFill>
            </a:endParaRPr>
          </a:p>
          <a:p>
            <a:endParaRPr lang="en-US" dirty="0">
              <a:solidFill>
                <a:schemeClr val="tx1">
                  <a:lumMod val="50000"/>
                  <a:lumOff val="50000"/>
                </a:schemeClr>
              </a:solidFill>
            </a:endParaRPr>
          </a:p>
        </p:txBody>
      </p:sp>
      <p:pic>
        <p:nvPicPr>
          <p:cNvPr id="8" name="Picture 7">
            <a:extLst>
              <a:ext uri="{FF2B5EF4-FFF2-40B4-BE49-F238E27FC236}">
                <a16:creationId xmlns:a16="http://schemas.microsoft.com/office/drawing/2014/main" id="{0F8AD4A2-7887-4727-B3F0-688988255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091911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127338"/>
            <a:ext cx="9144000" cy="400110"/>
          </a:xfrm>
          <a:prstGeom prst="rect">
            <a:avLst/>
          </a:prstGeom>
          <a:noFill/>
        </p:spPr>
        <p:txBody>
          <a:bodyPr wrap="square" rtlCol="0">
            <a:spAutoFit/>
          </a:bodyPr>
          <a:lstStyle/>
          <a:p>
            <a:pPr algn="ctr"/>
            <a:endParaRPr lang="en-US" sz="2000" spc="1500" dirty="0">
              <a:solidFill>
                <a:schemeClr val="bg1"/>
              </a:solidFill>
              <a:latin typeface="Arial" charset="0"/>
              <a:ea typeface="Arial" charset="0"/>
              <a:cs typeface="Arial" charset="0"/>
            </a:endParaRPr>
          </a:p>
        </p:txBody>
      </p:sp>
      <p:sp>
        <p:nvSpPr>
          <p:cNvPr id="7" name="TextBox 6"/>
          <p:cNvSpPr txBox="1"/>
          <p:nvPr/>
        </p:nvSpPr>
        <p:spPr>
          <a:xfrm>
            <a:off x="1" y="2720881"/>
            <a:ext cx="9144001" cy="1376595"/>
          </a:xfrm>
          <a:prstGeom prst="rect">
            <a:avLst/>
          </a:prstGeom>
          <a:noFill/>
        </p:spPr>
        <p:txBody>
          <a:bodyPr wrap="square" rtlCol="0">
            <a:spAutoFit/>
          </a:bodyPr>
          <a:lstStyle/>
          <a:p>
            <a:pPr algn="ctr">
              <a:lnSpc>
                <a:spcPts val="5000"/>
              </a:lnSpc>
            </a:pPr>
            <a:r>
              <a:rPr lang="en-US" sz="4800" b="1" cap="all" dirty="0">
                <a:solidFill>
                  <a:schemeClr val="bg1"/>
                </a:solidFill>
                <a:latin typeface="Arial Black" charset="0"/>
                <a:ea typeface="Arial Black" charset="0"/>
                <a:cs typeface="Arial Black" charset="0"/>
              </a:rPr>
              <a:t>UPDATE ON STATE PROPOSALS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81" y="6148179"/>
            <a:ext cx="8533521" cy="310678"/>
          </a:xfrm>
          <a:prstGeom prst="rect">
            <a:avLst/>
          </a:prstGeom>
        </p:spPr>
      </p:pic>
      <p:cxnSp>
        <p:nvCxnSpPr>
          <p:cNvPr id="12" name="Straight Connector 11"/>
          <p:cNvCxnSpPr/>
          <p:nvPr/>
        </p:nvCxnSpPr>
        <p:spPr>
          <a:xfrm>
            <a:off x="1" y="5859783"/>
            <a:ext cx="92456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56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Approved 1332 Waivers</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27324471"/>
              </p:ext>
            </p:extLst>
          </p:nvPr>
        </p:nvGraphicFramePr>
        <p:xfrm>
          <a:off x="550331" y="1413933"/>
          <a:ext cx="7965018" cy="4162832"/>
        </p:xfrm>
        <a:graphic>
          <a:graphicData uri="http://schemas.openxmlformats.org/drawingml/2006/table">
            <a:tbl>
              <a:tblPr firstRow="1" bandRow="1">
                <a:tableStyleId>{68D230F3-CF80-4859-8CE7-A43EE81993B5}</a:tableStyleId>
              </a:tblPr>
              <a:tblGrid>
                <a:gridCol w="1320802">
                  <a:extLst>
                    <a:ext uri="{9D8B030D-6E8A-4147-A177-3AD203B41FA5}">
                      <a16:colId xmlns:a16="http://schemas.microsoft.com/office/drawing/2014/main" val="20000"/>
                    </a:ext>
                  </a:extLst>
                </a:gridCol>
                <a:gridCol w="6644216">
                  <a:extLst>
                    <a:ext uri="{9D8B030D-6E8A-4147-A177-3AD203B41FA5}">
                      <a16:colId xmlns:a16="http://schemas.microsoft.com/office/drawing/2014/main" val="20001"/>
                    </a:ext>
                  </a:extLst>
                </a:gridCol>
              </a:tblGrid>
              <a:tr h="355600">
                <a:tc>
                  <a:txBody>
                    <a:bodyPr/>
                    <a:lstStyle/>
                    <a:p>
                      <a:r>
                        <a:rPr lang="en-US" dirty="0"/>
                        <a:t>State</a:t>
                      </a:r>
                    </a:p>
                  </a:txBody>
                  <a:tcPr/>
                </a:tc>
                <a:tc>
                  <a:txBody>
                    <a:bodyPr/>
                    <a:lstStyle/>
                    <a:p>
                      <a:r>
                        <a:rPr lang="en-US" dirty="0"/>
                        <a:t>Waiver Summary</a:t>
                      </a:r>
                    </a:p>
                  </a:txBody>
                  <a:tcPr/>
                </a:tc>
                <a:extLst>
                  <a:ext uri="{0D108BD9-81ED-4DB2-BD59-A6C34878D82A}">
                    <a16:rowId xmlns:a16="http://schemas.microsoft.com/office/drawing/2014/main" val="10000"/>
                  </a:ext>
                </a:extLst>
              </a:tr>
              <a:tr h="949268">
                <a:tc>
                  <a:txBody>
                    <a:bodyPr/>
                    <a:lstStyle/>
                    <a:p>
                      <a:r>
                        <a:rPr lang="en-US" dirty="0"/>
                        <a:t>Hawaii</a:t>
                      </a:r>
                    </a:p>
                  </a:txBody>
                  <a:tcPr/>
                </a:tc>
                <a:tc>
                  <a:txBody>
                    <a:bodyPr/>
                    <a:lstStyle/>
                    <a:p>
                      <a:r>
                        <a:rPr lang="en-US" dirty="0"/>
                        <a:t>December 2016 – Exempts the state from the requirement that it run a SHOP and allows alternative use of the small business tax credit funds. Hawaii has a long-standing employer mandate.</a:t>
                      </a:r>
                    </a:p>
                  </a:txBody>
                  <a:tcPr/>
                </a:tc>
                <a:extLst>
                  <a:ext uri="{0D108BD9-81ED-4DB2-BD59-A6C34878D82A}">
                    <a16:rowId xmlns:a16="http://schemas.microsoft.com/office/drawing/2014/main" val="10001"/>
                  </a:ext>
                </a:extLst>
              </a:tr>
              <a:tr h="949268">
                <a:tc>
                  <a:txBody>
                    <a:bodyPr/>
                    <a:lstStyle/>
                    <a:p>
                      <a:r>
                        <a:rPr lang="en-US" dirty="0"/>
                        <a:t>Alaska</a:t>
                      </a:r>
                    </a:p>
                  </a:txBody>
                  <a:tcPr/>
                </a:tc>
                <a:tc>
                  <a:txBody>
                    <a:bodyPr/>
                    <a:lstStyle/>
                    <a:p>
                      <a:r>
                        <a:rPr lang="en-US" dirty="0"/>
                        <a:t>July 2017 – Utilizes previous High Risk Pool funds to fund reinsurance</a:t>
                      </a:r>
                      <a:r>
                        <a:rPr lang="en-US" baseline="0" dirty="0"/>
                        <a:t> to lower Exchange premiums.</a:t>
                      </a:r>
                      <a:endParaRPr lang="en-US" dirty="0"/>
                    </a:p>
                  </a:txBody>
                  <a:tcPr/>
                </a:tc>
                <a:extLst>
                  <a:ext uri="{0D108BD9-81ED-4DB2-BD59-A6C34878D82A}">
                    <a16:rowId xmlns:a16="http://schemas.microsoft.com/office/drawing/2014/main" val="10002"/>
                  </a:ext>
                </a:extLst>
              </a:tr>
              <a:tr h="949268">
                <a:tc>
                  <a:txBody>
                    <a:bodyPr/>
                    <a:lstStyle/>
                    <a:p>
                      <a:r>
                        <a:rPr lang="en-US" dirty="0"/>
                        <a:t>Minnesota</a:t>
                      </a:r>
                    </a:p>
                  </a:txBody>
                  <a:tcPr/>
                </a:tc>
                <a:tc>
                  <a:txBody>
                    <a:bodyPr/>
                    <a:lstStyle/>
                    <a:p>
                      <a:r>
                        <a:rPr lang="en-US" dirty="0"/>
                        <a:t>September 2017 – Approved reinsurance program but excluded savings from the Basic Health Plan in calculating pass-through funding.</a:t>
                      </a:r>
                    </a:p>
                  </a:txBody>
                  <a:tcPr/>
                </a:tc>
                <a:extLst>
                  <a:ext uri="{0D108BD9-81ED-4DB2-BD59-A6C34878D82A}">
                    <a16:rowId xmlns:a16="http://schemas.microsoft.com/office/drawing/2014/main" val="3538523325"/>
                  </a:ext>
                </a:extLst>
              </a:tr>
              <a:tr h="949268">
                <a:tc>
                  <a:txBody>
                    <a:bodyPr/>
                    <a:lstStyle/>
                    <a:p>
                      <a:r>
                        <a:rPr lang="en-US" dirty="0"/>
                        <a:t>Oregon </a:t>
                      </a:r>
                    </a:p>
                  </a:txBody>
                  <a:tcPr/>
                </a:tc>
                <a:tc>
                  <a:txBody>
                    <a:bodyPr/>
                    <a:lstStyle/>
                    <a:p>
                      <a:r>
                        <a:rPr lang="en-US" dirty="0"/>
                        <a:t>October 2017 – Reinsurance program funded by a premium tax. Effective for the current plan year.</a:t>
                      </a:r>
                    </a:p>
                  </a:txBody>
                  <a:tcPr/>
                </a:tc>
                <a:extLst>
                  <a:ext uri="{0D108BD9-81ED-4DB2-BD59-A6C34878D82A}">
                    <a16:rowId xmlns:a16="http://schemas.microsoft.com/office/drawing/2014/main" val="10004"/>
                  </a:ext>
                </a:extLst>
              </a:tr>
            </a:tbl>
          </a:graphicData>
        </a:graphic>
      </p:graphicFrame>
      <p:pic>
        <p:nvPicPr>
          <p:cNvPr id="7" name="Picture 6">
            <a:extLst>
              <a:ext uri="{FF2B5EF4-FFF2-40B4-BE49-F238E27FC236}">
                <a16:creationId xmlns:a16="http://schemas.microsoft.com/office/drawing/2014/main" id="{191FB003-0549-46D3-A059-BB0D10B71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258961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1332 Waiver Withdrawals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77872130"/>
              </p:ext>
            </p:extLst>
          </p:nvPr>
        </p:nvGraphicFramePr>
        <p:xfrm>
          <a:off x="520995" y="1413933"/>
          <a:ext cx="7994354" cy="3453016"/>
        </p:xfrm>
        <a:graphic>
          <a:graphicData uri="http://schemas.openxmlformats.org/drawingml/2006/table">
            <a:tbl>
              <a:tblPr firstRow="1" bandRow="1">
                <a:tableStyleId>{68D230F3-CF80-4859-8CE7-A43EE81993B5}</a:tableStyleId>
              </a:tblPr>
              <a:tblGrid>
                <a:gridCol w="1350138">
                  <a:extLst>
                    <a:ext uri="{9D8B030D-6E8A-4147-A177-3AD203B41FA5}">
                      <a16:colId xmlns:a16="http://schemas.microsoft.com/office/drawing/2014/main" val="20000"/>
                    </a:ext>
                  </a:extLst>
                </a:gridCol>
                <a:gridCol w="6644216">
                  <a:extLst>
                    <a:ext uri="{9D8B030D-6E8A-4147-A177-3AD203B41FA5}">
                      <a16:colId xmlns:a16="http://schemas.microsoft.com/office/drawing/2014/main" val="20001"/>
                    </a:ext>
                  </a:extLst>
                </a:gridCol>
              </a:tblGrid>
              <a:tr h="355600">
                <a:tc>
                  <a:txBody>
                    <a:bodyPr/>
                    <a:lstStyle/>
                    <a:p>
                      <a:r>
                        <a:rPr lang="en-US" dirty="0"/>
                        <a:t>State</a:t>
                      </a:r>
                    </a:p>
                  </a:txBody>
                  <a:tcPr/>
                </a:tc>
                <a:tc>
                  <a:txBody>
                    <a:bodyPr/>
                    <a:lstStyle/>
                    <a:p>
                      <a:r>
                        <a:rPr lang="en-US" dirty="0"/>
                        <a:t>Waiver Summary</a:t>
                      </a:r>
                    </a:p>
                  </a:txBody>
                  <a:tcPr/>
                </a:tc>
                <a:extLst>
                  <a:ext uri="{0D108BD9-81ED-4DB2-BD59-A6C34878D82A}">
                    <a16:rowId xmlns:a16="http://schemas.microsoft.com/office/drawing/2014/main" val="10000"/>
                  </a:ext>
                </a:extLst>
              </a:tr>
              <a:tr h="949268">
                <a:tc>
                  <a:txBody>
                    <a:bodyPr/>
                    <a:lstStyle/>
                    <a:p>
                      <a:r>
                        <a:rPr lang="en-US" dirty="0"/>
                        <a:t>California</a:t>
                      </a:r>
                    </a:p>
                  </a:txBody>
                  <a:tcPr/>
                </a:tc>
                <a:tc>
                  <a:txBody>
                    <a:bodyPr/>
                    <a:lstStyle/>
                    <a:p>
                      <a:r>
                        <a:rPr lang="en-US" dirty="0"/>
                        <a:t>January 2017 – Waiver would have allowed undocumented immigrants to purchase Exchange plans with no subsidy.</a:t>
                      </a:r>
                    </a:p>
                  </a:txBody>
                  <a:tcPr/>
                </a:tc>
                <a:extLst>
                  <a:ext uri="{0D108BD9-81ED-4DB2-BD59-A6C34878D82A}">
                    <a16:rowId xmlns:a16="http://schemas.microsoft.com/office/drawing/2014/main" val="10001"/>
                  </a:ext>
                </a:extLst>
              </a:tr>
              <a:tr h="949268">
                <a:tc>
                  <a:txBody>
                    <a:bodyPr/>
                    <a:lstStyle/>
                    <a:p>
                      <a:r>
                        <a:rPr lang="en-US" dirty="0"/>
                        <a:t>Oklahoma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September 2017 – Waiver would have implemented a reinsurance program for the 2018 plan year to lower premiums in the individual market. OK withdrew the waiver due to CMS delays.</a:t>
                      </a:r>
                    </a:p>
                  </a:txBody>
                  <a:tcPr/>
                </a:tc>
                <a:extLst>
                  <a:ext uri="{0D108BD9-81ED-4DB2-BD59-A6C34878D82A}">
                    <a16:rowId xmlns:a16="http://schemas.microsoft.com/office/drawing/2014/main" val="10002"/>
                  </a:ext>
                </a:extLst>
              </a:tr>
              <a:tr h="949268">
                <a:tc>
                  <a:txBody>
                    <a:bodyPr/>
                    <a:lstStyle/>
                    <a:p>
                      <a:r>
                        <a:rPr lang="en-US" dirty="0"/>
                        <a:t>Iowa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October 2017 – Waiver would have made major changes to subsidy structure as well as implement a reinsurance program. Withdrawn due to disagreements with CMS. Proposed waiver presented challenges related to 1332 guardrails and implementation timeline.</a:t>
                      </a:r>
                    </a:p>
                  </a:txBody>
                  <a:tcPr/>
                </a:tc>
                <a:extLst>
                  <a:ext uri="{0D108BD9-81ED-4DB2-BD59-A6C34878D82A}">
                    <a16:rowId xmlns:a16="http://schemas.microsoft.com/office/drawing/2014/main" val="3538523325"/>
                  </a:ext>
                </a:extLst>
              </a:tr>
            </a:tbl>
          </a:graphicData>
        </a:graphic>
      </p:graphicFrame>
    </p:spTree>
    <p:extLst>
      <p:ext uri="{BB962C8B-B14F-4D97-AF65-F5344CB8AC3E}">
        <p14:creationId xmlns:p14="http://schemas.microsoft.com/office/powerpoint/2010/main" val="161922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Pending/Upcoming 1332 Waiver Applications</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89059225"/>
              </p:ext>
            </p:extLst>
          </p:nvPr>
        </p:nvGraphicFramePr>
        <p:xfrm>
          <a:off x="520995" y="1413933"/>
          <a:ext cx="7994354" cy="3966788"/>
        </p:xfrm>
        <a:graphic>
          <a:graphicData uri="http://schemas.openxmlformats.org/drawingml/2006/table">
            <a:tbl>
              <a:tblPr firstRow="1" bandRow="1">
                <a:tableStyleId>{68D230F3-CF80-4859-8CE7-A43EE81993B5}</a:tableStyleId>
              </a:tblPr>
              <a:tblGrid>
                <a:gridCol w="1690577">
                  <a:extLst>
                    <a:ext uri="{9D8B030D-6E8A-4147-A177-3AD203B41FA5}">
                      <a16:colId xmlns:a16="http://schemas.microsoft.com/office/drawing/2014/main" val="20000"/>
                    </a:ext>
                  </a:extLst>
                </a:gridCol>
                <a:gridCol w="6303777">
                  <a:extLst>
                    <a:ext uri="{9D8B030D-6E8A-4147-A177-3AD203B41FA5}">
                      <a16:colId xmlns:a16="http://schemas.microsoft.com/office/drawing/2014/main" val="20001"/>
                    </a:ext>
                  </a:extLst>
                </a:gridCol>
              </a:tblGrid>
              <a:tr h="355600">
                <a:tc>
                  <a:txBody>
                    <a:bodyPr/>
                    <a:lstStyle/>
                    <a:p>
                      <a:r>
                        <a:rPr lang="en-US" dirty="0"/>
                        <a:t>State</a:t>
                      </a:r>
                    </a:p>
                  </a:txBody>
                  <a:tcPr/>
                </a:tc>
                <a:tc>
                  <a:txBody>
                    <a:bodyPr/>
                    <a:lstStyle/>
                    <a:p>
                      <a:r>
                        <a:rPr lang="en-US" dirty="0"/>
                        <a:t>Waiver Summary</a:t>
                      </a:r>
                    </a:p>
                  </a:txBody>
                  <a:tcPr/>
                </a:tc>
                <a:extLst>
                  <a:ext uri="{0D108BD9-81ED-4DB2-BD59-A6C34878D82A}">
                    <a16:rowId xmlns:a16="http://schemas.microsoft.com/office/drawing/2014/main" val="10000"/>
                  </a:ext>
                </a:extLst>
              </a:tr>
              <a:tr h="949268">
                <a:tc>
                  <a:txBody>
                    <a:bodyPr/>
                    <a:lstStyle/>
                    <a:p>
                      <a:r>
                        <a:rPr lang="en-US" dirty="0"/>
                        <a:t>Massachusetts </a:t>
                      </a:r>
                    </a:p>
                  </a:txBody>
                  <a:tcPr/>
                </a:tc>
                <a:tc>
                  <a:txBody>
                    <a:bodyPr/>
                    <a:lstStyle/>
                    <a:p>
                      <a:r>
                        <a:rPr lang="en-US" dirty="0"/>
                        <a:t>Waiver including a premium stabilization fund utilizing pass through funding from unpaid CSR payments was proposed in September 2017 and deemed incomplete in October 2017. MA is also considering several other reforms including a state-run employer responsibility payment program.</a:t>
                      </a:r>
                    </a:p>
                  </a:txBody>
                  <a:tcPr/>
                </a:tc>
                <a:extLst>
                  <a:ext uri="{0D108BD9-81ED-4DB2-BD59-A6C34878D82A}">
                    <a16:rowId xmlns:a16="http://schemas.microsoft.com/office/drawing/2014/main" val="10001"/>
                  </a:ext>
                </a:extLst>
              </a:tr>
              <a:tr h="949268">
                <a:tc>
                  <a:txBody>
                    <a:bodyPr/>
                    <a:lstStyle/>
                    <a:p>
                      <a:r>
                        <a:rPr lang="en-US" dirty="0"/>
                        <a:t>New Hampshire</a:t>
                      </a:r>
                    </a:p>
                  </a:txBody>
                  <a:tcPr/>
                </a:tc>
                <a:tc>
                  <a:txBody>
                    <a:bodyPr/>
                    <a:lstStyle/>
                    <a:p>
                      <a:r>
                        <a:rPr lang="en-US" dirty="0"/>
                        <a:t>Would create a reinsurance program but may not be submitted due to state challenges.</a:t>
                      </a:r>
                    </a:p>
                  </a:txBody>
                  <a:tcPr/>
                </a:tc>
                <a:extLst>
                  <a:ext uri="{0D108BD9-81ED-4DB2-BD59-A6C34878D82A}">
                    <a16:rowId xmlns:a16="http://schemas.microsoft.com/office/drawing/2014/main" val="10002"/>
                  </a:ext>
                </a:extLst>
              </a:tr>
              <a:tr h="949268">
                <a:tc>
                  <a:txBody>
                    <a:bodyPr/>
                    <a:lstStyle/>
                    <a:p>
                      <a:r>
                        <a:rPr lang="en-US" dirty="0"/>
                        <a:t>Vermont</a:t>
                      </a:r>
                    </a:p>
                  </a:txBody>
                  <a:tcPr/>
                </a:tc>
                <a:tc>
                  <a:txBody>
                    <a:bodyPr/>
                    <a:lstStyle/>
                    <a:p>
                      <a:r>
                        <a:rPr lang="en-US" dirty="0"/>
                        <a:t>Had proposed to waive SHOP internet portal requirement which was deemed incomplete by CMS. Vermont is no longer pursuing the change since subsequent guidance from CMS permitted direct enrollment for SHOP.</a:t>
                      </a:r>
                    </a:p>
                  </a:txBody>
                  <a:tcPr/>
                </a:tc>
                <a:extLst>
                  <a:ext uri="{0D108BD9-81ED-4DB2-BD59-A6C34878D82A}">
                    <a16:rowId xmlns:a16="http://schemas.microsoft.com/office/drawing/2014/main" val="3538523325"/>
                  </a:ext>
                </a:extLst>
              </a:tr>
            </a:tbl>
          </a:graphicData>
        </a:graphic>
      </p:graphicFrame>
      <p:pic>
        <p:nvPicPr>
          <p:cNvPr id="7" name="Picture 6">
            <a:extLst>
              <a:ext uri="{FF2B5EF4-FFF2-40B4-BE49-F238E27FC236}">
                <a16:creationId xmlns:a16="http://schemas.microsoft.com/office/drawing/2014/main" id="{A15083A9-F282-4EAE-BAC8-B90985235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32490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Potential Upcoming State 1332 Waiver Proposals</a:t>
            </a:r>
            <a:endParaRPr lang="en-US" dirty="0">
              <a:solidFill>
                <a:srgbClr val="0065A5"/>
              </a:solidFill>
              <a:latin typeface="Arial" charset="0"/>
              <a:ea typeface="Arial Black" charset="0"/>
              <a:cs typeface="Arial Black" charset="0"/>
            </a:endParaRP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25</a:t>
            </a:fld>
            <a:endParaRPr lang="en-US"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cxnSp>
        <p:nvCxnSpPr>
          <p:cNvPr id="3" name="Straight Connector 2"/>
          <p:cNvCxnSpPr/>
          <p:nvPr/>
        </p:nvCxnSpPr>
        <p:spPr>
          <a:xfrm>
            <a:off x="-241738" y="3279228"/>
            <a:ext cx="9858704" cy="0"/>
          </a:xfrm>
          <a:prstGeom prst="line">
            <a:avLst/>
          </a:prstGeom>
          <a:ln w="12700">
            <a:solidFill>
              <a:srgbClr val="0066A3">
                <a:alpha val="62000"/>
              </a:srgbClr>
            </a:solidFill>
            <a:prstDash val="sysDot"/>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93377" y="2942896"/>
            <a:ext cx="672663" cy="672663"/>
          </a:xfrm>
          <a:prstGeom prst="ellipse">
            <a:avLst/>
          </a:prstGeom>
          <a:solidFill>
            <a:srgbClr val="0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9953" y="3004455"/>
            <a:ext cx="543739" cy="954107"/>
          </a:xfrm>
          <a:prstGeom prst="rect">
            <a:avLst/>
          </a:prstGeom>
        </p:spPr>
        <p:txBody>
          <a:bodyPr wrap="none">
            <a:spAutoFit/>
          </a:bodyPr>
          <a:lstStyle/>
          <a:p>
            <a:r>
              <a:rPr lang="en-US" sz="2800" dirty="0">
                <a:solidFill>
                  <a:schemeClr val="bg1"/>
                </a:solidFill>
              </a:rPr>
              <a:t>➤</a:t>
            </a:r>
          </a:p>
          <a:p>
            <a:endParaRPr lang="en-US" sz="2800" dirty="0">
              <a:solidFill>
                <a:schemeClr val="bg1"/>
              </a:solidFill>
            </a:endParaRPr>
          </a:p>
        </p:txBody>
      </p:sp>
      <p:cxnSp>
        <p:nvCxnSpPr>
          <p:cNvPr id="9" name="Straight Connector 8"/>
          <p:cNvCxnSpPr>
            <a:stCxn id="5" idx="4"/>
          </p:cNvCxnSpPr>
          <p:nvPr/>
        </p:nvCxnSpPr>
        <p:spPr>
          <a:xfrm flipH="1">
            <a:off x="1229707" y="3615559"/>
            <a:ext cx="2" cy="1165066"/>
          </a:xfrm>
          <a:prstGeom prst="line">
            <a:avLst/>
          </a:prstGeom>
          <a:ln w="12700">
            <a:solidFill>
              <a:srgbClr val="0066A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23357" y="4780625"/>
            <a:ext cx="1819794" cy="0"/>
          </a:xfrm>
          <a:prstGeom prst="line">
            <a:avLst/>
          </a:prstGeom>
          <a:ln w="12700">
            <a:solidFill>
              <a:srgbClr val="0066A3"/>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89512" y="4440572"/>
            <a:ext cx="1687484" cy="307777"/>
          </a:xfrm>
          <a:prstGeom prst="rect">
            <a:avLst/>
          </a:prstGeom>
          <a:noFill/>
        </p:spPr>
        <p:txBody>
          <a:bodyPr wrap="square" rtlCol="0">
            <a:spAutoFit/>
          </a:bodyPr>
          <a:lstStyle/>
          <a:p>
            <a:r>
              <a:rPr lang="en-US" sz="1400" b="1" dirty="0">
                <a:solidFill>
                  <a:srgbClr val="0066A3"/>
                </a:solidFill>
                <a:latin typeface="Arial" charset="0"/>
                <a:ea typeface="Arial" charset="0"/>
                <a:cs typeface="Arial" charset="0"/>
              </a:rPr>
              <a:t>Idaho</a:t>
            </a:r>
          </a:p>
        </p:txBody>
      </p:sp>
      <p:sp>
        <p:nvSpPr>
          <p:cNvPr id="38" name="Oval 37"/>
          <p:cNvSpPr/>
          <p:nvPr/>
        </p:nvSpPr>
        <p:spPr>
          <a:xfrm>
            <a:off x="2345549" y="2935731"/>
            <a:ext cx="672663" cy="672663"/>
          </a:xfrm>
          <a:prstGeom prst="ellipse">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442086" y="2997377"/>
            <a:ext cx="543739" cy="1384995"/>
          </a:xfrm>
          <a:prstGeom prst="rect">
            <a:avLst/>
          </a:prstGeom>
        </p:spPr>
        <p:txBody>
          <a:bodyPr wrap="none">
            <a:spAutoFit/>
          </a:bodyPr>
          <a:lstStyle/>
          <a:p>
            <a:r>
              <a:rPr lang="en-US" sz="2800" dirty="0">
                <a:solidFill>
                  <a:schemeClr val="bg1"/>
                </a:solidFill>
              </a:rPr>
              <a:t>➤</a:t>
            </a:r>
          </a:p>
          <a:p>
            <a:endParaRPr lang="en-US" sz="2800" dirty="0">
              <a:solidFill>
                <a:schemeClr val="bg1"/>
              </a:solidFill>
            </a:endParaRPr>
          </a:p>
          <a:p>
            <a:endParaRPr lang="en-US" sz="2800" dirty="0">
              <a:solidFill>
                <a:schemeClr val="bg1"/>
              </a:solidFill>
            </a:endParaRPr>
          </a:p>
        </p:txBody>
      </p:sp>
      <p:cxnSp>
        <p:nvCxnSpPr>
          <p:cNvPr id="40" name="Straight Connector 39"/>
          <p:cNvCxnSpPr/>
          <p:nvPr/>
        </p:nvCxnSpPr>
        <p:spPr>
          <a:xfrm flipH="1">
            <a:off x="2668596" y="1839389"/>
            <a:ext cx="2" cy="1165066"/>
          </a:xfrm>
          <a:prstGeom prst="line">
            <a:avLst/>
          </a:prstGeom>
          <a:ln w="127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662246" y="1844195"/>
            <a:ext cx="1819794" cy="0"/>
          </a:xfrm>
          <a:prstGeom prst="line">
            <a:avLst/>
          </a:prstGeom>
          <a:ln w="12700">
            <a:solidFill>
              <a:srgbClr val="86AB5D"/>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739582" y="1497325"/>
            <a:ext cx="1687484" cy="307777"/>
          </a:xfrm>
          <a:prstGeom prst="rect">
            <a:avLst/>
          </a:prstGeom>
          <a:noFill/>
        </p:spPr>
        <p:txBody>
          <a:bodyPr wrap="square" rtlCol="0">
            <a:spAutoFit/>
          </a:bodyPr>
          <a:lstStyle/>
          <a:p>
            <a:r>
              <a:rPr lang="en-US" sz="1400" b="1" dirty="0">
                <a:solidFill>
                  <a:srgbClr val="0066A3"/>
                </a:solidFill>
                <a:latin typeface="Arial" charset="0"/>
                <a:ea typeface="Arial" charset="0"/>
                <a:cs typeface="Arial" charset="0"/>
              </a:rPr>
              <a:t>Kentucky</a:t>
            </a:r>
          </a:p>
        </p:txBody>
      </p:sp>
      <p:sp>
        <p:nvSpPr>
          <p:cNvPr id="47" name="Rectangle 46"/>
          <p:cNvSpPr/>
          <p:nvPr/>
        </p:nvSpPr>
        <p:spPr>
          <a:xfrm>
            <a:off x="4260011" y="4896924"/>
            <a:ext cx="1947690" cy="954107"/>
          </a:xfrm>
          <a:prstGeom prst="rect">
            <a:avLst/>
          </a:prstGeom>
        </p:spPr>
        <p:txBody>
          <a:bodyPr wrap="square">
            <a:spAutoFit/>
          </a:bodyPr>
          <a:lstStyle/>
          <a:p>
            <a:r>
              <a:rPr lang="en-US" sz="1400" dirty="0">
                <a:solidFill>
                  <a:schemeClr val="bg2">
                    <a:lumMod val="50000"/>
                  </a:schemeClr>
                </a:solidFill>
              </a:rPr>
              <a:t>State law authorized consideration of a 1332 waiver for the existing reinsurance plan.</a:t>
            </a:r>
            <a:endParaRPr lang="en-US" sz="1400" dirty="0">
              <a:solidFill>
                <a:schemeClr val="bg2">
                  <a:lumMod val="50000"/>
                </a:schemeClr>
              </a:solidFill>
              <a:latin typeface="Arial" charset="0"/>
              <a:ea typeface="Arial" charset="0"/>
              <a:cs typeface="Arial" charset="0"/>
            </a:endParaRPr>
          </a:p>
        </p:txBody>
      </p:sp>
      <p:sp>
        <p:nvSpPr>
          <p:cNvPr id="48" name="Oval 47"/>
          <p:cNvSpPr/>
          <p:nvPr/>
        </p:nvSpPr>
        <p:spPr>
          <a:xfrm>
            <a:off x="3822660" y="2953977"/>
            <a:ext cx="672663" cy="672663"/>
          </a:xfrm>
          <a:prstGeom prst="ellipse">
            <a:avLst/>
          </a:prstGeom>
          <a:solidFill>
            <a:srgbClr val="0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917714" y="3017173"/>
            <a:ext cx="543739" cy="954107"/>
          </a:xfrm>
          <a:prstGeom prst="rect">
            <a:avLst/>
          </a:prstGeom>
        </p:spPr>
        <p:txBody>
          <a:bodyPr wrap="none">
            <a:spAutoFit/>
          </a:bodyPr>
          <a:lstStyle/>
          <a:p>
            <a:r>
              <a:rPr lang="en-US" sz="2800" dirty="0">
                <a:solidFill>
                  <a:schemeClr val="bg1"/>
                </a:solidFill>
              </a:rPr>
              <a:t>➤</a:t>
            </a:r>
          </a:p>
          <a:p>
            <a:endParaRPr lang="en-US" sz="2800" dirty="0">
              <a:solidFill>
                <a:schemeClr val="bg1"/>
              </a:solidFill>
            </a:endParaRPr>
          </a:p>
        </p:txBody>
      </p:sp>
      <p:cxnSp>
        <p:nvCxnSpPr>
          <p:cNvPr id="53" name="Straight Connector 52"/>
          <p:cNvCxnSpPr>
            <a:stCxn id="53" idx="4"/>
          </p:cNvCxnSpPr>
          <p:nvPr/>
        </p:nvCxnSpPr>
        <p:spPr>
          <a:xfrm flipH="1">
            <a:off x="4158990" y="3626640"/>
            <a:ext cx="2" cy="1165066"/>
          </a:xfrm>
          <a:prstGeom prst="line">
            <a:avLst/>
          </a:prstGeom>
          <a:ln w="12700">
            <a:solidFill>
              <a:srgbClr val="0066A3"/>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52640" y="4791706"/>
            <a:ext cx="1819794" cy="0"/>
          </a:xfrm>
          <a:prstGeom prst="line">
            <a:avLst/>
          </a:prstGeom>
          <a:ln w="12700">
            <a:solidFill>
              <a:srgbClr val="0066A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260011" y="4440572"/>
            <a:ext cx="1687484" cy="307777"/>
          </a:xfrm>
          <a:prstGeom prst="rect">
            <a:avLst/>
          </a:prstGeom>
          <a:noFill/>
        </p:spPr>
        <p:txBody>
          <a:bodyPr wrap="square" rtlCol="0">
            <a:spAutoFit/>
          </a:bodyPr>
          <a:lstStyle/>
          <a:p>
            <a:r>
              <a:rPr lang="en-US" sz="1400" b="1" dirty="0">
                <a:solidFill>
                  <a:srgbClr val="0066A3"/>
                </a:solidFill>
                <a:latin typeface="Arial" charset="0"/>
                <a:ea typeface="Arial" charset="0"/>
                <a:cs typeface="Arial" charset="0"/>
              </a:rPr>
              <a:t>Maine</a:t>
            </a:r>
          </a:p>
        </p:txBody>
      </p:sp>
      <p:sp>
        <p:nvSpPr>
          <p:cNvPr id="56" name="Oval 55"/>
          <p:cNvSpPr/>
          <p:nvPr/>
        </p:nvSpPr>
        <p:spPr>
          <a:xfrm>
            <a:off x="5298590" y="2935731"/>
            <a:ext cx="672663" cy="672663"/>
          </a:xfrm>
          <a:prstGeom prst="ellipse">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401962" y="3013122"/>
            <a:ext cx="543739" cy="954107"/>
          </a:xfrm>
          <a:prstGeom prst="rect">
            <a:avLst/>
          </a:prstGeom>
        </p:spPr>
        <p:txBody>
          <a:bodyPr wrap="none">
            <a:spAutoFit/>
          </a:bodyPr>
          <a:lstStyle/>
          <a:p>
            <a:r>
              <a:rPr lang="en-US" sz="2800" dirty="0">
                <a:solidFill>
                  <a:schemeClr val="bg1"/>
                </a:solidFill>
              </a:rPr>
              <a:t>➤</a:t>
            </a:r>
          </a:p>
          <a:p>
            <a:endParaRPr lang="en-US" sz="2800" dirty="0">
              <a:solidFill>
                <a:schemeClr val="bg1"/>
              </a:solidFill>
            </a:endParaRPr>
          </a:p>
        </p:txBody>
      </p:sp>
      <p:cxnSp>
        <p:nvCxnSpPr>
          <p:cNvPr id="58" name="Straight Connector 57"/>
          <p:cNvCxnSpPr/>
          <p:nvPr/>
        </p:nvCxnSpPr>
        <p:spPr>
          <a:xfrm flipH="1">
            <a:off x="5621637" y="1839389"/>
            <a:ext cx="2" cy="1165066"/>
          </a:xfrm>
          <a:prstGeom prst="line">
            <a:avLst/>
          </a:prstGeom>
          <a:ln w="12700">
            <a:solidFill>
              <a:srgbClr val="86AB5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15287" y="1844195"/>
            <a:ext cx="1819794" cy="0"/>
          </a:xfrm>
          <a:prstGeom prst="line">
            <a:avLst/>
          </a:prstGeom>
          <a:ln w="12700">
            <a:solidFill>
              <a:srgbClr val="86AB5D"/>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5673832" y="1910319"/>
            <a:ext cx="1947690" cy="738664"/>
          </a:xfrm>
          <a:prstGeom prst="rect">
            <a:avLst/>
          </a:prstGeom>
        </p:spPr>
        <p:txBody>
          <a:bodyPr wrap="square">
            <a:spAutoFit/>
          </a:bodyPr>
          <a:lstStyle/>
          <a:p>
            <a:r>
              <a:rPr lang="en-US" sz="1400" dirty="0">
                <a:solidFill>
                  <a:schemeClr val="bg2">
                    <a:lumMod val="50000"/>
                  </a:schemeClr>
                </a:solidFill>
              </a:rPr>
              <a:t>May be considering further reforms under 1332 waiver authority.</a:t>
            </a:r>
            <a:endParaRPr lang="en-US" sz="1400" dirty="0">
              <a:solidFill>
                <a:schemeClr val="bg2">
                  <a:lumMod val="50000"/>
                </a:schemeClr>
              </a:solidFill>
              <a:latin typeface="Arial" charset="0"/>
              <a:ea typeface="Arial" charset="0"/>
              <a:cs typeface="Arial" charset="0"/>
            </a:endParaRPr>
          </a:p>
        </p:txBody>
      </p:sp>
      <p:sp>
        <p:nvSpPr>
          <p:cNvPr id="61" name="TextBox 60"/>
          <p:cNvSpPr txBox="1"/>
          <p:nvPr/>
        </p:nvSpPr>
        <p:spPr>
          <a:xfrm>
            <a:off x="5692623" y="1497325"/>
            <a:ext cx="1687484" cy="307777"/>
          </a:xfrm>
          <a:prstGeom prst="rect">
            <a:avLst/>
          </a:prstGeom>
          <a:noFill/>
        </p:spPr>
        <p:txBody>
          <a:bodyPr wrap="square" rtlCol="0">
            <a:spAutoFit/>
          </a:bodyPr>
          <a:lstStyle/>
          <a:p>
            <a:r>
              <a:rPr lang="en-US" sz="1400" b="1" dirty="0">
                <a:solidFill>
                  <a:srgbClr val="0066A3"/>
                </a:solidFill>
                <a:latin typeface="Arial" charset="0"/>
                <a:ea typeface="Arial" charset="0"/>
                <a:cs typeface="Arial" charset="0"/>
              </a:rPr>
              <a:t>Oklahoma</a:t>
            </a:r>
          </a:p>
        </p:txBody>
      </p:sp>
      <p:sp>
        <p:nvSpPr>
          <p:cNvPr id="62" name="Rectangle 61"/>
          <p:cNvSpPr/>
          <p:nvPr/>
        </p:nvSpPr>
        <p:spPr>
          <a:xfrm>
            <a:off x="7038910" y="4885843"/>
            <a:ext cx="1947690" cy="523220"/>
          </a:xfrm>
          <a:prstGeom prst="rect">
            <a:avLst/>
          </a:prstGeom>
        </p:spPr>
        <p:txBody>
          <a:bodyPr wrap="square">
            <a:spAutoFit/>
          </a:bodyPr>
          <a:lstStyle/>
          <a:p>
            <a:r>
              <a:rPr lang="en-US" sz="1400" dirty="0">
                <a:solidFill>
                  <a:schemeClr val="bg2">
                    <a:lumMod val="50000"/>
                  </a:schemeClr>
                </a:solidFill>
                <a:ea typeface="Arial" charset="0"/>
                <a:cs typeface="Arial" charset="0"/>
              </a:rPr>
              <a:t>Rhode Island?</a:t>
            </a:r>
          </a:p>
          <a:p>
            <a:r>
              <a:rPr lang="en-US" sz="1400" dirty="0">
                <a:solidFill>
                  <a:schemeClr val="bg2">
                    <a:lumMod val="50000"/>
                  </a:schemeClr>
                </a:solidFill>
                <a:ea typeface="Arial" charset="0"/>
                <a:cs typeface="Arial" charset="0"/>
              </a:rPr>
              <a:t>Texas?</a:t>
            </a:r>
          </a:p>
        </p:txBody>
      </p:sp>
      <p:sp>
        <p:nvSpPr>
          <p:cNvPr id="63" name="Oval 62"/>
          <p:cNvSpPr/>
          <p:nvPr/>
        </p:nvSpPr>
        <p:spPr>
          <a:xfrm>
            <a:off x="6601559" y="2942896"/>
            <a:ext cx="672663" cy="672663"/>
          </a:xfrm>
          <a:prstGeom prst="ellipse">
            <a:avLst/>
          </a:prstGeom>
          <a:solidFill>
            <a:srgbClr val="0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711238" y="3004455"/>
            <a:ext cx="543739" cy="954107"/>
          </a:xfrm>
          <a:prstGeom prst="rect">
            <a:avLst/>
          </a:prstGeom>
        </p:spPr>
        <p:txBody>
          <a:bodyPr wrap="none">
            <a:spAutoFit/>
          </a:bodyPr>
          <a:lstStyle/>
          <a:p>
            <a:r>
              <a:rPr lang="en-US" sz="2800" dirty="0">
                <a:solidFill>
                  <a:schemeClr val="bg1"/>
                </a:solidFill>
              </a:rPr>
              <a:t>➤</a:t>
            </a:r>
          </a:p>
          <a:p>
            <a:endParaRPr lang="en-US" sz="2800" dirty="0">
              <a:solidFill>
                <a:schemeClr val="bg1"/>
              </a:solidFill>
            </a:endParaRPr>
          </a:p>
        </p:txBody>
      </p:sp>
      <p:cxnSp>
        <p:nvCxnSpPr>
          <p:cNvPr id="65" name="Straight Connector 64"/>
          <p:cNvCxnSpPr/>
          <p:nvPr/>
        </p:nvCxnSpPr>
        <p:spPr>
          <a:xfrm flipH="1">
            <a:off x="6937889" y="3615559"/>
            <a:ext cx="2" cy="1165066"/>
          </a:xfrm>
          <a:prstGeom prst="line">
            <a:avLst/>
          </a:prstGeom>
          <a:ln w="12700">
            <a:solidFill>
              <a:srgbClr val="0066A3"/>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1539" y="4780625"/>
            <a:ext cx="1819794" cy="0"/>
          </a:xfrm>
          <a:prstGeom prst="line">
            <a:avLst/>
          </a:prstGeom>
          <a:ln w="12700">
            <a:solidFill>
              <a:srgbClr val="0066A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38910" y="4429491"/>
            <a:ext cx="1687484" cy="307777"/>
          </a:xfrm>
          <a:prstGeom prst="rect">
            <a:avLst/>
          </a:prstGeom>
          <a:noFill/>
        </p:spPr>
        <p:txBody>
          <a:bodyPr wrap="square" rtlCol="0">
            <a:spAutoFit/>
          </a:bodyPr>
          <a:lstStyle/>
          <a:p>
            <a:r>
              <a:rPr lang="en-US" sz="1400" b="1" dirty="0">
                <a:solidFill>
                  <a:srgbClr val="0066A3"/>
                </a:solidFill>
                <a:latin typeface="Arial" charset="0"/>
                <a:ea typeface="Arial" charset="0"/>
                <a:cs typeface="Arial" charset="0"/>
              </a:rPr>
              <a:t>Others?</a:t>
            </a:r>
          </a:p>
        </p:txBody>
      </p:sp>
      <p:sp>
        <p:nvSpPr>
          <p:cNvPr id="36" name="Rectangle 35"/>
          <p:cNvSpPr/>
          <p:nvPr/>
        </p:nvSpPr>
        <p:spPr>
          <a:xfrm>
            <a:off x="1159409" y="4896924"/>
            <a:ext cx="1947690" cy="1384995"/>
          </a:xfrm>
          <a:prstGeom prst="rect">
            <a:avLst/>
          </a:prstGeom>
        </p:spPr>
        <p:txBody>
          <a:bodyPr wrap="square">
            <a:spAutoFit/>
          </a:bodyPr>
          <a:lstStyle/>
          <a:p>
            <a:r>
              <a:rPr lang="en-US" sz="1400" dirty="0">
                <a:solidFill>
                  <a:schemeClr val="bg2">
                    <a:lumMod val="50000"/>
                  </a:schemeClr>
                </a:solidFill>
              </a:rPr>
              <a:t>Proposal out for comment extends APTC and CSR eligibility to working Idaho households under 100% FPL.</a:t>
            </a:r>
            <a:endParaRPr lang="en-US" sz="1400" dirty="0">
              <a:solidFill>
                <a:schemeClr val="bg2">
                  <a:lumMod val="50000"/>
                </a:schemeClr>
              </a:solidFill>
              <a:latin typeface="Arial" charset="0"/>
              <a:ea typeface="Arial" charset="0"/>
              <a:cs typeface="Arial" charset="0"/>
            </a:endParaRPr>
          </a:p>
        </p:txBody>
      </p:sp>
      <p:sp>
        <p:nvSpPr>
          <p:cNvPr id="37" name="Rectangle 36"/>
          <p:cNvSpPr/>
          <p:nvPr/>
        </p:nvSpPr>
        <p:spPr>
          <a:xfrm>
            <a:off x="2739582" y="1915781"/>
            <a:ext cx="1947690" cy="523220"/>
          </a:xfrm>
          <a:prstGeom prst="rect">
            <a:avLst/>
          </a:prstGeom>
        </p:spPr>
        <p:txBody>
          <a:bodyPr wrap="square">
            <a:spAutoFit/>
          </a:bodyPr>
          <a:lstStyle/>
          <a:p>
            <a:r>
              <a:rPr lang="en-US" sz="1400" dirty="0">
                <a:solidFill>
                  <a:schemeClr val="bg2">
                    <a:lumMod val="50000"/>
                  </a:schemeClr>
                </a:solidFill>
              </a:rPr>
              <a:t>1332 authorizing legislation passed.</a:t>
            </a:r>
            <a:endParaRPr lang="en-US" sz="1400" dirty="0">
              <a:solidFill>
                <a:schemeClr val="bg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99598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Take-Aways for States</a:t>
            </a:r>
            <a:endParaRPr lang="en-US" dirty="0">
              <a:solidFill>
                <a:srgbClr val="0065A5"/>
              </a:solidFill>
              <a:latin typeface="Arial" charset="0"/>
              <a:ea typeface="Arial Black" charset="0"/>
              <a:cs typeface="Arial Black" charset="0"/>
            </a:endParaRP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7C95B70-AC44-4C23-AF0E-0A8E21BECFB0}"/>
              </a:ext>
            </a:extLst>
          </p:cNvPr>
          <p:cNvSpPr>
            <a:spLocks noGrp="1"/>
          </p:cNvSpPr>
          <p:nvPr>
            <p:ph idx="1"/>
          </p:nvPr>
        </p:nvSpPr>
        <p:spPr>
          <a:xfrm>
            <a:off x="464878" y="1242695"/>
            <a:ext cx="7886700" cy="4722676"/>
          </a:xfrm>
        </p:spPr>
        <p:txBody>
          <a:bodyPr>
            <a:normAutofit fontScale="92500" lnSpcReduction="10000"/>
          </a:bodyPr>
          <a:lstStyle/>
          <a:p>
            <a:r>
              <a:rPr lang="en-US" dirty="0">
                <a:solidFill>
                  <a:schemeClr val="tx1">
                    <a:lumMod val="50000"/>
                    <a:lumOff val="50000"/>
                  </a:schemeClr>
                </a:solidFill>
                <a:latin typeface="Georgia "/>
              </a:rPr>
              <a:t>Section 1332 Waivers are not going away yet</a:t>
            </a:r>
          </a:p>
          <a:p>
            <a:r>
              <a:rPr lang="en-US" dirty="0">
                <a:solidFill>
                  <a:schemeClr val="tx1">
                    <a:lumMod val="50000"/>
                    <a:lumOff val="50000"/>
                  </a:schemeClr>
                </a:solidFill>
                <a:latin typeface="Georgia "/>
              </a:rPr>
              <a:t>Congressional action would likely mean big changes to waiver authority and may provide additional flexibility</a:t>
            </a:r>
          </a:p>
          <a:p>
            <a:r>
              <a:rPr lang="en-US" dirty="0">
                <a:solidFill>
                  <a:schemeClr val="tx1">
                    <a:lumMod val="50000"/>
                    <a:lumOff val="50000"/>
                  </a:schemeClr>
                </a:solidFill>
                <a:latin typeface="Georgia "/>
              </a:rPr>
              <a:t>Federal administration response to applications could support state efforts to overhaul their health systems</a:t>
            </a:r>
          </a:p>
          <a:p>
            <a:r>
              <a:rPr lang="en-US" dirty="0">
                <a:solidFill>
                  <a:schemeClr val="tx1">
                    <a:lumMod val="50000"/>
                    <a:lumOff val="50000"/>
                  </a:schemeClr>
                </a:solidFill>
                <a:latin typeface="Georgia "/>
              </a:rPr>
              <a:t>Considerations</a:t>
            </a:r>
          </a:p>
          <a:p>
            <a:pPr lvl="1"/>
            <a:r>
              <a:rPr lang="en-US" dirty="0">
                <a:solidFill>
                  <a:schemeClr val="tx1">
                    <a:lumMod val="50000"/>
                    <a:lumOff val="50000"/>
                  </a:schemeClr>
                </a:solidFill>
                <a:latin typeface="Georgia "/>
              </a:rPr>
              <a:t>Types of changes </a:t>
            </a:r>
          </a:p>
          <a:p>
            <a:pPr lvl="1"/>
            <a:r>
              <a:rPr lang="en-US" dirty="0">
                <a:solidFill>
                  <a:schemeClr val="tx1">
                    <a:lumMod val="50000"/>
                    <a:lumOff val="50000"/>
                  </a:schemeClr>
                </a:solidFill>
                <a:latin typeface="Georgia "/>
              </a:rPr>
              <a:t>Politics</a:t>
            </a:r>
          </a:p>
          <a:p>
            <a:pPr lvl="1"/>
            <a:r>
              <a:rPr lang="en-US" dirty="0">
                <a:solidFill>
                  <a:schemeClr val="tx1">
                    <a:lumMod val="50000"/>
                    <a:lumOff val="50000"/>
                  </a:schemeClr>
                </a:solidFill>
                <a:latin typeface="Georgia "/>
              </a:rPr>
              <a:t>Limited funding </a:t>
            </a:r>
          </a:p>
          <a:p>
            <a:pPr lvl="1"/>
            <a:r>
              <a:rPr lang="en-US" dirty="0">
                <a:solidFill>
                  <a:schemeClr val="tx1">
                    <a:lumMod val="50000"/>
                    <a:lumOff val="50000"/>
                  </a:schemeClr>
                </a:solidFill>
                <a:latin typeface="Georgia "/>
              </a:rPr>
              <a:t>Timing</a:t>
            </a:r>
          </a:p>
          <a:p>
            <a:pPr lvl="1"/>
            <a:r>
              <a:rPr lang="en-US" dirty="0">
                <a:solidFill>
                  <a:schemeClr val="tx1">
                    <a:lumMod val="50000"/>
                    <a:lumOff val="50000"/>
                  </a:schemeClr>
                </a:solidFill>
                <a:latin typeface="Georgia "/>
              </a:rPr>
              <a:t>Approvals are staff-driven</a:t>
            </a:r>
          </a:p>
        </p:txBody>
      </p:sp>
      <p:sp>
        <p:nvSpPr>
          <p:cNvPr id="16" name="Slide Number Placeholder 15"/>
          <p:cNvSpPr>
            <a:spLocks noGrp="1"/>
          </p:cNvSpPr>
          <p:nvPr>
            <p:ph type="sldNum" sz="quarter" idx="12"/>
          </p:nvPr>
        </p:nvSpPr>
        <p:spPr/>
        <p:txBody>
          <a:bodyPr/>
          <a:lstStyle/>
          <a:p>
            <a:fld id="{F76AA2C4-AE0E-5946-A9D4-6533D68737BD}" type="slidenum">
              <a:rPr lang="en-US" smtClean="0"/>
              <a:t>26</a:t>
            </a:fld>
            <a:endParaRPr lang="en-US" dirty="0"/>
          </a:p>
        </p:txBody>
      </p: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394329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127338"/>
            <a:ext cx="9144000" cy="400110"/>
          </a:xfrm>
          <a:prstGeom prst="rect">
            <a:avLst/>
          </a:prstGeom>
          <a:noFill/>
        </p:spPr>
        <p:txBody>
          <a:bodyPr wrap="square" rtlCol="0">
            <a:spAutoFit/>
          </a:bodyPr>
          <a:lstStyle/>
          <a:p>
            <a:pPr algn="ctr"/>
            <a:endParaRPr lang="en-US" sz="2000" spc="1500" dirty="0">
              <a:solidFill>
                <a:schemeClr val="bg1"/>
              </a:solidFill>
              <a:latin typeface="Arial" charset="0"/>
              <a:ea typeface="Arial" charset="0"/>
              <a:cs typeface="Arial" charset="0"/>
            </a:endParaRPr>
          </a:p>
        </p:txBody>
      </p:sp>
      <p:sp>
        <p:nvSpPr>
          <p:cNvPr id="7" name="TextBox 6"/>
          <p:cNvSpPr txBox="1"/>
          <p:nvPr/>
        </p:nvSpPr>
        <p:spPr>
          <a:xfrm>
            <a:off x="-1" y="2720879"/>
            <a:ext cx="9144001" cy="1376595"/>
          </a:xfrm>
          <a:prstGeom prst="rect">
            <a:avLst/>
          </a:prstGeom>
          <a:noFill/>
        </p:spPr>
        <p:txBody>
          <a:bodyPr wrap="square" rtlCol="0">
            <a:spAutoFit/>
          </a:bodyPr>
          <a:lstStyle/>
          <a:p>
            <a:pPr algn="ctr">
              <a:lnSpc>
                <a:spcPts val="5000"/>
              </a:lnSpc>
            </a:pPr>
            <a:r>
              <a:rPr lang="en-US" sz="4800" b="1" cap="all" dirty="0">
                <a:solidFill>
                  <a:schemeClr val="bg1"/>
                </a:solidFill>
                <a:latin typeface="Arial Black" charset="0"/>
                <a:ea typeface="Arial Black" charset="0"/>
                <a:cs typeface="Arial Black" charset="0"/>
              </a:rPr>
              <a:t>Impact on plans and providers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79" y="6148179"/>
            <a:ext cx="8533521" cy="310678"/>
          </a:xfrm>
          <a:prstGeom prst="rect">
            <a:avLst/>
          </a:prstGeom>
        </p:spPr>
      </p:pic>
      <p:cxnSp>
        <p:nvCxnSpPr>
          <p:cNvPr id="12" name="Straight Connector 11"/>
          <p:cNvCxnSpPr/>
          <p:nvPr/>
        </p:nvCxnSpPr>
        <p:spPr>
          <a:xfrm>
            <a:off x="-1" y="5859783"/>
            <a:ext cx="92456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053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Potential Impact on MCOs</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97053686"/>
              </p:ext>
            </p:extLst>
          </p:nvPr>
        </p:nvGraphicFramePr>
        <p:xfrm>
          <a:off x="609600" y="1464733"/>
          <a:ext cx="7636933" cy="3571240"/>
        </p:xfrm>
        <a:graphic>
          <a:graphicData uri="http://schemas.openxmlformats.org/drawingml/2006/table">
            <a:tbl>
              <a:tblPr firstRow="1" bandRow="1">
                <a:tableStyleId>{5C22544A-7EE6-4342-B048-85BDC9FD1C3A}</a:tableStyleId>
              </a:tblPr>
              <a:tblGrid>
                <a:gridCol w="2599267">
                  <a:extLst>
                    <a:ext uri="{9D8B030D-6E8A-4147-A177-3AD203B41FA5}">
                      <a16:colId xmlns:a16="http://schemas.microsoft.com/office/drawing/2014/main" val="20000"/>
                    </a:ext>
                  </a:extLst>
                </a:gridCol>
                <a:gridCol w="5037666">
                  <a:extLst>
                    <a:ext uri="{9D8B030D-6E8A-4147-A177-3AD203B41FA5}">
                      <a16:colId xmlns:a16="http://schemas.microsoft.com/office/drawing/2014/main" val="20001"/>
                    </a:ext>
                  </a:extLst>
                </a:gridCol>
              </a:tblGrid>
              <a:tr h="370840">
                <a:tc>
                  <a:txBody>
                    <a:bodyPr/>
                    <a:lstStyle/>
                    <a:p>
                      <a:r>
                        <a:rPr lang="en-US" dirty="0"/>
                        <a:t>Type</a:t>
                      </a:r>
                      <a:r>
                        <a:rPr lang="en-US" baseline="0" dirty="0"/>
                        <a:t> of Impact</a:t>
                      </a:r>
                      <a:endParaRPr lang="en-US" dirty="0"/>
                    </a:p>
                  </a:txBody>
                  <a:tcPr/>
                </a:tc>
                <a:tc>
                  <a:txBody>
                    <a:bodyPr/>
                    <a:lstStyle/>
                    <a:p>
                      <a:r>
                        <a:rPr lang="en-US" dirty="0"/>
                        <a:t>Implications</a:t>
                      </a:r>
                    </a:p>
                  </a:txBody>
                  <a:tcPr/>
                </a:tc>
                <a:extLst>
                  <a:ext uri="{0D108BD9-81ED-4DB2-BD59-A6C34878D82A}">
                    <a16:rowId xmlns:a16="http://schemas.microsoft.com/office/drawing/2014/main" val="10000"/>
                  </a:ext>
                </a:extLst>
              </a:tr>
              <a:tr h="370840">
                <a:tc>
                  <a:txBody>
                    <a:bodyPr/>
                    <a:lstStyle/>
                    <a:p>
                      <a:r>
                        <a:rPr lang="en-US" dirty="0"/>
                        <a:t>Administrative</a:t>
                      </a:r>
                      <a:r>
                        <a:rPr lang="en-US" baseline="0" dirty="0"/>
                        <a:t> Changes</a:t>
                      </a:r>
                      <a:endParaRPr lang="en-US" dirty="0"/>
                    </a:p>
                  </a:txBody>
                  <a:tcPr/>
                </a:tc>
                <a:tc>
                  <a:txBody>
                    <a:bodyPr/>
                    <a:lstStyle/>
                    <a:p>
                      <a:pPr marL="285750" indent="-285750">
                        <a:buFont typeface="Arial" panose="020B0604020202020204" pitchFamily="34" charset="0"/>
                        <a:buChar char="•"/>
                      </a:pPr>
                      <a:r>
                        <a:rPr lang="en-US" dirty="0"/>
                        <a:t>IT</a:t>
                      </a:r>
                      <a:r>
                        <a:rPr lang="en-US" baseline="0" dirty="0"/>
                        <a:t> system changes to accommodate new populations, new plan types, varied subsidy levels</a:t>
                      </a:r>
                    </a:p>
                    <a:p>
                      <a:pPr marL="285750" indent="-285750">
                        <a:buFont typeface="Arial" panose="020B0604020202020204" pitchFamily="34" charset="0"/>
                        <a:buChar char="•"/>
                      </a:pPr>
                      <a:r>
                        <a:rPr lang="en-US" baseline="0" dirty="0"/>
                        <a:t>Changes to Exchange data submissions</a:t>
                      </a:r>
                    </a:p>
                    <a:p>
                      <a:pPr marL="285750" indent="-285750">
                        <a:buFont typeface="Arial" panose="020B0604020202020204" pitchFamily="34" charset="0"/>
                        <a:buChar char="•"/>
                      </a:pPr>
                      <a:r>
                        <a:rPr lang="en-US" baseline="0" dirty="0"/>
                        <a:t>Increased reporting/accountability requirements</a:t>
                      </a:r>
                    </a:p>
                    <a:p>
                      <a:pPr marL="285750" indent="-285750">
                        <a:buFont typeface="Arial" panose="020B0604020202020204" pitchFamily="34" charset="0"/>
                        <a:buChar char="•"/>
                      </a:pPr>
                      <a:r>
                        <a:rPr lang="en-US" baseline="0" dirty="0"/>
                        <a:t>Member services impacts</a:t>
                      </a:r>
                    </a:p>
                    <a:p>
                      <a:pPr marL="285750" indent="-285750">
                        <a:buFont typeface="Arial" panose="020B0604020202020204" pitchFamily="34" charset="0"/>
                        <a:buChar char="•"/>
                      </a:pPr>
                      <a:r>
                        <a:rPr lang="en-US" baseline="0" dirty="0"/>
                        <a:t>Provider education impacts</a:t>
                      </a:r>
                      <a:endParaRPr lang="en-US" dirty="0"/>
                    </a:p>
                  </a:txBody>
                  <a:tcPr/>
                </a:tc>
                <a:extLst>
                  <a:ext uri="{0D108BD9-81ED-4DB2-BD59-A6C34878D82A}">
                    <a16:rowId xmlns:a16="http://schemas.microsoft.com/office/drawing/2014/main" val="10001"/>
                  </a:ext>
                </a:extLst>
              </a:tr>
              <a:tr h="370840">
                <a:tc>
                  <a:txBody>
                    <a:bodyPr/>
                    <a:lstStyle/>
                    <a:p>
                      <a:r>
                        <a:rPr lang="en-US" dirty="0"/>
                        <a:t>Market/Contracting</a:t>
                      </a:r>
                      <a:r>
                        <a:rPr lang="en-US" baseline="0" dirty="0"/>
                        <a:t> Changes</a:t>
                      </a:r>
                      <a:endParaRPr lang="en-US" dirty="0"/>
                    </a:p>
                  </a:txBody>
                  <a:tcPr/>
                </a:tc>
                <a:tc>
                  <a:txBody>
                    <a:bodyPr/>
                    <a:lstStyle/>
                    <a:p>
                      <a:pPr marL="285750" indent="-285750">
                        <a:buFont typeface="Arial" panose="020B0604020202020204" pitchFamily="34" charset="0"/>
                        <a:buChar char="•"/>
                      </a:pPr>
                      <a:r>
                        <a:rPr lang="en-US" dirty="0"/>
                        <a:t>Changes to QHP certification requirements</a:t>
                      </a:r>
                    </a:p>
                    <a:p>
                      <a:pPr marL="285750" indent="-285750">
                        <a:buFont typeface="Arial" panose="020B0604020202020204" pitchFamily="34" charset="0"/>
                        <a:buChar char="•"/>
                      </a:pPr>
                      <a:r>
                        <a:rPr lang="en-US" baseline="0" dirty="0"/>
                        <a:t>Changes to market dynamics and participation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Possible new</a:t>
                      </a:r>
                      <a:r>
                        <a:rPr lang="en-US" baseline="0" dirty="0"/>
                        <a:t> procurements under joint Medicaid proposals</a:t>
                      </a:r>
                    </a:p>
                  </a:txBody>
                  <a:tcPr/>
                </a:tc>
                <a:extLst>
                  <a:ext uri="{0D108BD9-81ED-4DB2-BD59-A6C34878D82A}">
                    <a16:rowId xmlns:a16="http://schemas.microsoft.com/office/drawing/2014/main" val="10002"/>
                  </a:ext>
                </a:extLst>
              </a:tr>
            </a:tbl>
          </a:graphicData>
        </a:graphic>
      </p:graphicFrame>
      <p:pic>
        <p:nvPicPr>
          <p:cNvPr id="7" name="Picture 6">
            <a:extLst>
              <a:ext uri="{FF2B5EF4-FFF2-40B4-BE49-F238E27FC236}">
                <a16:creationId xmlns:a16="http://schemas.microsoft.com/office/drawing/2014/main" id="{8F3F30E9-0325-45A3-AD26-64F208D29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495279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Potential Impact on Providers</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215991"/>
              </p:ext>
            </p:extLst>
          </p:nvPr>
        </p:nvGraphicFramePr>
        <p:xfrm>
          <a:off x="609600" y="1322071"/>
          <a:ext cx="7636933" cy="5034280"/>
        </p:xfrm>
        <a:graphic>
          <a:graphicData uri="http://schemas.openxmlformats.org/drawingml/2006/table">
            <a:tbl>
              <a:tblPr firstRow="1" bandRow="1">
                <a:tableStyleId>{5C22544A-7EE6-4342-B048-85BDC9FD1C3A}</a:tableStyleId>
              </a:tblPr>
              <a:tblGrid>
                <a:gridCol w="2599267">
                  <a:extLst>
                    <a:ext uri="{9D8B030D-6E8A-4147-A177-3AD203B41FA5}">
                      <a16:colId xmlns:a16="http://schemas.microsoft.com/office/drawing/2014/main" val="20000"/>
                    </a:ext>
                  </a:extLst>
                </a:gridCol>
                <a:gridCol w="5037666">
                  <a:extLst>
                    <a:ext uri="{9D8B030D-6E8A-4147-A177-3AD203B41FA5}">
                      <a16:colId xmlns:a16="http://schemas.microsoft.com/office/drawing/2014/main" val="20001"/>
                    </a:ext>
                  </a:extLst>
                </a:gridCol>
              </a:tblGrid>
              <a:tr h="370840">
                <a:tc>
                  <a:txBody>
                    <a:bodyPr/>
                    <a:lstStyle/>
                    <a:p>
                      <a:r>
                        <a:rPr lang="en-US" dirty="0"/>
                        <a:t>Type</a:t>
                      </a:r>
                      <a:r>
                        <a:rPr lang="en-US" baseline="0" dirty="0"/>
                        <a:t> of Impact</a:t>
                      </a:r>
                      <a:endParaRPr lang="en-US" dirty="0"/>
                    </a:p>
                  </a:txBody>
                  <a:tcPr/>
                </a:tc>
                <a:tc>
                  <a:txBody>
                    <a:bodyPr/>
                    <a:lstStyle/>
                    <a:p>
                      <a:r>
                        <a:rPr lang="en-US" dirty="0"/>
                        <a:t>Implications</a:t>
                      </a:r>
                    </a:p>
                  </a:txBody>
                  <a:tcPr/>
                </a:tc>
                <a:extLst>
                  <a:ext uri="{0D108BD9-81ED-4DB2-BD59-A6C34878D82A}">
                    <a16:rowId xmlns:a16="http://schemas.microsoft.com/office/drawing/2014/main" val="10000"/>
                  </a:ext>
                </a:extLst>
              </a:tr>
              <a:tr h="370840">
                <a:tc>
                  <a:txBody>
                    <a:bodyPr/>
                    <a:lstStyle/>
                    <a:p>
                      <a:r>
                        <a:rPr lang="en-US" dirty="0"/>
                        <a:t>Administrative</a:t>
                      </a:r>
                      <a:r>
                        <a:rPr lang="en-US" baseline="0" dirty="0"/>
                        <a:t> Changes</a:t>
                      </a:r>
                      <a:endParaRPr lang="en-US" dirty="0"/>
                    </a:p>
                  </a:txBody>
                  <a:tcPr/>
                </a:tc>
                <a:tc>
                  <a:txBody>
                    <a:bodyPr/>
                    <a:lstStyle/>
                    <a:p>
                      <a:pPr marL="285750" indent="-285750">
                        <a:buFont typeface="Arial" panose="020B0604020202020204" pitchFamily="34" charset="0"/>
                        <a:buChar char="•"/>
                      </a:pPr>
                      <a:r>
                        <a:rPr lang="en-US" dirty="0"/>
                        <a:t>Increased number</a:t>
                      </a:r>
                      <a:r>
                        <a:rPr lang="en-US" baseline="0" dirty="0"/>
                        <a:t> of plans – more administrative burden</a:t>
                      </a:r>
                    </a:p>
                    <a:p>
                      <a:pPr marL="285750" indent="-285750">
                        <a:buFont typeface="Arial" panose="020B0604020202020204" pitchFamily="34" charset="0"/>
                        <a:buChar char="•"/>
                      </a:pPr>
                      <a:r>
                        <a:rPr lang="en-US" baseline="0" dirty="0"/>
                        <a:t>Revisions to plan contracts</a:t>
                      </a:r>
                    </a:p>
                    <a:p>
                      <a:pPr marL="285750" indent="-285750">
                        <a:buFont typeface="Arial" panose="020B0604020202020204" pitchFamily="34" charset="0"/>
                        <a:buChar char="•"/>
                      </a:pPr>
                      <a:r>
                        <a:rPr lang="en-US" baseline="0" dirty="0"/>
                        <a:t>Changes in quality reporting requirements</a:t>
                      </a:r>
                      <a:endParaRPr lang="en-US" dirty="0"/>
                    </a:p>
                  </a:txBody>
                  <a:tcPr/>
                </a:tc>
                <a:extLst>
                  <a:ext uri="{0D108BD9-81ED-4DB2-BD59-A6C34878D82A}">
                    <a16:rowId xmlns:a16="http://schemas.microsoft.com/office/drawing/2014/main" val="10001"/>
                  </a:ext>
                </a:extLst>
              </a:tr>
              <a:tr h="370840">
                <a:tc>
                  <a:txBody>
                    <a:bodyPr/>
                    <a:lstStyle/>
                    <a:p>
                      <a:r>
                        <a:rPr lang="en-US" dirty="0"/>
                        <a:t>Contracting</a:t>
                      </a:r>
                      <a:r>
                        <a:rPr lang="en-US" baseline="0" dirty="0"/>
                        <a:t> Changes</a:t>
                      </a:r>
                      <a:endParaRPr lang="en-US" dirty="0"/>
                    </a:p>
                  </a:txBody>
                  <a:tcPr/>
                </a:tc>
                <a:tc>
                  <a:txBody>
                    <a:bodyPr/>
                    <a:lstStyle/>
                    <a:p>
                      <a:pPr marL="285750" indent="-285750">
                        <a:buFont typeface="Arial" panose="020B0604020202020204" pitchFamily="34" charset="0"/>
                        <a:buChar char="•"/>
                      </a:pPr>
                      <a:r>
                        <a:rPr lang="en-US" dirty="0"/>
                        <a:t>New insurance</a:t>
                      </a:r>
                      <a:r>
                        <a:rPr lang="en-US" baseline="0" dirty="0"/>
                        <a:t> market entrants and need for new contracting arrangements</a:t>
                      </a:r>
                    </a:p>
                    <a:p>
                      <a:pPr marL="285750" indent="-285750">
                        <a:buFont typeface="Arial" panose="020B0604020202020204" pitchFamily="34" charset="0"/>
                        <a:buChar char="•"/>
                      </a:pPr>
                      <a:r>
                        <a:rPr lang="en-US" baseline="0" dirty="0"/>
                        <a:t>Strengthened provider contracting standards for QHPs</a:t>
                      </a:r>
                    </a:p>
                    <a:p>
                      <a:pPr marL="285750" indent="-285750">
                        <a:buFont typeface="Arial" panose="020B0604020202020204" pitchFamily="34" charset="0"/>
                        <a:buChar char="•"/>
                      </a:pPr>
                      <a:r>
                        <a:rPr lang="en-US" baseline="0" dirty="0"/>
                        <a:t>Increased scrutiny on quality performance</a:t>
                      </a:r>
                    </a:p>
                    <a:p>
                      <a:pPr marL="285750" indent="-285750">
                        <a:buFont typeface="Arial" panose="020B0604020202020204" pitchFamily="34" charset="0"/>
                        <a:buChar char="•"/>
                      </a:pPr>
                      <a:r>
                        <a:rPr lang="en-US" baseline="0" dirty="0"/>
                        <a:t>Opportunities for innovation under new market dynamics</a:t>
                      </a:r>
                      <a:endParaRPr lang="en-US" dirty="0"/>
                    </a:p>
                  </a:txBody>
                  <a:tcPr/>
                </a:tc>
                <a:extLst>
                  <a:ext uri="{0D108BD9-81ED-4DB2-BD59-A6C34878D82A}">
                    <a16:rowId xmlns:a16="http://schemas.microsoft.com/office/drawing/2014/main" val="10002"/>
                  </a:ext>
                </a:extLst>
              </a:tr>
              <a:tr h="370840">
                <a:tc>
                  <a:txBody>
                    <a:bodyPr/>
                    <a:lstStyle/>
                    <a:p>
                      <a:r>
                        <a:rPr lang="en-US" dirty="0"/>
                        <a:t>Beneficiary Impacts</a:t>
                      </a:r>
                    </a:p>
                  </a:txBody>
                  <a:tcPr/>
                </a:tc>
                <a:tc>
                  <a:txBody>
                    <a:bodyPr/>
                    <a:lstStyle/>
                    <a:p>
                      <a:pPr marL="285750" indent="-285750">
                        <a:buFont typeface="Arial" panose="020B0604020202020204" pitchFamily="34" charset="0"/>
                        <a:buChar char="•"/>
                      </a:pPr>
                      <a:r>
                        <a:rPr lang="en-US" dirty="0"/>
                        <a:t>Potential new populations with coverage, including previously uninsured with pent-up demand</a:t>
                      </a:r>
                    </a:p>
                    <a:p>
                      <a:pPr marL="285750" indent="-285750">
                        <a:buFont typeface="Arial" panose="020B0604020202020204" pitchFamily="34" charset="0"/>
                        <a:buChar char="•"/>
                      </a:pPr>
                      <a:r>
                        <a:rPr lang="en-US" dirty="0"/>
                        <a:t>Ongoing</a:t>
                      </a:r>
                      <a:r>
                        <a:rPr lang="en-US" baseline="0" dirty="0"/>
                        <a:t> need for member education and engagement</a:t>
                      </a:r>
                      <a:endParaRPr lang="en-US" dirty="0"/>
                    </a:p>
                  </a:txBody>
                  <a:tcPr/>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27527A15-3720-42BF-83DE-2691E7366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210501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54907" y="4638422"/>
            <a:ext cx="6879436" cy="396876"/>
          </a:xfrm>
        </p:spPr>
        <p:txBody>
          <a:bodyPr/>
          <a:lstStyle/>
          <a:p>
            <a:endParaRPr lang="en-US"/>
          </a:p>
        </p:txBody>
      </p:sp>
      <p:sp>
        <p:nvSpPr>
          <p:cNvPr id="3" name="Text Placeholder 2"/>
          <p:cNvSpPr>
            <a:spLocks noGrp="1"/>
          </p:cNvSpPr>
          <p:nvPr>
            <p:ph type="body" sz="quarter" idx="13"/>
          </p:nvPr>
        </p:nvSpPr>
        <p:spPr>
          <a:xfrm>
            <a:off x="1054909" y="1641583"/>
            <a:ext cx="6887880" cy="1526717"/>
          </a:xfrm>
        </p:spPr>
        <p:txBody>
          <a:bodyPr/>
          <a:lstStyle/>
          <a:p>
            <a:endParaRPr lang="en-US"/>
          </a:p>
        </p:txBody>
      </p:sp>
      <p:sp>
        <p:nvSpPr>
          <p:cNvPr id="4" name="Text Placeholder 3"/>
          <p:cNvSpPr>
            <a:spLocks noGrp="1"/>
          </p:cNvSpPr>
          <p:nvPr>
            <p:ph type="body" sz="quarter" idx="14"/>
          </p:nvPr>
        </p:nvSpPr>
        <p:spPr>
          <a:xfrm>
            <a:off x="1055563" y="3219995"/>
            <a:ext cx="6886575" cy="332332"/>
          </a:xfrm>
        </p:spPr>
        <p:txBody>
          <a:bodyPr>
            <a:normAutofit/>
          </a:bodyPr>
          <a:lstStyle/>
          <a:p>
            <a:endParaRPr lang="en-US"/>
          </a:p>
        </p:txBody>
      </p:sp>
      <p:pic>
        <p:nvPicPr>
          <p:cNvPr id="10" name="Picture 9"/>
          <p:cNvPicPr>
            <a:picLocks noChangeAspect="1"/>
          </p:cNvPicPr>
          <p:nvPr/>
        </p:nvPicPr>
        <p:blipFill>
          <a:blip r:embed="rId3"/>
          <a:stretch>
            <a:fillRect/>
          </a:stretch>
        </p:blipFill>
        <p:spPr>
          <a:xfrm>
            <a:off x="331470" y="138559"/>
            <a:ext cx="8538210" cy="6386215"/>
          </a:xfrm>
          <a:prstGeom prst="rect">
            <a:avLst/>
          </a:prstGeom>
        </p:spPr>
      </p:pic>
      <p:sp>
        <p:nvSpPr>
          <p:cNvPr id="7" name="Rounded Rectangle 6"/>
          <p:cNvSpPr/>
          <p:nvPr/>
        </p:nvSpPr>
        <p:spPr>
          <a:xfrm>
            <a:off x="5826341" y="4055734"/>
            <a:ext cx="3043341" cy="158160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1542974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67" y="4010314"/>
            <a:ext cx="9395590" cy="1030383"/>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81" y="105422"/>
            <a:ext cx="7687951" cy="6443729"/>
          </a:xfrm>
          <a:prstGeom prst="rect">
            <a:avLst/>
          </a:prstGeom>
        </p:spPr>
      </p:pic>
      <p:sp>
        <p:nvSpPr>
          <p:cNvPr id="6" name="TextBox 5"/>
          <p:cNvSpPr txBox="1"/>
          <p:nvPr/>
        </p:nvSpPr>
        <p:spPr>
          <a:xfrm>
            <a:off x="3729947" y="1042778"/>
            <a:ext cx="1740665" cy="369332"/>
          </a:xfrm>
          <a:prstGeom prst="rect">
            <a:avLst/>
          </a:prstGeom>
          <a:noFill/>
        </p:spPr>
        <p:txBody>
          <a:bodyPr wrap="square" rtlCol="0">
            <a:spAutoFit/>
          </a:bodyPr>
          <a:lstStyle/>
          <a:p>
            <a:r>
              <a:rPr lang="en-US" dirty="0">
                <a:solidFill>
                  <a:srgbClr val="86AB5D"/>
                </a:solidFill>
                <a:latin typeface="Arial" charset="0"/>
                <a:ea typeface="Arial" charset="0"/>
                <a:cs typeface="Arial" charset="0"/>
              </a:rPr>
              <a:t>CONTACT US</a:t>
            </a:r>
          </a:p>
        </p:txBody>
      </p:sp>
      <p:sp>
        <p:nvSpPr>
          <p:cNvPr id="13" name="TextBox 12"/>
          <p:cNvSpPr txBox="1"/>
          <p:nvPr/>
        </p:nvSpPr>
        <p:spPr>
          <a:xfrm>
            <a:off x="1666257" y="2173124"/>
            <a:ext cx="5905754" cy="2308324"/>
          </a:xfrm>
          <a:prstGeom prst="rect">
            <a:avLst/>
          </a:prstGeom>
          <a:noFill/>
        </p:spPr>
        <p:txBody>
          <a:bodyPr wrap="square" rtlCol="0">
            <a:spAutoFit/>
          </a:bodyPr>
          <a:lstStyle/>
          <a:p>
            <a:pPr algn="ctr"/>
            <a:r>
              <a:rPr lang="en-US" b="1" cap="all" dirty="0">
                <a:solidFill>
                  <a:srgbClr val="0066A3"/>
                </a:solidFill>
                <a:latin typeface="Arial" charset="0"/>
                <a:ea typeface="Arial" charset="0"/>
                <a:cs typeface="Arial" charset="0"/>
              </a:rPr>
              <a:t>Nora </a:t>
            </a:r>
            <a:r>
              <a:rPr lang="en-US" b="1" cap="all" dirty="0" err="1">
                <a:solidFill>
                  <a:srgbClr val="0066A3"/>
                </a:solidFill>
                <a:latin typeface="Arial" charset="0"/>
                <a:ea typeface="Arial" charset="0"/>
                <a:cs typeface="Arial" charset="0"/>
              </a:rPr>
              <a:t>leibowitz</a:t>
            </a:r>
            <a:endParaRPr lang="en-US" b="1" cap="all" dirty="0">
              <a:solidFill>
                <a:srgbClr val="0066A3"/>
              </a:solidFill>
              <a:latin typeface="Arial" charset="0"/>
              <a:ea typeface="Arial" charset="0"/>
              <a:cs typeface="Arial" charset="0"/>
            </a:endParaRPr>
          </a:p>
          <a:p>
            <a:pPr algn="ctr"/>
            <a:r>
              <a:rPr lang="en-US" i="1" dirty="0">
                <a:solidFill>
                  <a:schemeClr val="tx1">
                    <a:lumMod val="50000"/>
                    <a:lumOff val="50000"/>
                  </a:schemeClr>
                </a:solidFill>
                <a:latin typeface="Arial" charset="0"/>
                <a:ea typeface="Arial" charset="0"/>
                <a:cs typeface="Arial" charset="0"/>
              </a:rPr>
              <a:t>Principal</a:t>
            </a:r>
          </a:p>
          <a:p>
            <a:pPr algn="ctr"/>
            <a:r>
              <a:rPr lang="en-US" i="1" dirty="0">
                <a:solidFill>
                  <a:schemeClr val="tx1">
                    <a:lumMod val="50000"/>
                    <a:lumOff val="50000"/>
                  </a:schemeClr>
                </a:solidFill>
                <a:latin typeface="Arial" charset="0"/>
                <a:ea typeface="Arial" charset="0"/>
                <a:cs typeface="Arial" charset="0"/>
              </a:rPr>
              <a:t>nleibowitz@healthmanagement.com</a:t>
            </a:r>
            <a:endParaRPr lang="en-US" b="1" cap="all" dirty="0">
              <a:solidFill>
                <a:srgbClr val="0066A3"/>
              </a:solidFill>
              <a:latin typeface="Arial" charset="0"/>
              <a:ea typeface="Arial" charset="0"/>
              <a:cs typeface="Arial" charset="0"/>
            </a:endParaRPr>
          </a:p>
          <a:p>
            <a:pPr algn="ctr"/>
            <a:endParaRPr lang="en-US" b="1" cap="all" dirty="0">
              <a:solidFill>
                <a:srgbClr val="0066A3"/>
              </a:solidFill>
              <a:latin typeface="Arial" charset="0"/>
              <a:ea typeface="Arial" charset="0"/>
              <a:cs typeface="Arial" charset="0"/>
            </a:endParaRPr>
          </a:p>
          <a:p>
            <a:pPr algn="ctr"/>
            <a:r>
              <a:rPr lang="en-US" b="1" cap="all" dirty="0">
                <a:solidFill>
                  <a:srgbClr val="0066A3"/>
                </a:solidFill>
                <a:latin typeface="Arial" charset="0"/>
                <a:ea typeface="Arial" charset="0"/>
                <a:cs typeface="Arial" charset="0"/>
              </a:rPr>
              <a:t>Donna Laverdiere</a:t>
            </a:r>
            <a:br>
              <a:rPr lang="en-US" dirty="0">
                <a:latin typeface="Arial" charset="0"/>
                <a:ea typeface="Arial" charset="0"/>
                <a:cs typeface="Arial" charset="0"/>
              </a:rPr>
            </a:br>
            <a:r>
              <a:rPr lang="en-US" i="1" dirty="0">
                <a:solidFill>
                  <a:schemeClr val="tx1">
                    <a:lumMod val="50000"/>
                    <a:lumOff val="50000"/>
                  </a:schemeClr>
                </a:solidFill>
                <a:latin typeface="Arial" charset="0"/>
                <a:ea typeface="Arial" charset="0"/>
                <a:cs typeface="Arial" charset="0"/>
              </a:rPr>
              <a:t>Principal</a:t>
            </a:r>
          </a:p>
          <a:p>
            <a:pPr algn="ctr"/>
            <a:r>
              <a:rPr lang="en-US" i="1" dirty="0">
                <a:solidFill>
                  <a:schemeClr val="tx1">
                    <a:lumMod val="50000"/>
                    <a:lumOff val="50000"/>
                  </a:schemeClr>
                </a:solidFill>
                <a:latin typeface="Arial" charset="0"/>
                <a:ea typeface="Arial" charset="0"/>
                <a:cs typeface="Arial" charset="0"/>
              </a:rPr>
              <a:t>dlaverdiere@healthmanagement.com</a:t>
            </a:r>
            <a:endParaRPr lang="en-US" b="1" cap="all" dirty="0">
              <a:solidFill>
                <a:srgbClr val="0066A3"/>
              </a:solidFill>
              <a:latin typeface="Arial" charset="0"/>
              <a:ea typeface="Arial" charset="0"/>
              <a:cs typeface="Arial" charset="0"/>
            </a:endParaRPr>
          </a:p>
          <a:p>
            <a:endParaRPr lang="en-US" b="1" cap="all" dirty="0">
              <a:solidFill>
                <a:srgbClr val="0066A3"/>
              </a:solidFill>
              <a:latin typeface="Arial" charset="0"/>
              <a:ea typeface="Arial" charset="0"/>
              <a:cs typeface="Arial" charset="0"/>
            </a:endParaRPr>
          </a:p>
        </p:txBody>
      </p:sp>
      <p:cxnSp>
        <p:nvCxnSpPr>
          <p:cNvPr id="23" name="Straight Connector 22"/>
          <p:cNvCxnSpPr/>
          <p:nvPr/>
        </p:nvCxnSpPr>
        <p:spPr>
          <a:xfrm>
            <a:off x="1839817" y="1412111"/>
            <a:ext cx="5750805" cy="0"/>
          </a:xfrm>
          <a:prstGeom prst="line">
            <a:avLst/>
          </a:prstGeom>
          <a:ln w="12700">
            <a:solidFill>
              <a:schemeClr val="tx1">
                <a:lumMod val="50000"/>
                <a:lumOff val="50000"/>
                <a:alpha val="49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095" y="5314156"/>
            <a:ext cx="7164371" cy="480767"/>
          </a:xfrm>
          <a:prstGeom prst="rect">
            <a:avLst/>
          </a:prstGeom>
        </p:spPr>
      </p:pic>
      <p:cxnSp>
        <p:nvCxnSpPr>
          <p:cNvPr id="7" name="Straight Connector 6"/>
          <p:cNvCxnSpPr/>
          <p:nvPr/>
        </p:nvCxnSpPr>
        <p:spPr>
          <a:xfrm>
            <a:off x="1300899" y="5040697"/>
            <a:ext cx="6636470" cy="0"/>
          </a:xfrm>
          <a:prstGeom prst="line">
            <a:avLst/>
          </a:prstGeom>
          <a:ln w="12700">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135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91483" y="4674998"/>
            <a:ext cx="6879436" cy="396876"/>
          </a:xfrm>
        </p:spPr>
        <p:txBody>
          <a:bodyPr/>
          <a:lstStyle/>
          <a:p>
            <a:endParaRPr lang="en-US"/>
          </a:p>
        </p:txBody>
      </p:sp>
      <p:sp>
        <p:nvSpPr>
          <p:cNvPr id="3" name="Text Placeholder 2"/>
          <p:cNvSpPr>
            <a:spLocks noGrp="1"/>
          </p:cNvSpPr>
          <p:nvPr>
            <p:ph type="body" sz="quarter" idx="13"/>
          </p:nvPr>
        </p:nvSpPr>
        <p:spPr>
          <a:xfrm>
            <a:off x="1091485" y="1678159"/>
            <a:ext cx="6887880" cy="1526717"/>
          </a:xfrm>
        </p:spPr>
        <p:txBody>
          <a:bodyPr/>
          <a:lstStyle/>
          <a:p>
            <a:endParaRPr lang="en-US"/>
          </a:p>
        </p:txBody>
      </p:sp>
      <p:sp>
        <p:nvSpPr>
          <p:cNvPr id="4" name="Text Placeholder 3"/>
          <p:cNvSpPr>
            <a:spLocks noGrp="1"/>
          </p:cNvSpPr>
          <p:nvPr>
            <p:ph type="body" sz="quarter" idx="14"/>
          </p:nvPr>
        </p:nvSpPr>
        <p:spPr>
          <a:xfrm>
            <a:off x="1092139" y="3256571"/>
            <a:ext cx="6886575" cy="332332"/>
          </a:xfrm>
        </p:spPr>
        <p:txBody>
          <a:bodyPr>
            <a:normAutofit/>
          </a:bodyPr>
          <a:lstStyle/>
          <a:p>
            <a:endParaRPr lang="en-US"/>
          </a:p>
        </p:txBody>
      </p:sp>
      <p:pic>
        <p:nvPicPr>
          <p:cNvPr id="5" name="Picture 4"/>
          <p:cNvPicPr>
            <a:picLocks noChangeAspect="1"/>
          </p:cNvPicPr>
          <p:nvPr/>
        </p:nvPicPr>
        <p:blipFill>
          <a:blip r:embed="rId3"/>
          <a:stretch>
            <a:fillRect/>
          </a:stretch>
        </p:blipFill>
        <p:spPr>
          <a:xfrm>
            <a:off x="318494" y="106369"/>
            <a:ext cx="8494036" cy="6429274"/>
          </a:xfrm>
          <a:prstGeom prst="rect">
            <a:avLst/>
          </a:prstGeom>
        </p:spPr>
      </p:pic>
      <p:sp>
        <p:nvSpPr>
          <p:cNvPr id="7" name="Rounded Rectangle 6"/>
          <p:cNvSpPr/>
          <p:nvPr/>
        </p:nvSpPr>
        <p:spPr>
          <a:xfrm>
            <a:off x="5748452" y="3992748"/>
            <a:ext cx="3029788" cy="105319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Tree>
    <p:extLst>
      <p:ext uri="{BB962C8B-B14F-4D97-AF65-F5344CB8AC3E}">
        <p14:creationId xmlns:p14="http://schemas.microsoft.com/office/powerpoint/2010/main" val="27616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Webinar Overview</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5</a:t>
            </a:fld>
            <a:endParaRPr lang="en-US"/>
          </a:p>
        </p:txBody>
      </p: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8" y="1546667"/>
            <a:ext cx="511981" cy="511981"/>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8" y="2374926"/>
            <a:ext cx="511981" cy="511981"/>
          </a:xfrm>
          <a:prstGeom prst="rect">
            <a:avLst/>
          </a:prstGeom>
        </p:spPr>
      </p:pic>
      <p:sp>
        <p:nvSpPr>
          <p:cNvPr id="29" name="TextBox 28"/>
          <p:cNvSpPr txBox="1"/>
          <p:nvPr/>
        </p:nvSpPr>
        <p:spPr>
          <a:xfrm>
            <a:off x="1135167" y="2455276"/>
            <a:ext cx="3028105" cy="400110"/>
          </a:xfrm>
          <a:prstGeom prst="rect">
            <a:avLst/>
          </a:prstGeom>
          <a:noFill/>
        </p:spPr>
        <p:txBody>
          <a:bodyPr wrap="square" rtlCol="0">
            <a:spAutoFit/>
          </a:bodyPr>
          <a:lstStyle/>
          <a:p>
            <a:r>
              <a:rPr lang="en-US" sz="2000" b="1" dirty="0">
                <a:ea typeface="Arial" charset="0"/>
                <a:cs typeface="Arial" charset="0"/>
              </a:rPr>
              <a:t>Congressional Proposals</a:t>
            </a: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8" y="3050934"/>
            <a:ext cx="511981" cy="511981"/>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8" y="3800934"/>
            <a:ext cx="511981" cy="511981"/>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8" y="4558132"/>
            <a:ext cx="511981" cy="511981"/>
          </a:xfrm>
          <a:prstGeom prst="rect">
            <a:avLst/>
          </a:prstGeom>
        </p:spPr>
      </p:pic>
      <p:cxnSp>
        <p:nvCxnSpPr>
          <p:cNvPr id="47" name="Straight Connector 46"/>
          <p:cNvCxnSpPr/>
          <p:nvPr/>
        </p:nvCxnSpPr>
        <p:spPr>
          <a:xfrm>
            <a:off x="788959" y="2802896"/>
            <a:ext cx="0" cy="248038"/>
          </a:xfrm>
          <a:prstGeom prst="line">
            <a:avLst/>
          </a:prstGeom>
          <a:ln w="12700">
            <a:solidFill>
              <a:srgbClr val="85AA5D"/>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87532" y="3562915"/>
            <a:ext cx="0" cy="248038"/>
          </a:xfrm>
          <a:prstGeom prst="line">
            <a:avLst/>
          </a:prstGeom>
          <a:ln w="12700">
            <a:solidFill>
              <a:srgbClr val="85AA5D"/>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93387" y="4302896"/>
            <a:ext cx="0" cy="248038"/>
          </a:xfrm>
          <a:prstGeom prst="line">
            <a:avLst/>
          </a:prstGeom>
          <a:ln w="12700">
            <a:solidFill>
              <a:srgbClr val="85AA5D"/>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28" idx="0"/>
          </p:cNvCxnSpPr>
          <p:nvPr/>
        </p:nvCxnSpPr>
        <p:spPr>
          <a:xfrm>
            <a:off x="787532" y="2048833"/>
            <a:ext cx="1427" cy="326093"/>
          </a:xfrm>
          <a:prstGeom prst="line">
            <a:avLst/>
          </a:prstGeom>
          <a:ln w="12700">
            <a:solidFill>
              <a:srgbClr val="85AA5D"/>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35166" y="1546667"/>
            <a:ext cx="7497845" cy="707886"/>
          </a:xfrm>
          <a:prstGeom prst="rect">
            <a:avLst/>
          </a:prstGeom>
          <a:noFill/>
        </p:spPr>
        <p:txBody>
          <a:bodyPr wrap="square" rtlCol="0">
            <a:spAutoFit/>
          </a:bodyPr>
          <a:lstStyle/>
          <a:p>
            <a:r>
              <a:rPr lang="en-US" sz="2000" b="1" dirty="0"/>
              <a:t>Background and Current Guidance on Section 1332 State Innovation Waivers</a:t>
            </a:r>
          </a:p>
        </p:txBody>
      </p:sp>
      <p:sp>
        <p:nvSpPr>
          <p:cNvPr id="3" name="TextBox 2"/>
          <p:cNvSpPr txBox="1"/>
          <p:nvPr/>
        </p:nvSpPr>
        <p:spPr>
          <a:xfrm>
            <a:off x="1156447" y="3091275"/>
            <a:ext cx="5607424" cy="400110"/>
          </a:xfrm>
          <a:prstGeom prst="rect">
            <a:avLst/>
          </a:prstGeom>
          <a:noFill/>
        </p:spPr>
        <p:txBody>
          <a:bodyPr wrap="square" rtlCol="0">
            <a:spAutoFit/>
          </a:bodyPr>
          <a:lstStyle/>
          <a:p>
            <a:r>
              <a:rPr lang="en-US" sz="2000" b="1" dirty="0"/>
              <a:t>Current Status of Section 1332 Waivers</a:t>
            </a:r>
          </a:p>
        </p:txBody>
      </p:sp>
      <p:sp>
        <p:nvSpPr>
          <p:cNvPr id="55" name="TextBox 54"/>
          <p:cNvSpPr txBox="1"/>
          <p:nvPr/>
        </p:nvSpPr>
        <p:spPr>
          <a:xfrm>
            <a:off x="1156447" y="3840907"/>
            <a:ext cx="5607424" cy="400110"/>
          </a:xfrm>
          <a:prstGeom prst="rect">
            <a:avLst/>
          </a:prstGeom>
          <a:noFill/>
        </p:spPr>
        <p:txBody>
          <a:bodyPr wrap="square" rtlCol="0">
            <a:spAutoFit/>
          </a:bodyPr>
          <a:lstStyle/>
          <a:p>
            <a:r>
              <a:rPr lang="en-US" sz="2000" b="1" dirty="0"/>
              <a:t>Potential Future Section 1332 Waivers</a:t>
            </a:r>
          </a:p>
        </p:txBody>
      </p:sp>
      <p:sp>
        <p:nvSpPr>
          <p:cNvPr id="56" name="TextBox 55"/>
          <p:cNvSpPr txBox="1"/>
          <p:nvPr/>
        </p:nvSpPr>
        <p:spPr>
          <a:xfrm>
            <a:off x="1147930" y="4598331"/>
            <a:ext cx="5607424" cy="400110"/>
          </a:xfrm>
          <a:prstGeom prst="rect">
            <a:avLst/>
          </a:prstGeom>
          <a:noFill/>
        </p:spPr>
        <p:txBody>
          <a:bodyPr wrap="square" rtlCol="0">
            <a:spAutoFit/>
          </a:bodyPr>
          <a:lstStyle/>
          <a:p>
            <a:r>
              <a:rPr lang="en-US" sz="2000" b="1" dirty="0"/>
              <a:t>Implications for States, Plans, and Providers</a:t>
            </a:r>
          </a:p>
        </p:txBody>
      </p:sp>
    </p:spTree>
    <p:extLst>
      <p:ext uri="{BB962C8B-B14F-4D97-AF65-F5344CB8AC3E}">
        <p14:creationId xmlns:p14="http://schemas.microsoft.com/office/powerpoint/2010/main" val="198920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rgbClr val="55273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0" y="2127338"/>
            <a:ext cx="9144000" cy="400110"/>
          </a:xfrm>
          <a:prstGeom prst="rect">
            <a:avLst/>
          </a:prstGeom>
          <a:noFill/>
        </p:spPr>
        <p:txBody>
          <a:bodyPr wrap="square" rtlCol="0">
            <a:spAutoFit/>
          </a:bodyPr>
          <a:lstStyle/>
          <a:p>
            <a:pPr algn="ctr"/>
            <a:endParaRPr lang="en-US" sz="2000" spc="1500" dirty="0">
              <a:solidFill>
                <a:prstClr val="white"/>
              </a:solidFill>
              <a:latin typeface="Arial" charset="0"/>
              <a:ea typeface="Arial" charset="0"/>
              <a:cs typeface="Arial" charset="0"/>
            </a:endParaRPr>
          </a:p>
        </p:txBody>
      </p:sp>
      <p:sp>
        <p:nvSpPr>
          <p:cNvPr id="7" name="TextBox 6"/>
          <p:cNvSpPr txBox="1"/>
          <p:nvPr/>
        </p:nvSpPr>
        <p:spPr>
          <a:xfrm>
            <a:off x="-1" y="2720879"/>
            <a:ext cx="9144001" cy="735394"/>
          </a:xfrm>
          <a:prstGeom prst="rect">
            <a:avLst/>
          </a:prstGeom>
          <a:noFill/>
        </p:spPr>
        <p:txBody>
          <a:bodyPr wrap="square" rtlCol="0">
            <a:spAutoFit/>
          </a:bodyPr>
          <a:lstStyle/>
          <a:p>
            <a:pPr algn="ctr">
              <a:lnSpc>
                <a:spcPts val="5000"/>
              </a:lnSpc>
            </a:pPr>
            <a:r>
              <a:rPr lang="en-US" sz="4800" b="1" cap="all" dirty="0">
                <a:solidFill>
                  <a:prstClr val="white"/>
                </a:solidFill>
                <a:latin typeface="Arial Black" charset="0"/>
                <a:ea typeface="Arial Black" charset="0"/>
                <a:cs typeface="Arial Black" charset="0"/>
              </a:rPr>
              <a:t>Background</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179" y="6148179"/>
            <a:ext cx="8533521" cy="310678"/>
          </a:xfrm>
          <a:prstGeom prst="rect">
            <a:avLst/>
          </a:prstGeom>
        </p:spPr>
      </p:pic>
      <p:cxnSp>
        <p:nvCxnSpPr>
          <p:cNvPr id="12" name="Straight Connector 11"/>
          <p:cNvCxnSpPr/>
          <p:nvPr/>
        </p:nvCxnSpPr>
        <p:spPr>
          <a:xfrm>
            <a:off x="-1" y="5859783"/>
            <a:ext cx="92456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39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0706" y="272025"/>
            <a:ext cx="7087441" cy="646331"/>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Overview of Current Statutory and Regulatory Requirements </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a:xfrm>
            <a:off x="6457950" y="6356351"/>
            <a:ext cx="2057400" cy="365125"/>
          </a:xfrm>
        </p:spPr>
        <p:txBody>
          <a:bodyPr/>
          <a:lstStyle/>
          <a:p>
            <a:fld id="{F76AA2C4-AE0E-5946-A9D4-6533D68737BD}" type="slidenum">
              <a:rPr lang="en-US" smtClean="0"/>
              <a:t>7</a:t>
            </a:fld>
            <a:endParaRPr lang="en-US" dirty="0"/>
          </a:p>
        </p:txBody>
      </p:sp>
      <p:sp>
        <p:nvSpPr>
          <p:cNvPr id="23" name="TextBox 22"/>
          <p:cNvSpPr txBox="1"/>
          <p:nvPr/>
        </p:nvSpPr>
        <p:spPr>
          <a:xfrm>
            <a:off x="551963" y="1398597"/>
            <a:ext cx="8508238" cy="830997"/>
          </a:xfrm>
          <a:prstGeom prst="rect">
            <a:avLst/>
          </a:prstGeom>
          <a:noFill/>
        </p:spPr>
        <p:txBody>
          <a:bodyPr wrap="square" rtlCol="0">
            <a:spAutoFit/>
          </a:bodyPr>
          <a:lstStyle/>
          <a:p>
            <a:r>
              <a:rPr lang="en-US" sz="2400" dirty="0">
                <a:solidFill>
                  <a:schemeClr val="tx1">
                    <a:alpha val="38000"/>
                  </a:schemeClr>
                </a:solidFill>
                <a:latin typeface="Georgia" charset="0"/>
                <a:ea typeface="Georgia" charset="0"/>
                <a:cs typeface="Georgia" charset="0"/>
              </a:rPr>
              <a:t>Key documents set forth the requirements for Section 1332 waivers and express Federal support.</a:t>
            </a:r>
          </a:p>
        </p:txBody>
      </p:sp>
      <p:sp>
        <p:nvSpPr>
          <p:cNvPr id="17" name="Oval 16"/>
          <p:cNvSpPr/>
          <p:nvPr/>
        </p:nvSpPr>
        <p:spPr>
          <a:xfrm>
            <a:off x="681292" y="2797273"/>
            <a:ext cx="1552457" cy="1552457"/>
          </a:xfrm>
          <a:prstGeom prst="ellipse">
            <a:avLst/>
          </a:prstGeom>
          <a:solidFill>
            <a:srgbClr val="0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4398" y="3314782"/>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Section 1332 of the ACA</a:t>
            </a:r>
          </a:p>
        </p:txBody>
      </p:sp>
      <p:sp>
        <p:nvSpPr>
          <p:cNvPr id="24" name="Oval 23"/>
          <p:cNvSpPr/>
          <p:nvPr/>
        </p:nvSpPr>
        <p:spPr>
          <a:xfrm>
            <a:off x="2830935" y="2788854"/>
            <a:ext cx="1552457" cy="1552457"/>
          </a:xfrm>
          <a:prstGeom prst="ellipse">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04150" y="2678504"/>
            <a:ext cx="1776712" cy="1776712"/>
          </a:xfrm>
          <a:prstGeom prst="ellipse">
            <a:avLst/>
          </a:prstGeom>
          <a:noFill/>
          <a:ln>
            <a:solidFill>
              <a:srgbClr val="86AB5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804041" y="3303889"/>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45 CFR Section 155.1300-1328</a:t>
            </a:r>
          </a:p>
        </p:txBody>
      </p:sp>
      <p:sp>
        <p:nvSpPr>
          <p:cNvPr id="27" name="Oval 26"/>
          <p:cNvSpPr/>
          <p:nvPr/>
        </p:nvSpPr>
        <p:spPr>
          <a:xfrm>
            <a:off x="4899404" y="2788854"/>
            <a:ext cx="1552457" cy="1552457"/>
          </a:xfrm>
          <a:prstGeom prst="ellipse">
            <a:avLst/>
          </a:prstGeom>
          <a:solidFill>
            <a:srgbClr val="55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72620" y="2678504"/>
            <a:ext cx="1776712" cy="1776712"/>
          </a:xfrm>
          <a:prstGeom prst="ellipse">
            <a:avLst/>
          </a:prstGeom>
          <a:noFill/>
          <a:ln>
            <a:solidFill>
              <a:srgbClr val="5527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72510" y="3319810"/>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December 16, 2015 Guidance</a:t>
            </a:r>
          </a:p>
        </p:txBody>
      </p:sp>
      <p:sp>
        <p:nvSpPr>
          <p:cNvPr id="34" name="Oval 33"/>
          <p:cNvSpPr/>
          <p:nvPr/>
        </p:nvSpPr>
        <p:spPr>
          <a:xfrm>
            <a:off x="551963" y="2676726"/>
            <a:ext cx="1776712" cy="1776712"/>
          </a:xfrm>
          <a:prstGeom prst="ellipse">
            <a:avLst/>
          </a:prstGeom>
          <a:noFill/>
          <a:ln>
            <a:solidFill>
              <a:srgbClr val="0066A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4452" y="4824482"/>
            <a:ext cx="1789394" cy="738664"/>
          </a:xfrm>
          <a:prstGeom prst="rect">
            <a:avLst/>
          </a:prstGeom>
        </p:spPr>
        <p:txBody>
          <a:bodyPr wrap="square">
            <a:spAutoFit/>
          </a:bodyPr>
          <a:lstStyle/>
          <a:p>
            <a:pPr algn="ctr"/>
            <a:r>
              <a:rPr lang="en-US" sz="1400" dirty="0">
                <a:solidFill>
                  <a:schemeClr val="bg2">
                    <a:lumMod val="50000"/>
                  </a:schemeClr>
                </a:solidFill>
              </a:rPr>
              <a:t>Basic parameters of the 4 guardrails and approval process.</a:t>
            </a:r>
            <a:endParaRPr lang="en-US" sz="1400" dirty="0">
              <a:solidFill>
                <a:schemeClr val="bg2">
                  <a:lumMod val="50000"/>
                </a:schemeClr>
              </a:solidFill>
              <a:latin typeface="Arial" charset="0"/>
              <a:ea typeface="Arial" charset="0"/>
              <a:cs typeface="Arial" charset="0"/>
            </a:endParaRPr>
          </a:p>
        </p:txBody>
      </p:sp>
      <p:sp>
        <p:nvSpPr>
          <p:cNvPr id="41" name="Rectangle 40"/>
          <p:cNvSpPr/>
          <p:nvPr/>
        </p:nvSpPr>
        <p:spPr>
          <a:xfrm>
            <a:off x="2768588" y="4824482"/>
            <a:ext cx="1789394" cy="1169551"/>
          </a:xfrm>
          <a:prstGeom prst="rect">
            <a:avLst/>
          </a:prstGeom>
        </p:spPr>
        <p:txBody>
          <a:bodyPr wrap="square">
            <a:spAutoFit/>
          </a:bodyPr>
          <a:lstStyle/>
          <a:p>
            <a:pPr algn="ctr"/>
            <a:r>
              <a:rPr lang="en-US" sz="1400" dirty="0">
                <a:solidFill>
                  <a:schemeClr val="bg2">
                    <a:lumMod val="50000"/>
                  </a:schemeClr>
                </a:solidFill>
              </a:rPr>
              <a:t>Detailed application information and requirements related to public comment periods.</a:t>
            </a:r>
            <a:endParaRPr lang="en-US" sz="1400" dirty="0">
              <a:solidFill>
                <a:schemeClr val="bg2">
                  <a:lumMod val="50000"/>
                </a:schemeClr>
              </a:solidFill>
              <a:latin typeface="Arial" charset="0"/>
              <a:ea typeface="Arial" charset="0"/>
              <a:cs typeface="Arial" charset="0"/>
            </a:endParaRPr>
          </a:p>
        </p:txBody>
      </p:sp>
      <p:sp>
        <p:nvSpPr>
          <p:cNvPr id="44" name="Rectangle 43"/>
          <p:cNvSpPr/>
          <p:nvPr/>
        </p:nvSpPr>
        <p:spPr>
          <a:xfrm>
            <a:off x="4849147" y="4826371"/>
            <a:ext cx="1789394" cy="1384995"/>
          </a:xfrm>
          <a:prstGeom prst="rect">
            <a:avLst/>
          </a:prstGeom>
        </p:spPr>
        <p:txBody>
          <a:bodyPr wrap="square">
            <a:spAutoFit/>
          </a:bodyPr>
          <a:lstStyle/>
          <a:p>
            <a:pPr algn="ctr"/>
            <a:r>
              <a:rPr lang="en-US" sz="1400" dirty="0">
                <a:solidFill>
                  <a:schemeClr val="bg2">
                    <a:lumMod val="50000"/>
                  </a:schemeClr>
                </a:solidFill>
              </a:rPr>
              <a:t>Detailed guidance on economic and financial analyses required as well as deficit neutrality requirements.</a:t>
            </a:r>
            <a:endParaRPr lang="en-US" sz="1400" dirty="0">
              <a:solidFill>
                <a:schemeClr val="bg2">
                  <a:lumMod val="50000"/>
                </a:schemeClr>
              </a:solidFill>
              <a:latin typeface="Arial" charset="0"/>
              <a:ea typeface="Arial" charset="0"/>
              <a:cs typeface="Arial" charset="0"/>
            </a:endParaRPr>
          </a:p>
        </p:txBody>
      </p:sp>
      <p:cxnSp>
        <p:nvCxnSpPr>
          <p:cNvPr id="33" name="Straight Connector 32"/>
          <p:cNvCxnSpPr/>
          <p:nvPr/>
        </p:nvCxnSpPr>
        <p:spPr>
          <a:xfrm>
            <a:off x="2551495" y="4445019"/>
            <a:ext cx="0" cy="1815882"/>
          </a:xfrm>
          <a:prstGeom prst="line">
            <a:avLst/>
          </a:prstGeom>
          <a:ln>
            <a:solidFill>
              <a:schemeClr val="tx1">
                <a:alpha val="16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604657" y="4395484"/>
            <a:ext cx="0" cy="1815882"/>
          </a:xfrm>
          <a:prstGeom prst="line">
            <a:avLst/>
          </a:prstGeom>
          <a:ln>
            <a:solidFill>
              <a:schemeClr val="tx1">
                <a:alpha val="16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749007" y="4453438"/>
            <a:ext cx="0" cy="1815882"/>
          </a:xfrm>
          <a:prstGeom prst="line">
            <a:avLst/>
          </a:prstGeom>
          <a:ln>
            <a:solidFill>
              <a:schemeClr val="tx1">
                <a:alpha val="16000"/>
              </a:schemeClr>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30" name="Oval 29">
            <a:extLst>
              <a:ext uri="{FF2B5EF4-FFF2-40B4-BE49-F238E27FC236}">
                <a16:creationId xmlns:a16="http://schemas.microsoft.com/office/drawing/2014/main" id="{34CB264E-68B3-40B0-A7A2-0FFB2AA46C29}"/>
              </a:ext>
            </a:extLst>
          </p:cNvPr>
          <p:cNvSpPr/>
          <p:nvPr/>
        </p:nvSpPr>
        <p:spPr>
          <a:xfrm>
            <a:off x="7012908" y="2788854"/>
            <a:ext cx="1552457" cy="1552457"/>
          </a:xfrm>
          <a:prstGeom prst="ellipse">
            <a:avLst/>
          </a:prstGeom>
          <a:solidFill>
            <a:srgbClr val="0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AA29030-AF48-48C4-BF92-12560C782DEB}"/>
              </a:ext>
            </a:extLst>
          </p:cNvPr>
          <p:cNvSpPr txBox="1"/>
          <p:nvPr/>
        </p:nvSpPr>
        <p:spPr>
          <a:xfrm>
            <a:off x="6986014" y="3306363"/>
            <a:ext cx="1552457" cy="738664"/>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March 2017 Letter: 1332 &amp; reinsurance</a:t>
            </a:r>
          </a:p>
        </p:txBody>
      </p:sp>
      <p:sp>
        <p:nvSpPr>
          <p:cNvPr id="32" name="Oval 31">
            <a:extLst>
              <a:ext uri="{FF2B5EF4-FFF2-40B4-BE49-F238E27FC236}">
                <a16:creationId xmlns:a16="http://schemas.microsoft.com/office/drawing/2014/main" id="{86E489B6-F4F8-4A9A-9604-5CF5152E9421}"/>
              </a:ext>
            </a:extLst>
          </p:cNvPr>
          <p:cNvSpPr/>
          <p:nvPr/>
        </p:nvSpPr>
        <p:spPr>
          <a:xfrm>
            <a:off x="6883579" y="2668307"/>
            <a:ext cx="1776712" cy="1776712"/>
          </a:xfrm>
          <a:prstGeom prst="ellipse">
            <a:avLst/>
          </a:prstGeom>
          <a:noFill/>
          <a:ln>
            <a:solidFill>
              <a:srgbClr val="0066A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33D7CFE-2C4E-441B-81AA-175AF3C236EE}"/>
              </a:ext>
            </a:extLst>
          </p:cNvPr>
          <p:cNvSpPr/>
          <p:nvPr/>
        </p:nvSpPr>
        <p:spPr>
          <a:xfrm>
            <a:off x="6838216" y="4836934"/>
            <a:ext cx="1789394" cy="954107"/>
          </a:xfrm>
          <a:prstGeom prst="rect">
            <a:avLst/>
          </a:prstGeom>
        </p:spPr>
        <p:txBody>
          <a:bodyPr wrap="square">
            <a:spAutoFit/>
          </a:bodyPr>
          <a:lstStyle/>
          <a:p>
            <a:pPr algn="ctr"/>
            <a:r>
              <a:rPr lang="en-US" sz="1400" dirty="0">
                <a:solidFill>
                  <a:schemeClr val="bg2">
                    <a:lumMod val="50000"/>
                  </a:schemeClr>
                </a:solidFill>
              </a:rPr>
              <a:t>HHS letter to Governors encouraging waivers for Reinsurance.</a:t>
            </a:r>
            <a:endParaRPr lang="en-US" sz="1400" dirty="0">
              <a:solidFill>
                <a:schemeClr val="bg2">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84114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FOUR GUARDRAILS</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8</a:t>
            </a:fld>
            <a:endParaRPr lang="en-US"/>
          </a:p>
        </p:txBody>
      </p:sp>
      <p:sp>
        <p:nvSpPr>
          <p:cNvPr id="14" name="TextBox 13"/>
          <p:cNvSpPr txBox="1"/>
          <p:nvPr/>
        </p:nvSpPr>
        <p:spPr>
          <a:xfrm>
            <a:off x="135227" y="3397433"/>
            <a:ext cx="2671535" cy="1938992"/>
          </a:xfrm>
          <a:prstGeom prst="rect">
            <a:avLst/>
          </a:prstGeom>
          <a:noFill/>
        </p:spPr>
        <p:txBody>
          <a:bodyPr wrap="square" rtlCol="0">
            <a:spAutoFit/>
          </a:bodyPr>
          <a:lstStyle/>
          <a:p>
            <a:pPr algn="r"/>
            <a:r>
              <a:rPr lang="en-US" sz="2400" dirty="0">
                <a:solidFill>
                  <a:schemeClr val="tx1">
                    <a:alpha val="38000"/>
                  </a:schemeClr>
                </a:solidFill>
                <a:latin typeface="Georgia" charset="0"/>
                <a:ea typeface="Georgia" charset="0"/>
                <a:cs typeface="Georgia" charset="0"/>
              </a:rPr>
              <a:t>The ACA established four guardrails for Section 1332 Waiver proposals.</a:t>
            </a:r>
          </a:p>
        </p:txBody>
      </p:sp>
      <p:sp>
        <p:nvSpPr>
          <p:cNvPr id="17" name="Rectangle 16"/>
          <p:cNvSpPr/>
          <p:nvPr/>
        </p:nvSpPr>
        <p:spPr>
          <a:xfrm>
            <a:off x="3043012" y="1373525"/>
            <a:ext cx="2742211" cy="206912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03460" y="2180268"/>
            <a:ext cx="2422567" cy="400110"/>
          </a:xfrm>
          <a:prstGeom prst="rect">
            <a:avLst/>
          </a:prstGeom>
          <a:noFill/>
        </p:spPr>
        <p:txBody>
          <a:bodyPr wrap="square" rtlCol="0">
            <a:spAutoFit/>
          </a:bodyPr>
          <a:lstStyle/>
          <a:p>
            <a:pPr algn="ctr"/>
            <a:r>
              <a:rPr lang="en-US" sz="2000" b="1" dirty="0">
                <a:solidFill>
                  <a:schemeClr val="bg1"/>
                </a:solidFill>
                <a:latin typeface="Arial" charset="0"/>
                <a:ea typeface="Arial" charset="0"/>
                <a:cs typeface="Arial" charset="0"/>
              </a:rPr>
              <a:t>Coverage</a:t>
            </a:r>
          </a:p>
        </p:txBody>
      </p:sp>
      <p:sp>
        <p:nvSpPr>
          <p:cNvPr id="19" name="Rectangle 18"/>
          <p:cNvSpPr/>
          <p:nvPr/>
        </p:nvSpPr>
        <p:spPr>
          <a:xfrm>
            <a:off x="6021473" y="1373525"/>
            <a:ext cx="2742211" cy="2069123"/>
          </a:xfrm>
          <a:prstGeom prst="rect">
            <a:avLst/>
          </a:prstGeom>
          <a:solidFill>
            <a:srgbClr val="85A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178384" y="2223420"/>
            <a:ext cx="2582390" cy="400110"/>
          </a:xfrm>
          <a:prstGeom prst="rect">
            <a:avLst/>
          </a:prstGeom>
          <a:noFill/>
        </p:spPr>
        <p:txBody>
          <a:bodyPr wrap="square" rtlCol="0">
            <a:spAutoFit/>
          </a:bodyPr>
          <a:lstStyle/>
          <a:p>
            <a:pPr algn="ctr"/>
            <a:r>
              <a:rPr lang="en-US" sz="2000" b="1" dirty="0">
                <a:solidFill>
                  <a:schemeClr val="bg1"/>
                </a:solidFill>
                <a:latin typeface="Arial" charset="0"/>
                <a:ea typeface="Arial" charset="0"/>
                <a:cs typeface="Arial" charset="0"/>
              </a:rPr>
              <a:t>Affordability</a:t>
            </a:r>
          </a:p>
        </p:txBody>
      </p:sp>
      <p:sp>
        <p:nvSpPr>
          <p:cNvPr id="21" name="Rectangle 20"/>
          <p:cNvSpPr/>
          <p:nvPr/>
        </p:nvSpPr>
        <p:spPr>
          <a:xfrm>
            <a:off x="3043012" y="3600046"/>
            <a:ext cx="2742211" cy="2069123"/>
          </a:xfrm>
          <a:prstGeom prst="rect">
            <a:avLst/>
          </a:prstGeom>
          <a:solidFill>
            <a:srgbClr val="552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196944" y="4324786"/>
            <a:ext cx="2422567" cy="369332"/>
          </a:xfrm>
          <a:prstGeom prst="rect">
            <a:avLst/>
          </a:prstGeom>
          <a:noFill/>
        </p:spPr>
        <p:txBody>
          <a:bodyPr wrap="square" rtlCol="0">
            <a:spAutoFit/>
          </a:bodyPr>
          <a:lstStyle/>
          <a:p>
            <a:pPr algn="ctr"/>
            <a:r>
              <a:rPr lang="en-US" b="1" dirty="0">
                <a:solidFill>
                  <a:schemeClr val="bg1"/>
                </a:solidFill>
                <a:latin typeface="Arial" charset="0"/>
                <a:ea typeface="Arial" charset="0"/>
                <a:cs typeface="Arial" charset="0"/>
              </a:rPr>
              <a:t>Comprehensiveness</a:t>
            </a:r>
          </a:p>
        </p:txBody>
      </p:sp>
      <p:sp>
        <p:nvSpPr>
          <p:cNvPr id="23" name="Rectangle 22"/>
          <p:cNvSpPr/>
          <p:nvPr/>
        </p:nvSpPr>
        <p:spPr>
          <a:xfrm>
            <a:off x="6021473" y="3600046"/>
            <a:ext cx="2742211" cy="2069123"/>
          </a:xfrm>
          <a:prstGeom prst="rect">
            <a:avLst/>
          </a:prstGeom>
          <a:solidFill>
            <a:srgbClr val="006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81294" y="4343947"/>
            <a:ext cx="2422567" cy="400110"/>
          </a:xfrm>
          <a:prstGeom prst="rect">
            <a:avLst/>
          </a:prstGeom>
          <a:noFill/>
        </p:spPr>
        <p:txBody>
          <a:bodyPr wrap="square" rtlCol="0">
            <a:spAutoFit/>
          </a:bodyPr>
          <a:lstStyle/>
          <a:p>
            <a:pPr algn="ctr"/>
            <a:r>
              <a:rPr lang="en-US" sz="2000" b="1" dirty="0">
                <a:solidFill>
                  <a:schemeClr val="bg1"/>
                </a:solidFill>
                <a:latin typeface="Arial" charset="0"/>
                <a:ea typeface="Arial" charset="0"/>
                <a:cs typeface="Arial" charset="0"/>
              </a:rPr>
              <a:t>Deficit Neutrality</a:t>
            </a:r>
          </a:p>
        </p:txBody>
      </p:sp>
      <p:sp>
        <p:nvSpPr>
          <p:cNvPr id="26" name="Oval 25"/>
          <p:cNvSpPr/>
          <p:nvPr/>
        </p:nvSpPr>
        <p:spPr>
          <a:xfrm>
            <a:off x="859477" y="1546963"/>
            <a:ext cx="1552457" cy="1552457"/>
          </a:xfrm>
          <a:prstGeom prst="ellipse">
            <a:avLst/>
          </a:prstGeom>
          <a:solidFill>
            <a:srgbClr val="006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32583" y="2064472"/>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Section 1332 of the ACA</a:t>
            </a:r>
          </a:p>
        </p:txBody>
      </p:sp>
      <p:sp>
        <p:nvSpPr>
          <p:cNvPr id="28" name="Oval 27"/>
          <p:cNvSpPr/>
          <p:nvPr/>
        </p:nvSpPr>
        <p:spPr>
          <a:xfrm>
            <a:off x="730148" y="1426416"/>
            <a:ext cx="1776712" cy="1776712"/>
          </a:xfrm>
          <a:prstGeom prst="ellipse">
            <a:avLst/>
          </a:prstGeom>
          <a:noFill/>
          <a:ln>
            <a:solidFill>
              <a:srgbClr val="0066A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49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138" y="382136"/>
            <a:ext cx="7087441" cy="369332"/>
          </a:xfrm>
          <a:prstGeom prst="rect">
            <a:avLst/>
          </a:prstGeom>
          <a:noFill/>
        </p:spPr>
        <p:txBody>
          <a:bodyPr wrap="square" rtlCol="0">
            <a:spAutoFit/>
          </a:bodyPr>
          <a:lstStyle/>
          <a:p>
            <a:r>
              <a:rPr lang="en-US" b="1" dirty="0">
                <a:solidFill>
                  <a:srgbClr val="0065A5"/>
                </a:solidFill>
                <a:latin typeface="Arial Black" charset="0"/>
                <a:ea typeface="Arial Black" charset="0"/>
                <a:cs typeface="Arial Black" charset="0"/>
              </a:rPr>
              <a:t>Key Points from the Regulations</a:t>
            </a:r>
          </a:p>
        </p:txBody>
      </p:sp>
      <p:cxnSp>
        <p:nvCxnSpPr>
          <p:cNvPr id="15" name="Straight Connector 14"/>
          <p:cNvCxnSpPr/>
          <p:nvPr/>
        </p:nvCxnSpPr>
        <p:spPr>
          <a:xfrm>
            <a:off x="-130629" y="947544"/>
            <a:ext cx="9470572" cy="0"/>
          </a:xfrm>
          <a:prstGeom prst="line">
            <a:avLst/>
          </a:prstGeom>
          <a:ln w="22225">
            <a:solidFill>
              <a:schemeClr val="tx1">
                <a:alpha val="12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F76AA2C4-AE0E-5946-A9D4-6533D68737BD}" type="slidenum">
              <a:rPr lang="en-US" smtClean="0"/>
              <a:t>9</a:t>
            </a:fld>
            <a:endParaRPr lang="en-US" dirty="0"/>
          </a:p>
        </p:txBody>
      </p:sp>
      <p:sp>
        <p:nvSpPr>
          <p:cNvPr id="5" name="Oval 4"/>
          <p:cNvSpPr/>
          <p:nvPr/>
        </p:nvSpPr>
        <p:spPr>
          <a:xfrm>
            <a:off x="643288" y="1628734"/>
            <a:ext cx="1552457" cy="1552457"/>
          </a:xfrm>
          <a:prstGeom prst="ellipse">
            <a:avLst/>
          </a:prstGeom>
          <a:solidFill>
            <a:srgbClr val="86A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6503" y="1518384"/>
            <a:ext cx="1776712" cy="1776712"/>
          </a:xfrm>
          <a:prstGeom prst="ellipse">
            <a:avLst/>
          </a:prstGeom>
          <a:noFill/>
          <a:ln>
            <a:solidFill>
              <a:srgbClr val="86AB5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6394" y="2143769"/>
            <a:ext cx="1552457" cy="523220"/>
          </a:xfrm>
          <a:prstGeom prst="rect">
            <a:avLst/>
          </a:prstGeom>
          <a:noFill/>
        </p:spPr>
        <p:txBody>
          <a:bodyPr wrap="square" rtlCol="0">
            <a:spAutoFit/>
          </a:bodyPr>
          <a:lstStyle/>
          <a:p>
            <a:pPr algn="ctr"/>
            <a:r>
              <a:rPr lang="en-US" sz="1400" b="1" dirty="0">
                <a:solidFill>
                  <a:schemeClr val="bg1"/>
                </a:solidFill>
                <a:latin typeface="Arial" charset="0"/>
                <a:ea typeface="Arial" charset="0"/>
                <a:cs typeface="Arial" charset="0"/>
              </a:rPr>
              <a:t>45 CFR Section 155.1300-1328</a:t>
            </a:r>
          </a:p>
        </p:txBody>
      </p:sp>
      <p:sp>
        <p:nvSpPr>
          <p:cNvPr id="3" name="TextBox 2"/>
          <p:cNvSpPr txBox="1"/>
          <p:nvPr/>
        </p:nvSpPr>
        <p:spPr>
          <a:xfrm>
            <a:off x="2702860" y="1496170"/>
            <a:ext cx="6091516" cy="5170646"/>
          </a:xfrm>
          <a:prstGeom prst="rect">
            <a:avLst/>
          </a:prstGeom>
          <a:noFill/>
        </p:spPr>
        <p:txBody>
          <a:bodyPr wrap="square" rtlCol="0">
            <a:spAutoFit/>
          </a:bodyPr>
          <a:lstStyle/>
          <a:p>
            <a:r>
              <a:rPr lang="en-US" sz="2400" dirty="0">
                <a:solidFill>
                  <a:schemeClr val="tx1">
                    <a:alpha val="38000"/>
                  </a:schemeClr>
                </a:solidFill>
                <a:latin typeface="Georgia" charset="0"/>
                <a:ea typeface="Georgia" charset="0"/>
                <a:cs typeface="Georgia" charset="0"/>
              </a:rPr>
              <a:t>Section 155.1300-1328 of the Exchange regulations establish:</a:t>
            </a:r>
          </a:p>
          <a:p>
            <a:pPr marL="285750" indent="-285750">
              <a:buFont typeface="Arial" panose="020B0604020202020204" pitchFamily="34" charset="0"/>
              <a:buChar char="•"/>
            </a:pPr>
            <a:r>
              <a:rPr lang="en-US" sz="2400" dirty="0">
                <a:solidFill>
                  <a:schemeClr val="tx1">
                    <a:alpha val="38000"/>
                  </a:schemeClr>
                </a:solidFill>
                <a:latin typeface="Georgia" charset="0"/>
              </a:rPr>
              <a:t>Section 1332 waiver application requirements</a:t>
            </a:r>
          </a:p>
          <a:p>
            <a:pPr marL="285750" indent="-285750">
              <a:buFont typeface="Arial" panose="020B0604020202020204" pitchFamily="34" charset="0"/>
              <a:buChar char="•"/>
            </a:pPr>
            <a:r>
              <a:rPr lang="en-US" sz="2400" dirty="0">
                <a:solidFill>
                  <a:schemeClr val="tx1">
                    <a:alpha val="38000"/>
                  </a:schemeClr>
                </a:solidFill>
                <a:latin typeface="Georgia" charset="0"/>
              </a:rPr>
              <a:t>Requirements related to the economic and financial analyses that need to be presented to support the application</a:t>
            </a:r>
          </a:p>
          <a:p>
            <a:pPr marL="285750" indent="-285750">
              <a:buFont typeface="Arial" panose="020B0604020202020204" pitchFamily="34" charset="0"/>
              <a:buChar char="•"/>
            </a:pPr>
            <a:r>
              <a:rPr lang="en-US" sz="2400" dirty="0">
                <a:solidFill>
                  <a:schemeClr val="tx1">
                    <a:alpha val="38000"/>
                  </a:schemeClr>
                </a:solidFill>
                <a:latin typeface="Georgia" charset="0"/>
              </a:rPr>
              <a:t>Requirements related to public notice and comment periods</a:t>
            </a:r>
          </a:p>
          <a:p>
            <a:pPr marL="285750" indent="-285750">
              <a:buFont typeface="Arial" panose="020B0604020202020204" pitchFamily="34" charset="0"/>
              <a:buChar char="•"/>
            </a:pPr>
            <a:r>
              <a:rPr lang="en-US" sz="2400" dirty="0">
                <a:solidFill>
                  <a:schemeClr val="tx1">
                    <a:alpha val="38000"/>
                  </a:schemeClr>
                </a:solidFill>
                <a:latin typeface="Georgia" charset="0"/>
              </a:rPr>
              <a:t>Monitoring and reporting requirements for states</a:t>
            </a:r>
          </a:p>
          <a:p>
            <a:pPr marL="285750" indent="-285750">
              <a:buFont typeface="Arial" panose="020B0604020202020204" pitchFamily="34" charset="0"/>
              <a:buChar char="•"/>
            </a:pPr>
            <a:r>
              <a:rPr lang="en-US" sz="2400" dirty="0">
                <a:solidFill>
                  <a:schemeClr val="tx1">
                    <a:alpha val="38000"/>
                  </a:schemeClr>
                </a:solidFill>
                <a:latin typeface="Georgia" charset="0"/>
              </a:rPr>
              <a:t>Time period for federal review and comment period</a:t>
            </a:r>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AC1359A0-9AA3-4E0D-B7A6-B51A141F6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6475863"/>
            <a:ext cx="4026090" cy="146577"/>
          </a:xfrm>
          <a:prstGeom prst="rect">
            <a:avLst/>
          </a:prstGeom>
        </p:spPr>
      </p:pic>
    </p:spTree>
    <p:extLst>
      <p:ext uri="{BB962C8B-B14F-4D97-AF65-F5344CB8AC3E}">
        <p14:creationId xmlns:p14="http://schemas.microsoft.com/office/powerpoint/2010/main" val="1860258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7882</TotalTime>
  <Words>2785</Words>
  <Application>Microsoft Office PowerPoint</Application>
  <PresentationFormat>On-screen Show (4:3)</PresentationFormat>
  <Paragraphs>311</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Book Antiqua</vt:lpstr>
      <vt:lpstr>Calibri</vt:lpstr>
      <vt:lpstr>Calibri Light</vt:lpstr>
      <vt:lpstr>Georgia</vt:lpstr>
      <vt:lpstr>Georgia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 Leibowitz</dc:creator>
  <cp:lastModifiedBy>Alona Nenko</cp:lastModifiedBy>
  <cp:revision>64</cp:revision>
  <cp:lastPrinted>2018-02-06T23:11:50Z</cp:lastPrinted>
  <dcterms:created xsi:type="dcterms:W3CDTF">2018-01-29T20:44:00Z</dcterms:created>
  <dcterms:modified xsi:type="dcterms:W3CDTF">2018-02-07T17:09:11Z</dcterms:modified>
</cp:coreProperties>
</file>