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3" r:id="rId5"/>
    <p:sldId id="259" r:id="rId6"/>
    <p:sldId id="269" r:id="rId7"/>
    <p:sldId id="265" r:id="rId8"/>
    <p:sldId id="264" r:id="rId9"/>
    <p:sldId id="267" r:id="rId10"/>
    <p:sldId id="268" r:id="rId11"/>
    <p:sldId id="270" r:id="rId12"/>
    <p:sldId id="271" r:id="rId13"/>
    <p:sldId id="273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92"/>
    <a:srgbClr val="007777"/>
    <a:srgbClr val="004A93"/>
    <a:srgbClr val="AFC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76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E7D081D-00C4-4F27-9FB7-56F92581F7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ACA8F7-0286-4A69-9296-22043389E7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7D19B-ABB8-405D-A632-EBD6DB666D36}" type="datetimeFigureOut">
              <a:rPr lang="nb-NO" smtClean="0"/>
              <a:t>28.03.2024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6CA398D-6E38-4B3E-8448-CD13E404EC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F9B3648-8466-4A18-B775-5927BEB2B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817C7-0CD1-4AB6-A161-706ECA8E8AE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9214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AF9F-1699-E943-ACCE-9682E6851D55}" type="datetimeFigureOut">
              <a:rPr lang="nb-NO" smtClean="0"/>
              <a:t>28.03.2024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F8C22-4B7E-C849-A7FA-08599E78BF2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168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CFA45D2A-9AD5-4FA0-8B4D-3F277D66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4348607" cy="119438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b="0">
                <a:solidFill>
                  <a:srgbClr val="004A93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986C8ECE-38F8-4390-AC09-623FD14A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6" y="2978331"/>
            <a:ext cx="4348606" cy="137742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D529F53-5CF9-4D77-8899-65700A0566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1"/>
            <a:ext cx="6095999" cy="5928526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2918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9088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4F0BCF0-D77D-4BAC-ACC6-E58E2771C8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A8BB17A-3886-437E-B029-FA39EB4C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b="0">
                <a:solidFill>
                  <a:srgbClr val="004A93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FD7AEDA9-25F3-4EBC-AEFD-6D675442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49582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95365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E431200A-E5F1-4F37-8164-2FFA693ECB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AB19BB-2DBF-4D3A-8459-E3D69AC6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b="0">
                <a:solidFill>
                  <a:srgbClr val="004A93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75FB2E99-4EC2-4268-AB1B-CDAADA5B0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3817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22119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0BD98DE-0FE7-4EE7-BD09-E062E3DFF2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23F4A9D-4298-4A99-BC78-A135ACB9E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b="0">
                <a:solidFill>
                  <a:srgbClr val="004A93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55F2F4FF-176B-4A6C-93AD-E9D9F50C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34889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99416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9F6BAA13-0830-4EAC-B836-D5C1707063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1A3243-C799-46F9-AD23-9C216B88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b="0">
                <a:solidFill>
                  <a:srgbClr val="004A93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27A667A7-0101-4FE5-B036-E06942A90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37825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>
            <a:extLst>
              <a:ext uri="{FF2B5EF4-FFF2-40B4-BE49-F238E27FC236}">
                <a16:creationId xmlns:a16="http://schemas.microsoft.com/office/drawing/2014/main" id="{B7FA2FC1-303A-41AE-893E-D166CE771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023F59A7-2729-4B8A-AAF9-7793D267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141881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8672E4AF-E70B-4478-86F5-CE8AE7E854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4FBBD37-7F67-4259-B493-0B636DB8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b="0">
                <a:solidFill>
                  <a:srgbClr val="004A93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5BA5566-A5E0-4321-B599-BEB03BF1E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2131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024644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>
            <a:extLst>
              <a:ext uri="{FF2B5EF4-FFF2-40B4-BE49-F238E27FC236}">
                <a16:creationId xmlns:a16="http://schemas.microsoft.com/office/drawing/2014/main" id="{70DA433E-E19E-4759-8678-A4A2C1FDE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0C9783D8-1EF3-4B37-9ED6-215985DC0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775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8D2398-FC0D-4E0C-B5AD-8C2E8FAF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b="0">
                <a:solidFill>
                  <a:srgbClr val="004A93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449673-CC7C-4DA6-A417-52E1BA9E8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A87EF4F6-FD80-4958-8E24-E370421914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82355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59303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loverskrif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AA9C0BB-5039-4A1C-947B-6743E2CBA5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30C9680-88E9-452A-BB51-C51AB99C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b="0">
                <a:solidFill>
                  <a:srgbClr val="004A93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3484A42-984E-4758-86EA-2B21CC09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0385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7659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B4D85B6-5136-43C2-BCCA-FFE6137618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CFEB4D9-AD72-4B60-95EB-31621B6E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b="0">
                <a:solidFill>
                  <a:srgbClr val="004A93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D57DF29E-3BF1-4C83-88E7-8D3E0A617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1233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52316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3113684-BC8C-4B54-B1C4-2C234332B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2BE7DA01-5E20-41BD-826E-7F328002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b="0">
                <a:solidFill>
                  <a:srgbClr val="004A93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A34D5D0D-229E-4AF7-928B-37C41B66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0000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35" y="6282364"/>
            <a:ext cx="3815106" cy="40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5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74" r:id="rId4"/>
    <p:sldLayoutId id="2147483660" r:id="rId5"/>
    <p:sldLayoutId id="2147483675" r:id="rId6"/>
    <p:sldLayoutId id="2147483661" r:id="rId7"/>
    <p:sldLayoutId id="2147483676" r:id="rId8"/>
    <p:sldLayoutId id="2147483673" r:id="rId9"/>
    <p:sldLayoutId id="2147483677" r:id="rId10"/>
    <p:sldLayoutId id="2147483664" r:id="rId11"/>
    <p:sldLayoutId id="2147483678" r:id="rId12"/>
    <p:sldLayoutId id="2147483665" r:id="rId13"/>
    <p:sldLayoutId id="2147483679" r:id="rId14"/>
    <p:sldLayoutId id="2147483666" r:id="rId15"/>
    <p:sldLayoutId id="2147483680" r:id="rId16"/>
    <p:sldLayoutId id="2147483667" r:id="rId17"/>
    <p:sldLayoutId id="2147483681" r:id="rId18"/>
    <p:sldLayoutId id="2147483668" r:id="rId19"/>
    <p:sldLayoutId id="2147483682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A9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rne.skulberg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CC1CC7-A782-68A2-8DF2-EC0A1845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92BC37-0EDC-8A73-2250-33FEB63D0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631"/>
            <a:ext cx="10515600" cy="476877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nb-GB" sz="4000" b="1" kern="100">
                <a:solidFill>
                  <a:srgbClr val="004A9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Scope of international research and what are the next research questions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nb-GB" kern="100">
              <a:solidFill>
                <a:srgbClr val="004A93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kern="1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Arne Skulberg, MD, Ph. D</a:t>
            </a:r>
          </a:p>
          <a:p>
            <a:pPr marL="0" indent="0">
              <a:buNone/>
            </a:pPr>
            <a:r>
              <a:rPr lang="en-US" kern="1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Attending anesthesiologist, Air Ambulance Department</a:t>
            </a:r>
            <a:endParaRPr lang="en-US" sz="2000" kern="100" dirty="0">
              <a:solidFill>
                <a:schemeClr val="tx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Compassionate Overdose Response Summit 19th March 2024</a:t>
            </a:r>
            <a:endParaRPr lang="en-US" sz="2000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13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F6E717-7BFC-1FEF-F7D6-68769D5EB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6FF348-471D-51FE-F0CC-1ABB4B914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036"/>
            <a:ext cx="10515600" cy="4017364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>
                <a:solidFill>
                  <a:srgbClr val="004A92"/>
                </a:solidFill>
              </a:rPr>
              <a:t>Thank you very much!</a:t>
            </a:r>
          </a:p>
          <a:p>
            <a:pPr marL="0" indent="0" algn="ctr">
              <a:buNone/>
            </a:pPr>
            <a:endParaRPr lang="en-US" sz="4400" dirty="0">
              <a:solidFill>
                <a:srgbClr val="004A92"/>
              </a:solidFill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004A92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4A92"/>
                </a:solidFill>
              </a:rPr>
              <a:t>Email: </a:t>
            </a:r>
            <a:r>
              <a:rPr lang="en-US" sz="4000" dirty="0">
                <a:solidFill>
                  <a:srgbClr val="004A92"/>
                </a:solidFill>
                <a:hlinkClick r:id="rId2"/>
              </a:rPr>
              <a:t>arne.skulberg@gmail.com</a:t>
            </a:r>
            <a:endParaRPr lang="en-US" sz="4000" dirty="0">
              <a:solidFill>
                <a:srgbClr val="004A92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4A92"/>
                </a:solidFill>
              </a:rPr>
              <a:t>Mobile: +47 93083544</a:t>
            </a:r>
          </a:p>
        </p:txBody>
      </p:sp>
    </p:spTree>
    <p:extLst>
      <p:ext uri="{BB962C8B-B14F-4D97-AF65-F5344CB8AC3E}">
        <p14:creationId xmlns:p14="http://schemas.microsoft.com/office/powerpoint/2010/main" val="48553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CF1A79-0BBE-0444-85D6-7E46EA466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t">
            <a:normAutofit/>
          </a:bodyPr>
          <a:lstStyle/>
          <a:p>
            <a:r>
              <a:rPr lang="nb-NO" dirty="0"/>
              <a:t>DECLARATIONS &amp; ACKNOWLEDGEMENTS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9ECEEB-B715-5445-9981-D2BD1B3A2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182" y="1192193"/>
            <a:ext cx="4190036" cy="42942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US" sz="2400" dirty="0"/>
              <a:t>My previous employer the Norwegian University of Science and Technology (NTNU) and Ph. D, supervisor Prof. Ola Dale </a:t>
            </a:r>
            <a:r>
              <a:rPr lang="en-US" sz="2400" dirty="0">
                <a:effectLst/>
              </a:rPr>
              <a:t>hold a licensing agreement with the firm DNE Pharma AS and will receive royalties from the sales of a 1.26 mg naloxone nasal spray. I personally will not receive any benefits, financial or in kind from this, or any other, agreement.</a:t>
            </a:r>
          </a:p>
          <a:p>
            <a:endParaRPr lang="nb-NO" sz="20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ABBD35B-620C-91E3-E578-33AB6FC30EDE}"/>
              </a:ext>
            </a:extLst>
          </p:cNvPr>
          <p:cNvSpPr txBox="1"/>
          <p:nvPr/>
        </p:nvSpPr>
        <p:spPr>
          <a:xfrm>
            <a:off x="6663251" y="1192193"/>
            <a:ext cx="4690549" cy="3588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</a:rPr>
              <a:t>I have received payment and travel reimbursement at standard rates from Accord- UK Ltd for a talk in the UK October 2023</a:t>
            </a:r>
            <a:r>
              <a:rPr lang="en-US" sz="1800" dirty="0"/>
              <a:t>.</a:t>
            </a:r>
          </a:p>
          <a:p>
            <a:pPr marL="285750" indent="-285750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285750" indent="-2857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Prof Ola Dale, MD, Ph. D has in a significant way contributed to this presentation- for which I am grateful</a:t>
            </a:r>
            <a:endParaRPr 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647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23B99C-33AA-7222-259E-BE812BF45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Pathology and treatment of opioid overdose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A4EFD3-C695-8C96-DE3A-4A2445C36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Opioid cause opioid breathing and reduced consciousness that progress to cardiac arrest</a:t>
            </a:r>
          </a:p>
          <a:p>
            <a:r>
              <a:rPr lang="en-US" b="1" dirty="0"/>
              <a:t>The time from drug use to cardiac arrest </a:t>
            </a:r>
            <a:r>
              <a:rPr lang="en-US" dirty="0"/>
              <a:t>differs with type of opioid, dose taken, tolerance in the user and other drugs used</a:t>
            </a:r>
          </a:p>
          <a:p>
            <a:endParaRPr lang="en-US" dirty="0"/>
          </a:p>
          <a:p>
            <a:r>
              <a:rPr lang="en-US" sz="2400" dirty="0"/>
              <a:t>Main treatment is stimulation, assisted breathing and oxygen</a:t>
            </a:r>
          </a:p>
          <a:p>
            <a:r>
              <a:rPr lang="en-US" sz="2400" dirty="0"/>
              <a:t>Naloxone will reverse the effect of opioids</a:t>
            </a:r>
          </a:p>
          <a:p>
            <a:r>
              <a:rPr lang="en-US" sz="2400" dirty="0"/>
              <a:t>In cardiac arrest antidote has little or no effect- needs advanced CPR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41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78E5B4-3C21-58DB-FD63-51062995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naloxone dosed in overdose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199EDD-909D-967D-2595-CA60474FB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028"/>
            <a:ext cx="10515600" cy="1325563"/>
          </a:xfrm>
        </p:spPr>
        <p:txBody>
          <a:bodyPr/>
          <a:lstStyle/>
          <a:p>
            <a:r>
              <a:rPr lang="en-US" dirty="0"/>
              <a:t>Traditional dose 0.4- 2.0 mg intravenous or intramuscular (IM)</a:t>
            </a:r>
          </a:p>
          <a:p>
            <a:r>
              <a:rPr kumimoji="0" lang="en-US" altLang="nb-GB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 is very well documented that 0.8 mg IM is very effective in heroin overdose (1). </a:t>
            </a:r>
            <a:endParaRPr lang="en-US" dirty="0"/>
          </a:p>
          <a:p>
            <a:r>
              <a:rPr lang="en-US" dirty="0"/>
              <a:t>Naloxone should always be titrated- that is given </a:t>
            </a:r>
          </a:p>
          <a:p>
            <a:pPr marL="0" indent="0">
              <a:buNone/>
            </a:pPr>
            <a:r>
              <a:rPr lang="en-US" dirty="0"/>
              <a:t>   in smaller doses with repetition until the patient </a:t>
            </a:r>
          </a:p>
          <a:p>
            <a:pPr marL="0" indent="0">
              <a:buNone/>
            </a:pPr>
            <a:r>
              <a:rPr lang="en-US" dirty="0"/>
              <a:t>   starts breathing</a:t>
            </a:r>
          </a:p>
          <a:p>
            <a:endParaRPr lang="en-US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37BBE58-F6F2-3DFC-BCC7-CF724878F4C2}"/>
              </a:ext>
            </a:extLst>
          </p:cNvPr>
          <p:cNvSpPr txBox="1"/>
          <p:nvPr/>
        </p:nvSpPr>
        <p:spPr>
          <a:xfrm>
            <a:off x="4222777" y="6150114"/>
            <a:ext cx="7793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1: </a:t>
            </a:r>
            <a:r>
              <a:rPr lang="nb-NO" sz="1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Skulberg AK, et al. Comparison of intranasal and intramuscular naloxone in…Addiction. 2022;117(6):1658-67</a:t>
            </a:r>
            <a:r>
              <a:rPr lang="nb-GB" sz="1000" dirty="0">
                <a:effectLst/>
              </a:rPr>
              <a:t> </a:t>
            </a:r>
            <a:endParaRPr lang="nb-NO" sz="10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nb-NO" sz="1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r>
              <a:rPr lang="nb-NO" sz="1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Thompson J, et al. Safety, Efficacy, and Cost of 0.4-mg Versus 2-mg Intranasal Naloxone ... Ann Pharmacother. 2022;56(3):285-9.</a:t>
            </a:r>
          </a:p>
          <a:p>
            <a:r>
              <a:rPr lang="nb-NO" sz="1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</a:t>
            </a:r>
            <a:r>
              <a:rPr lang="nb-NO" sz="1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Carpenter J, et al. Naloxone Dosing After Opioid Overdose in the Era of Illicitly Manufactured Fentanyl. J Med Toxicol. 2020;16(1):41-8.</a:t>
            </a:r>
            <a:r>
              <a:rPr lang="nb-GB" sz="1000" dirty="0">
                <a:effectLst/>
              </a:rPr>
              <a:t>  </a:t>
            </a:r>
          </a:p>
          <a:p>
            <a:r>
              <a:rPr lang="nb-GB" sz="1000" dirty="0"/>
              <a:t>4: </a:t>
            </a:r>
            <a:r>
              <a:rPr lang="en-US" sz="1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Bell A, et al, Amount of naloxone used to reverse opioid overdoses outside of medical practice in a... Subst Abus. 2019;40(1):52-5.</a:t>
            </a:r>
            <a:endParaRPr lang="nb-GB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13F54752-0808-C1B1-5D2A-76FC73637083}"/>
              </a:ext>
            </a:extLst>
          </p:cNvPr>
          <p:cNvSpPr txBox="1"/>
          <p:nvPr/>
        </p:nvSpPr>
        <p:spPr>
          <a:xfrm>
            <a:off x="356362" y="4634569"/>
            <a:ext cx="107213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Early intranasal naloxone </a:t>
            </a:r>
            <a:r>
              <a:rPr kumimoji="0" lang="en-US" altLang="nb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2mg/ml (real dose 0.4 mg) worked effectively, even 0.4 mg/ml (</a:t>
            </a:r>
            <a:r>
              <a:rPr kumimoji="0" lang="en-US" altLang="nb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nb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real</a:t>
            </a:r>
            <a:r>
              <a:rPr kumimoji="0" lang="en-US" altLang="nb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nb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dose 0.1 mg) was as effective (2) 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nb-GB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0" lang="en-US" altLang="nb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Carpenter (3) and Bell (4) found no increase in naloxone when fentanyl dominated</a:t>
            </a:r>
            <a:r>
              <a:rPr kumimoji="0" lang="en-US" altLang="nb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kumimoji="0" lang="en-US" altLang="nb-GB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18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2A36AB-9928-DACE-E872-91E96DF6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potent opioids and other adulterants?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F5D6A5-1B2C-44FB-A47B-62E97DF31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Fentanyl and other: Likely need more naloxone than heroin- but how much?</a:t>
            </a:r>
          </a:p>
          <a:p>
            <a:pPr lvl="2"/>
            <a:r>
              <a:rPr lang="en-US" dirty="0"/>
              <a:t>This is not a linear relationship!</a:t>
            </a:r>
          </a:p>
          <a:p>
            <a:endParaRPr lang="en-US" dirty="0"/>
          </a:p>
          <a:p>
            <a:r>
              <a:rPr lang="en-US" dirty="0"/>
              <a:t>Benzodiazepines, xylazine and others drugs are not affected by naloxone </a:t>
            </a:r>
          </a:p>
          <a:p>
            <a:pPr lvl="2"/>
            <a:r>
              <a:rPr lang="en-US" dirty="0"/>
              <a:t>Therefore: First aid, rescue breathing even more important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7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9D82FF-7D0F-B55C-AF5D-A4D9548D2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not know?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A62915-987A-71B6-0D7E-83C3BB512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those who die: Have they received naloxone at at all? Too little?</a:t>
            </a:r>
          </a:p>
          <a:p>
            <a:endParaRPr lang="en-US" dirty="0"/>
          </a:p>
          <a:p>
            <a:r>
              <a:rPr lang="en-US" dirty="0"/>
              <a:t>What is  most important: The time to first aid starts and naloxone is administration or the dose/ route of administration of naloxone</a:t>
            </a:r>
          </a:p>
          <a:p>
            <a:endParaRPr lang="en-US" dirty="0"/>
          </a:p>
          <a:p>
            <a:r>
              <a:rPr lang="en-US" dirty="0"/>
              <a:t>Why do we talk so little about prevention?????</a:t>
            </a:r>
          </a:p>
          <a:p>
            <a:pPr lvl="1"/>
            <a:r>
              <a:rPr lang="en-US" dirty="0"/>
              <a:t>Reduce unsafe drug use, Safe injection sites, substitution therapy ++++</a:t>
            </a:r>
          </a:p>
        </p:txBody>
      </p:sp>
    </p:spTree>
    <p:extLst>
      <p:ext uri="{BB962C8B-B14F-4D97-AF65-F5344CB8AC3E}">
        <p14:creationId xmlns:p14="http://schemas.microsoft.com/office/powerpoint/2010/main" val="31325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BC8D70-EFA5-5704-1716-D78AE7C0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research questions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812C36-3A7B-E2EC-8FCC-AE9D50F2F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appropriate dosing and titration in patients with fentanyl as main opioid? </a:t>
            </a:r>
          </a:p>
          <a:p>
            <a:endParaRPr lang="en-US" dirty="0"/>
          </a:p>
          <a:p>
            <a:pPr lvl="1"/>
            <a:r>
              <a:rPr lang="en-US" dirty="0"/>
              <a:t>How much naloxone for the patient to start breathing</a:t>
            </a:r>
          </a:p>
          <a:p>
            <a:pPr lvl="1"/>
            <a:r>
              <a:rPr lang="en-US" dirty="0"/>
              <a:t>Assess withdrawal reactions</a:t>
            </a:r>
          </a:p>
          <a:p>
            <a:pPr lvl="1"/>
            <a:endParaRPr lang="en-US" dirty="0"/>
          </a:p>
          <a:p>
            <a:pPr lvl="1"/>
            <a:r>
              <a:rPr lang="en-US" sz="2800" b="1" dirty="0"/>
              <a:t>Clinical trials are possible! (1,2)</a:t>
            </a:r>
          </a:p>
          <a:p>
            <a:pPr lvl="2"/>
            <a:r>
              <a:rPr lang="en-US" sz="2400" b="1" dirty="0"/>
              <a:t>Evidence medicine for all patients- also the vulnerable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FA38F56-206D-3306-EBC1-8BBC6FDEC291}"/>
              </a:ext>
            </a:extLst>
          </p:cNvPr>
          <p:cNvSpPr txBox="1"/>
          <p:nvPr/>
        </p:nvSpPr>
        <p:spPr>
          <a:xfrm>
            <a:off x="4391928" y="6211669"/>
            <a:ext cx="75151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solidFill>
                  <a:srgbClr val="000000"/>
                </a:solidFill>
                <a:effectLst/>
                <a:latin typeface="Helvetica" pitchFamily="2" charset="0"/>
              </a:rPr>
              <a:t>1: Skulberg AK, et al. Comparison of intranasal and intramuscular naloxone in... Addiction. 2022;117(6):1658-67</a:t>
            </a:r>
          </a:p>
          <a:p>
            <a:r>
              <a:rPr lang="en-US" sz="1000" dirty="0"/>
              <a:t>2: </a:t>
            </a:r>
            <a:r>
              <a:rPr lang="nb-NO" sz="1000" dirty="0">
                <a:solidFill>
                  <a:srgbClr val="000000"/>
                </a:solidFill>
                <a:effectLst/>
                <a:latin typeface="Helvetica" pitchFamily="2" charset="0"/>
              </a:rPr>
              <a:t>Dietze P, et al. Effect of Intranasal vs Intramuscular Naloxone on Opioid Overdose:... JAMA Netw Open. 2019;2(11):e1914977.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2312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BC8D70-EFA5-5704-1716-D78AE7C0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research questions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812C36-3A7B-E2EC-8FCC-AE9D50F2F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mortem examinations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How much fentanyl/ potent opioid/ other substances have been taken?</a:t>
            </a:r>
          </a:p>
          <a:p>
            <a:pPr lvl="2"/>
            <a:r>
              <a:rPr lang="en-US" dirty="0"/>
              <a:t>Answer needed for pharmacological modeling</a:t>
            </a:r>
          </a:p>
          <a:p>
            <a:pPr lvl="1"/>
            <a:r>
              <a:rPr lang="en-US" b="1" dirty="0"/>
              <a:t>Did the death happen rapidly ?</a:t>
            </a:r>
          </a:p>
          <a:p>
            <a:pPr lvl="2"/>
            <a:r>
              <a:rPr lang="en-US" dirty="0"/>
              <a:t>If so, maybe no help could be given</a:t>
            </a:r>
          </a:p>
          <a:p>
            <a:pPr lvl="1"/>
            <a:r>
              <a:rPr lang="en-US" b="1" dirty="0"/>
              <a:t>Is there any naloxone present in the deceased?</a:t>
            </a:r>
          </a:p>
          <a:p>
            <a:pPr lvl="2"/>
            <a:r>
              <a:rPr lang="en-US" dirty="0"/>
              <a:t>If yes: it means too little naloxone or unappropriated follow up</a:t>
            </a:r>
          </a:p>
          <a:p>
            <a:pPr lvl="2"/>
            <a:r>
              <a:rPr lang="en-US" dirty="0"/>
              <a:t>In no: not rescue with antidotes attempted</a:t>
            </a:r>
          </a:p>
        </p:txBody>
      </p:sp>
    </p:spTree>
    <p:extLst>
      <p:ext uri="{BB962C8B-B14F-4D97-AF65-F5344CB8AC3E}">
        <p14:creationId xmlns:p14="http://schemas.microsoft.com/office/powerpoint/2010/main" val="271215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BC8D70-EFA5-5704-1716-D78AE7C0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research questions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812C36-3A7B-E2EC-8FCC-AE9D50F2F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WHO report “</a:t>
            </a:r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Community management of opioid overdose» </a:t>
            </a:r>
            <a:r>
              <a:rPr lang="en-US" dirty="0"/>
              <a:t>as a comprehensive knowledge update and asked comprehensive questions.</a:t>
            </a:r>
          </a:p>
          <a:p>
            <a:endParaRPr lang="en-US" dirty="0"/>
          </a:p>
          <a:p>
            <a:r>
              <a:rPr lang="en-US" dirty="0"/>
              <a:t>A similar undertaking should be repeated as the knowledgebase has expanded exponentially in the last deceased, </a:t>
            </a:r>
          </a:p>
          <a:p>
            <a:r>
              <a:rPr lang="en-US" dirty="0"/>
              <a:t>The same questions should be asked with fentanyl rising deaths in mind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96F79DD-17F6-0567-6322-3132FE2A13BA}"/>
              </a:ext>
            </a:extLst>
          </p:cNvPr>
          <p:cNvSpPr txBox="1"/>
          <p:nvPr/>
        </p:nvSpPr>
        <p:spPr>
          <a:xfrm>
            <a:off x="5096656" y="6325849"/>
            <a:ext cx="6797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>
                <a:solidFill>
                  <a:srgbClr val="000000"/>
                </a:solidFill>
                <a:effectLst/>
                <a:latin typeface="Helvetica" pitchFamily="2" charset="0"/>
              </a:rPr>
              <a:t>World Health Organization.. Community management of opioid overdose. Geneva: World Health Organization,; 2014.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9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US_overordnet_ENGELSK.pptx" id="{EBAACD2E-1D93-4B68-94FB-7060650685AA}" vid="{F73588D5-9942-4516-AB6B-105236BF2F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d2fee4-f966-4b18-be43-daf3702d7d8a"/>
    <FNSPRollUpIngress xmlns="9bd2fee4-f966-4b18-be43-daf3702d7d8a" xsi:nil="true"/>
    <TaxKeywordTaxHTField xmlns="9bd2fee4-f966-4b18-be43-daf3702d7d8a">
      <Terms xmlns="http://schemas.microsoft.com/office/infopath/2007/PartnerControls">
        <TermInfo xmlns="http://schemas.microsoft.com/office/infopath/2007/PartnerControls">
          <TermName xmlns="http://schemas.microsoft.com/office/infopath/2007/PartnerControls">_£Bilde</TermName>
          <TermId xmlns="http://schemas.microsoft.com/office/infopath/2007/PartnerControls">11111111-1111-1111-1111-111111111111</TermId>
        </TermInfo>
      </Terms>
    </TaxKeywordTaxHTField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4BAE3D978FAEB4686AA585E92FCD550" ma:contentTypeVersion="24" ma:contentTypeDescription="Opprett et nytt dokument." ma:contentTypeScope="" ma:versionID="768fd7e36a67a420fb99df17746222ac">
  <xsd:schema xmlns:xsd="http://www.w3.org/2001/XMLSchema" xmlns:xs="http://www.w3.org/2001/XMLSchema" xmlns:p="http://schemas.microsoft.com/office/2006/metadata/properties" xmlns:ns1="http://schemas.microsoft.com/sharepoint/v3" xmlns:ns2="9bd2fee4-f966-4b18-be43-daf3702d7d8a" targetNamespace="http://schemas.microsoft.com/office/2006/metadata/properties" ma:root="true" ma:fieldsID="2fb046964cda6642f338729c2ad66851" ns1:_="" ns2:_="">
    <xsd:import namespace="http://schemas.microsoft.com/sharepoint/v3"/>
    <xsd:import namespace="9bd2fee4-f966-4b18-be43-daf3702d7d8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2fee4-f966-4b18-be43-daf3702d7d8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cb1fb2a3-5973-49f9-b9fa-d726c68fd4b6}" ma:internalName="TaxCatchAll" ma:showField="CatchAllData" ma:web="9bd2fee4-f966-4b18-be43-daf3702d7d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cb1fb2a3-5973-49f9-b9fa-d726c68fd4b6}" ma:internalName="TaxCatchAllLabel" ma:readOnly="true" ma:showField="CatchAllDataLabel" ma:web="9bd2fee4-f966-4b18-be43-daf3702d7d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84156F-C1EB-4BD2-AF95-75D305D82614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bd2fee4-f966-4b18-be43-daf3702d7d8a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6CD49DE-C878-4E20-9BDD-DEAAF7439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bd2fee4-f966-4b18-be43-daf3702d7d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1EADB5-E7F5-409B-981A-6AB96E1C8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OUS_overordnet_ENGELSK</Template>
  <TotalTime>292</TotalTime>
  <Words>802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Helvetica</vt:lpstr>
      <vt:lpstr>Office-tema</vt:lpstr>
      <vt:lpstr>PowerPoint Presentation</vt:lpstr>
      <vt:lpstr>DECLARATIONS &amp; ACKNOWLEDGEMENTS</vt:lpstr>
      <vt:lpstr>Pathology and treatment of opioid overdose</vt:lpstr>
      <vt:lpstr>How is naloxone dosed in overdose</vt:lpstr>
      <vt:lpstr>Implications of potent opioids and other adulterants?</vt:lpstr>
      <vt:lpstr>What do we not know?</vt:lpstr>
      <vt:lpstr>Important research questions</vt:lpstr>
      <vt:lpstr>Important research questions</vt:lpstr>
      <vt:lpstr>Important research questions</vt:lpstr>
      <vt:lpstr>PowerPoint Presentation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>pptmal</dc:subject>
  <dc:creator>Margarethe Standberg</dc:creator>
  <cp:keywords>N</cp:keywords>
  <cp:lastModifiedBy>Jackie Debusschere</cp:lastModifiedBy>
  <cp:revision>7</cp:revision>
  <dcterms:created xsi:type="dcterms:W3CDTF">2022-12-23T13:35:51Z</dcterms:created>
  <dcterms:modified xsi:type="dcterms:W3CDTF">2024-03-28T13:41:07Z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0x010100D4BAE3D978FAEB4686AA585E92FCD550</vt:lpwstr>
  </property>
  <property fmtid="{D5CDD505-2E9C-101B-9397-08002B2CF9AE}" pid="3" name="TaxKeyword">
    <vt:lpwstr/>
  </property>
</Properties>
</file>