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sldIdLst>
    <p:sldId id="378" r:id="rId5"/>
    <p:sldId id="379" r:id="rId6"/>
    <p:sldId id="388" r:id="rId7"/>
    <p:sldId id="380" r:id="rId8"/>
    <p:sldId id="381" r:id="rId9"/>
    <p:sldId id="382" r:id="rId10"/>
    <p:sldId id="384" r:id="rId11"/>
    <p:sldId id="383" r:id="rId12"/>
    <p:sldId id="385" r:id="rId13"/>
    <p:sldId id="386" r:id="rId14"/>
    <p:sldId id="3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2E1E33-2A19-1492-33D7-F15E3DCDE2D4}" name="Slavova, Svetla" initials="SS" userId="S::ssslav2@uky.edu::99e4440b-2813-4d4f-9960-9255c2b9d5d8" providerId="AD"/>
  <p188:author id="{FE0EEBA0-EE76-43A0-0282-B9729B16CEE6}" name="Lei, Feitong" initials="LF" userId="Lei, Feitong" providerId="None"/>
  <p188:author id="{8C9E38A5-59F5-C7E6-64CD-196E45B2C100}" name="Figgatt, Mary" initials="FM" userId="S::mfiggatt@ad.unc.edu::3ec10d58-46d6-4d4c-8a8b-25e0800017a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9A35"/>
    <a:srgbClr val="FFFFFF"/>
    <a:srgbClr val="677288"/>
    <a:srgbClr val="767171"/>
    <a:srgbClr val="F4F7F0"/>
    <a:srgbClr val="FF0CB2"/>
    <a:srgbClr val="98999A"/>
    <a:srgbClr val="E4E2E0"/>
    <a:srgbClr val="D9DCE1"/>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7"/>
    <p:restoredTop sz="94479" autoAdjust="0"/>
  </p:normalViewPr>
  <p:slideViewPr>
    <p:cSldViewPr snapToGrid="0" snapToObjects="1">
      <p:cViewPr varScale="1">
        <p:scale>
          <a:sx n="62" d="100"/>
          <a:sy n="62" d="100"/>
        </p:scale>
        <p:origin x="1008" y="56"/>
      </p:cViewPr>
      <p:guideLst/>
    </p:cSldViewPr>
  </p:slideViewPr>
  <p:outlineViewPr>
    <p:cViewPr>
      <p:scale>
        <a:sx n="33" d="100"/>
        <a:sy n="33" d="100"/>
      </p:scale>
      <p:origin x="0" y="-97496"/>
    </p:cViewPr>
  </p:outlineViewPr>
  <p:notesTextViewPr>
    <p:cViewPr>
      <p:scale>
        <a:sx n="1" d="1"/>
        <a:sy n="1" d="1"/>
      </p:scale>
      <p:origin x="0" y="0"/>
    </p:cViewPr>
  </p:notesTextViewPr>
  <p:sorterViewPr>
    <p:cViewPr varScale="1">
      <p:scale>
        <a:sx n="200" d="100"/>
        <a:sy n="200" d="100"/>
      </p:scale>
      <p:origin x="0" y="-55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D376FE-E005-714F-8478-46A74C38EF06}" type="datetimeFigureOut">
              <a:rPr lang="en-US" smtClean="0"/>
              <a:t>3/28/2024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A3929-2870-4B4B-8577-E59AD9A558B5}" type="slidenum">
              <a:rPr lang="en-US" smtClean="0"/>
              <a:t>‹#›</a:t>
            </a:fld>
            <a:endParaRPr lang="en-US"/>
          </a:p>
        </p:txBody>
      </p:sp>
    </p:spTree>
    <p:extLst>
      <p:ext uri="{BB962C8B-B14F-4D97-AF65-F5344CB8AC3E}">
        <p14:creationId xmlns:p14="http://schemas.microsoft.com/office/powerpoint/2010/main" val="99049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7A3929-2870-4B4B-8577-E59AD9A558B5}" type="slidenum">
              <a:rPr lang="en-US" smtClean="0"/>
              <a:t>1</a:t>
            </a:fld>
            <a:endParaRPr lang="en-US"/>
          </a:p>
        </p:txBody>
      </p:sp>
    </p:spTree>
    <p:extLst>
      <p:ext uri="{BB962C8B-B14F-4D97-AF65-F5344CB8AC3E}">
        <p14:creationId xmlns:p14="http://schemas.microsoft.com/office/powerpoint/2010/main" val="2326555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1AB29C-B1F7-204D-9A19-57146CFEAF87}" type="datetime1">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076294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D6F21-2613-4E48-A969-E05EF53851A6}" type="datetime1">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50098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5FB1A1-A4A4-8A4E-8E18-78A229E1EB33}" type="datetime1">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637536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990600"/>
          </a:xfrm>
        </p:spPr>
        <p:txBody>
          <a:bodyPr/>
          <a:lstStyle/>
          <a:p>
            <a:r>
              <a:rPr lang="en-US"/>
              <a:t>Click to edit Master title style</a:t>
            </a:r>
          </a:p>
        </p:txBody>
      </p:sp>
      <p:sp>
        <p:nvSpPr>
          <p:cNvPr id="3" name="Picture Placeholder 2"/>
          <p:cNvSpPr>
            <a:spLocks noGrp="1"/>
          </p:cNvSpPr>
          <p:nvPr>
            <p:ph type="clipArt" sz="half" idx="1"/>
          </p:nvPr>
        </p:nvSpPr>
        <p:spPr>
          <a:xfrm>
            <a:off x="914400" y="1752600"/>
            <a:ext cx="5080000" cy="4191000"/>
          </a:xfrm>
        </p:spPr>
        <p:txBody>
          <a:bodyPr/>
          <a:lstStyle/>
          <a:p>
            <a:endParaRPr lang="en-US"/>
          </a:p>
        </p:txBody>
      </p:sp>
      <p:sp>
        <p:nvSpPr>
          <p:cNvPr id="4" name="Text Placeholder 3"/>
          <p:cNvSpPr>
            <a:spLocks noGrp="1"/>
          </p:cNvSpPr>
          <p:nvPr>
            <p:ph type="body" sz="half" idx="2"/>
          </p:nvPr>
        </p:nvSpPr>
        <p:spPr>
          <a:xfrm>
            <a:off x="6197600" y="17526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0198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0198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9144000" y="6019800"/>
            <a:ext cx="2540000" cy="457200"/>
          </a:xfrm>
        </p:spPr>
        <p:txBody>
          <a:bodyPr/>
          <a:lstStyle>
            <a:lvl1pPr>
              <a:defRPr/>
            </a:lvl1pPr>
          </a:lstStyle>
          <a:p>
            <a:fld id="{3085CB1A-1FE4-7141-928D-B440685858DE}" type="slidenum">
              <a:rPr lang="en-US" altLang="en-US"/>
              <a:pPr/>
              <a:t>‹#›</a:t>
            </a:fld>
            <a:endParaRPr lang="en-US" altLang="en-US"/>
          </a:p>
        </p:txBody>
      </p:sp>
    </p:spTree>
    <p:extLst>
      <p:ext uri="{BB962C8B-B14F-4D97-AF65-F5344CB8AC3E}">
        <p14:creationId xmlns:p14="http://schemas.microsoft.com/office/powerpoint/2010/main" val="114735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39A35"/>
                </a:solidFill>
                <a:latin typeface="Constantia" charset="0"/>
                <a:ea typeface="Constantia" charset="0"/>
                <a:cs typeface="Constantia"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677288"/>
                </a:solidFill>
                <a:latin typeface="Helvetica" charset="0"/>
                <a:ea typeface="Helvetica" charset="0"/>
                <a:cs typeface="Helvetica" charset="0"/>
              </a:defRPr>
            </a:lvl1pPr>
            <a:lvl2pPr>
              <a:defRPr>
                <a:solidFill>
                  <a:srgbClr val="677288"/>
                </a:solidFill>
                <a:latin typeface="Helvetica" charset="0"/>
                <a:ea typeface="Helvetica" charset="0"/>
                <a:cs typeface="Helvetica" charset="0"/>
              </a:defRPr>
            </a:lvl2pPr>
            <a:lvl3pPr>
              <a:defRPr>
                <a:solidFill>
                  <a:srgbClr val="677288"/>
                </a:solidFill>
                <a:latin typeface="Helvetica" charset="0"/>
                <a:ea typeface="Helvetica" charset="0"/>
                <a:cs typeface="Helvetica" charset="0"/>
              </a:defRPr>
            </a:lvl3pPr>
            <a:lvl4pPr>
              <a:defRPr>
                <a:solidFill>
                  <a:srgbClr val="677288"/>
                </a:solidFill>
                <a:latin typeface="Helvetica" charset="0"/>
                <a:ea typeface="Helvetica" charset="0"/>
                <a:cs typeface="Helvetica" charset="0"/>
              </a:defRPr>
            </a:lvl4pPr>
            <a:lvl5pPr>
              <a:defRPr>
                <a:solidFill>
                  <a:srgbClr val="677288"/>
                </a:solidFill>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9C8FF2C-B901-794D-849B-9FA18AB1366D}" type="datetime1">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30543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7855D4-9AB5-704C-800F-3B645EF3A7A3}" type="datetime1">
              <a:rPr lang="en-US" smtClean="0"/>
              <a:t>3/28/2024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08932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6A8010-D559-FD47-A21D-BA86335E1A0E}" type="datetime1">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01510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75F143-BB43-1143-B9C3-B044CFFF4402}" type="datetime1">
              <a:rPr lang="en-US" smtClean="0"/>
              <a:t>3/28/2024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18824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39A35"/>
                </a:solidFill>
                <a:latin typeface="Constantia" charset="0"/>
                <a:ea typeface="Constantia" charset="0"/>
                <a:cs typeface="Constantia"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05BEB513-A8A7-2945-A5EF-129C17C0FC6D}" type="datetime1">
              <a:rPr lang="en-US" smtClean="0"/>
              <a:t>3/28/2024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418509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EA5D-2602-EA4D-9966-6DD293465838}" type="datetime1">
              <a:rPr lang="en-US" smtClean="0"/>
              <a:t>3/28/2024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66511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F54FC-8296-CE47-8EBB-AF0C437179DA}" type="datetime1">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176177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C14208-B79B-5749-BDAA-BFA0F8D52B6C}" type="datetime1">
              <a:rPr lang="en-US" smtClean="0"/>
              <a:t>3/28/2024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95739-EDD8-3B4A-A8E2-C8D68707E651}" type="slidenum">
              <a:rPr lang="en-US" smtClean="0"/>
              <a:t>‹#›</a:t>
            </a:fld>
            <a:endParaRPr lang="en-US"/>
          </a:p>
        </p:txBody>
      </p:sp>
    </p:spTree>
    <p:extLst>
      <p:ext uri="{BB962C8B-B14F-4D97-AF65-F5344CB8AC3E}">
        <p14:creationId xmlns:p14="http://schemas.microsoft.com/office/powerpoint/2010/main" val="72596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F1386F-9772-0049-AED3-96DB9F8C96E4}" type="datetime1">
              <a:rPr lang="en-US" smtClean="0"/>
              <a:t>3/28/2024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95739-EDD8-3B4A-A8E2-C8D68707E651}" type="slidenum">
              <a:rPr lang="en-US" smtClean="0"/>
              <a:t>‹#›</a:t>
            </a:fld>
            <a:endParaRPr lang="en-US"/>
          </a:p>
        </p:txBody>
      </p:sp>
    </p:spTree>
    <p:extLst>
      <p:ext uri="{BB962C8B-B14F-4D97-AF65-F5344CB8AC3E}">
        <p14:creationId xmlns:p14="http://schemas.microsoft.com/office/powerpoint/2010/main" val="2035873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9F9B81-C893-09FD-5E85-DF8EC2208AA3}"/>
              </a:ext>
            </a:extLst>
          </p:cNvPr>
          <p:cNvSpPr>
            <a:spLocks noGrp="1"/>
          </p:cNvSpPr>
          <p:nvPr>
            <p:ph type="title"/>
          </p:nvPr>
        </p:nvSpPr>
        <p:spPr>
          <a:xfrm>
            <a:off x="403737" y="968248"/>
            <a:ext cx="7436643" cy="1325563"/>
          </a:xfrm>
        </p:spPr>
        <p:txBody>
          <a:bodyPr>
            <a:normAutofit fontScale="90000"/>
          </a:bodyPr>
          <a:lstStyle/>
          <a:p>
            <a:r>
              <a:rPr lang="en-US" sz="2200" i="1" dirty="0"/>
              <a:t>Session Title</a:t>
            </a:r>
            <a:br>
              <a:rPr lang="en-US" sz="2200" i="1" dirty="0"/>
            </a:br>
            <a:r>
              <a:rPr lang="en-US" dirty="0"/>
              <a:t>Two decades of data: Insights from syringe service participants and EMS</a:t>
            </a:r>
          </a:p>
        </p:txBody>
      </p:sp>
      <p:sp>
        <p:nvSpPr>
          <p:cNvPr id="15" name="Content Placeholder 7">
            <a:extLst>
              <a:ext uri="{FF2B5EF4-FFF2-40B4-BE49-F238E27FC236}">
                <a16:creationId xmlns:a16="http://schemas.microsoft.com/office/drawing/2014/main" id="{74CD9B09-109E-9450-C51F-3710F4F6BDF2}"/>
              </a:ext>
            </a:extLst>
          </p:cNvPr>
          <p:cNvSpPr txBox="1">
            <a:spLocks/>
          </p:cNvSpPr>
          <p:nvPr/>
        </p:nvSpPr>
        <p:spPr>
          <a:xfrm>
            <a:off x="403737" y="3289609"/>
            <a:ext cx="7308273" cy="26596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rgbClr val="677288"/>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kern="1200">
                <a:solidFill>
                  <a:srgbClr val="677288"/>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kern="1200">
                <a:solidFill>
                  <a:srgbClr val="677288"/>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kern="1200">
                <a:solidFill>
                  <a:srgbClr val="677288"/>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kern="1200">
                <a:solidFill>
                  <a:srgbClr val="677288"/>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t>Alice Bell, LCSW</a:t>
            </a:r>
          </a:p>
          <a:p>
            <a:pPr marL="0" indent="0">
              <a:buNone/>
            </a:pPr>
            <a:r>
              <a:rPr lang="en-US" dirty="0"/>
              <a:t>Prevention Point Pittsburgh</a:t>
            </a:r>
          </a:p>
          <a:p>
            <a:pPr marL="0" indent="0">
              <a:buNone/>
            </a:pPr>
            <a:endParaRPr lang="en-US" dirty="0"/>
          </a:p>
          <a:p>
            <a:pPr marL="0" indent="0">
              <a:buNone/>
            </a:pPr>
            <a:r>
              <a:rPr lang="en-US" b="1" dirty="0"/>
              <a:t>Nabarun Dasgupta, MPH, PhD</a:t>
            </a:r>
          </a:p>
          <a:p>
            <a:pPr marL="0" indent="0">
              <a:buNone/>
            </a:pPr>
            <a:r>
              <a:rPr lang="en-US" dirty="0"/>
              <a:t>University of North Carolina</a:t>
            </a:r>
          </a:p>
          <a:p>
            <a:pPr marL="0" indent="0">
              <a:buNone/>
            </a:pPr>
            <a:endParaRPr lang="en-US" sz="1600" dirty="0"/>
          </a:p>
        </p:txBody>
      </p:sp>
      <p:sp>
        <p:nvSpPr>
          <p:cNvPr id="16" name="Content Placeholder 7">
            <a:extLst>
              <a:ext uri="{FF2B5EF4-FFF2-40B4-BE49-F238E27FC236}">
                <a16:creationId xmlns:a16="http://schemas.microsoft.com/office/drawing/2014/main" id="{B941767B-C394-CFFF-2FBD-0A8DA3B623FC}"/>
              </a:ext>
            </a:extLst>
          </p:cNvPr>
          <p:cNvSpPr txBox="1">
            <a:spLocks/>
          </p:cNvSpPr>
          <p:nvPr/>
        </p:nvSpPr>
        <p:spPr>
          <a:xfrm>
            <a:off x="498248" y="6263547"/>
            <a:ext cx="7436643" cy="52390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a:buChar char="•"/>
              <a:defRPr sz="2800" kern="1200">
                <a:solidFill>
                  <a:srgbClr val="677288"/>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2400" kern="1200">
                <a:solidFill>
                  <a:srgbClr val="677288"/>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2000" kern="1200">
                <a:solidFill>
                  <a:srgbClr val="677288"/>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800" kern="1200">
                <a:solidFill>
                  <a:srgbClr val="677288"/>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kern="1200">
                <a:solidFill>
                  <a:srgbClr val="677288"/>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2000" dirty="0"/>
              <a:t>March 18, 2024       Compassionate Overdose Response Summit</a:t>
            </a:r>
          </a:p>
        </p:txBody>
      </p:sp>
      <p:sp>
        <p:nvSpPr>
          <p:cNvPr id="12" name="Oval 11">
            <a:extLst>
              <a:ext uri="{FF2B5EF4-FFF2-40B4-BE49-F238E27FC236}">
                <a16:creationId xmlns:a16="http://schemas.microsoft.com/office/drawing/2014/main" id="{6F568018-57E6-02AC-0BDC-D3BA78BF83A6}"/>
              </a:ext>
            </a:extLst>
          </p:cNvPr>
          <p:cNvSpPr/>
          <p:nvPr/>
        </p:nvSpPr>
        <p:spPr>
          <a:xfrm>
            <a:off x="2439650" y="6364911"/>
            <a:ext cx="108297" cy="108297"/>
          </a:xfrm>
          <a:prstGeom prst="ellipse">
            <a:avLst/>
          </a:prstGeom>
          <a:solidFill>
            <a:srgbClr val="E39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4485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4D83-800F-17FE-41D3-601DCAA49BDE}"/>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2BEE2767-2F9B-B49C-907D-D1AF1D6BC6D0}"/>
              </a:ext>
            </a:extLst>
          </p:cNvPr>
          <p:cNvSpPr>
            <a:spLocks noGrp="1"/>
          </p:cNvSpPr>
          <p:nvPr>
            <p:ph idx="1"/>
          </p:nvPr>
        </p:nvSpPr>
        <p:spPr/>
        <p:txBody>
          <a:bodyPr>
            <a:normAutofit/>
          </a:bodyPr>
          <a:lstStyle/>
          <a:p>
            <a:r>
              <a:rPr lang="en-US" sz="2400" dirty="0"/>
              <a:t>Reversal reports were included if the participant returned for a refill. Reversals not resulting in refills were unobserved.</a:t>
            </a:r>
          </a:p>
          <a:p>
            <a:r>
              <a:rPr lang="en-US" sz="2400" dirty="0"/>
              <a:t>Doses by formulation did not account for personal characteristics or substances involved, and could have theoretically varied.</a:t>
            </a:r>
          </a:p>
          <a:p>
            <a:r>
              <a:rPr lang="en-US" sz="2400"/>
              <a:t>Reversal </a:t>
            </a:r>
            <a:r>
              <a:rPr lang="en-US" sz="2400" dirty="0"/>
              <a:t>reports are subject to recall bias, but program experience suggests this is rare.</a:t>
            </a:r>
          </a:p>
          <a:p>
            <a:r>
              <a:rPr lang="en-US" sz="2400" dirty="0"/>
              <a:t>Experiences of SSP participants may not generalize to other populations.</a:t>
            </a:r>
          </a:p>
        </p:txBody>
      </p:sp>
      <p:sp>
        <p:nvSpPr>
          <p:cNvPr id="4" name="Slide Number Placeholder 3">
            <a:extLst>
              <a:ext uri="{FF2B5EF4-FFF2-40B4-BE49-F238E27FC236}">
                <a16:creationId xmlns:a16="http://schemas.microsoft.com/office/drawing/2014/main" id="{0DBE2561-1FF8-6C2E-B01E-686AB6A2D4D4}"/>
              </a:ext>
            </a:extLst>
          </p:cNvPr>
          <p:cNvSpPr>
            <a:spLocks noGrp="1"/>
          </p:cNvSpPr>
          <p:nvPr>
            <p:ph type="sldNum" sz="quarter" idx="12"/>
          </p:nvPr>
        </p:nvSpPr>
        <p:spPr/>
        <p:txBody>
          <a:bodyPr/>
          <a:lstStyle/>
          <a:p>
            <a:fld id="{4D395739-EDD8-3B4A-A8E2-C8D68707E651}" type="slidenum">
              <a:rPr lang="en-US" smtClean="0"/>
              <a:t>10</a:t>
            </a:fld>
            <a:endParaRPr lang="en-US"/>
          </a:p>
        </p:txBody>
      </p:sp>
    </p:spTree>
    <p:extLst>
      <p:ext uri="{BB962C8B-B14F-4D97-AF65-F5344CB8AC3E}">
        <p14:creationId xmlns:p14="http://schemas.microsoft.com/office/powerpoint/2010/main" val="583712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B586-7492-D5AD-4F30-959D5F15098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9DDDA02-F173-1FA5-3F03-D5BED2E93067}"/>
              </a:ext>
            </a:extLst>
          </p:cNvPr>
          <p:cNvSpPr>
            <a:spLocks noGrp="1"/>
          </p:cNvSpPr>
          <p:nvPr>
            <p:ph idx="1"/>
          </p:nvPr>
        </p:nvSpPr>
        <p:spPr/>
        <p:txBody>
          <a:bodyPr/>
          <a:lstStyle/>
          <a:p>
            <a:r>
              <a:rPr lang="en-US" dirty="0"/>
              <a:t>Average doses per reversal has remained steadily below 2 for 13 years, including during transitions from Rx opioids to heroin to fentanyl in the local drug supply.</a:t>
            </a:r>
          </a:p>
          <a:p>
            <a:r>
              <a:rPr lang="en-US" dirty="0"/>
              <a:t>The 1 mL vial had the lowest number of average doses per reversal administered, relative to other formulations.</a:t>
            </a:r>
          </a:p>
          <a:p>
            <a:r>
              <a:rPr lang="en-US" dirty="0"/>
              <a:t>Despite lower doses, unsuccessful (death) reversals were rare, and less likely with 1 mL vials relatively to .</a:t>
            </a:r>
          </a:p>
          <a:p>
            <a:r>
              <a:rPr lang="en-US" dirty="0"/>
              <a:t>4mg nasal spray was associated with more reported adverse events (emesis, anger) than 1 mL vials.</a:t>
            </a:r>
          </a:p>
          <a:p>
            <a:endParaRPr lang="en-US" dirty="0"/>
          </a:p>
        </p:txBody>
      </p:sp>
      <p:sp>
        <p:nvSpPr>
          <p:cNvPr id="4" name="Slide Number Placeholder 3">
            <a:extLst>
              <a:ext uri="{FF2B5EF4-FFF2-40B4-BE49-F238E27FC236}">
                <a16:creationId xmlns:a16="http://schemas.microsoft.com/office/drawing/2014/main" id="{95505E66-552B-62AF-19E7-C28C1CA2650C}"/>
              </a:ext>
            </a:extLst>
          </p:cNvPr>
          <p:cNvSpPr>
            <a:spLocks noGrp="1"/>
          </p:cNvSpPr>
          <p:nvPr>
            <p:ph type="sldNum" sz="quarter" idx="12"/>
          </p:nvPr>
        </p:nvSpPr>
        <p:spPr/>
        <p:txBody>
          <a:bodyPr/>
          <a:lstStyle/>
          <a:p>
            <a:fld id="{4D395739-EDD8-3B4A-A8E2-C8D68707E651}" type="slidenum">
              <a:rPr lang="en-US" smtClean="0"/>
              <a:t>11</a:t>
            </a:fld>
            <a:endParaRPr lang="en-US"/>
          </a:p>
        </p:txBody>
      </p:sp>
    </p:spTree>
    <p:extLst>
      <p:ext uri="{BB962C8B-B14F-4D97-AF65-F5344CB8AC3E}">
        <p14:creationId xmlns:p14="http://schemas.microsoft.com/office/powerpoint/2010/main" val="392350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9B245-C41E-2180-8948-66A70197EF6F}"/>
              </a:ext>
            </a:extLst>
          </p:cNvPr>
          <p:cNvSpPr>
            <a:spLocks noGrp="1"/>
          </p:cNvSpPr>
          <p:nvPr>
            <p:ph type="title"/>
          </p:nvPr>
        </p:nvSpPr>
        <p:spPr/>
        <p:txBody>
          <a:bodyPr/>
          <a:lstStyle/>
          <a:p>
            <a:r>
              <a:rPr lang="en-US" dirty="0"/>
              <a:t>Funding &amp; Disclosures</a:t>
            </a:r>
          </a:p>
        </p:txBody>
      </p:sp>
      <p:sp>
        <p:nvSpPr>
          <p:cNvPr id="3" name="Content Placeholder 2">
            <a:extLst>
              <a:ext uri="{FF2B5EF4-FFF2-40B4-BE49-F238E27FC236}">
                <a16:creationId xmlns:a16="http://schemas.microsoft.com/office/drawing/2014/main" id="{34F74E98-E99B-D971-1836-AD3062EA3684}"/>
              </a:ext>
            </a:extLst>
          </p:cNvPr>
          <p:cNvSpPr>
            <a:spLocks noGrp="1"/>
          </p:cNvSpPr>
          <p:nvPr>
            <p:ph idx="1"/>
          </p:nvPr>
        </p:nvSpPr>
        <p:spPr/>
        <p:txBody>
          <a:bodyPr/>
          <a:lstStyle/>
          <a:p>
            <a:r>
              <a:rPr lang="en-US" dirty="0"/>
              <a:t>This research was funded by the US Food and Drug Administration via UNC </a:t>
            </a:r>
            <a:r>
              <a:rPr lang="en-US" sz="1600" dirty="0"/>
              <a:t>(BAA #167, Contract 75F40122C00193)</a:t>
            </a:r>
            <a:r>
              <a:rPr lang="en-US" dirty="0"/>
              <a:t> </a:t>
            </a:r>
          </a:p>
          <a:p>
            <a:r>
              <a:rPr lang="en-US" dirty="0"/>
              <a:t>The views presented do not necessarily reflect the views of the Funder, and should not be construed as Guidance or policy.</a:t>
            </a:r>
          </a:p>
          <a:p>
            <a:r>
              <a:rPr lang="en-US" dirty="0"/>
              <a:t>ND is on the Board of Remedy Alliance For The People, a non-profit bulk distributor of intramuscular and nasal naloxone.</a:t>
            </a:r>
          </a:p>
          <a:p>
            <a:r>
              <a:rPr lang="en-US" dirty="0"/>
              <a:t>These are preliminary results and subject to change.</a:t>
            </a:r>
          </a:p>
        </p:txBody>
      </p:sp>
      <p:sp>
        <p:nvSpPr>
          <p:cNvPr id="4" name="Slide Number Placeholder 3">
            <a:extLst>
              <a:ext uri="{FF2B5EF4-FFF2-40B4-BE49-F238E27FC236}">
                <a16:creationId xmlns:a16="http://schemas.microsoft.com/office/drawing/2014/main" id="{DC321584-D66B-6C9B-4F91-88BC4BA4F0AE}"/>
              </a:ext>
            </a:extLst>
          </p:cNvPr>
          <p:cNvSpPr>
            <a:spLocks noGrp="1"/>
          </p:cNvSpPr>
          <p:nvPr>
            <p:ph type="sldNum" sz="quarter" idx="12"/>
          </p:nvPr>
        </p:nvSpPr>
        <p:spPr/>
        <p:txBody>
          <a:bodyPr/>
          <a:lstStyle/>
          <a:p>
            <a:fld id="{4D395739-EDD8-3B4A-A8E2-C8D68707E651}" type="slidenum">
              <a:rPr lang="en-US" smtClean="0"/>
              <a:t>2</a:t>
            </a:fld>
            <a:endParaRPr lang="en-US"/>
          </a:p>
        </p:txBody>
      </p:sp>
    </p:spTree>
    <p:extLst>
      <p:ext uri="{BB962C8B-B14F-4D97-AF65-F5344CB8AC3E}">
        <p14:creationId xmlns:p14="http://schemas.microsoft.com/office/powerpoint/2010/main" val="1598499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AB586-7492-D5AD-4F30-959D5F15098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9DDDA02-F173-1FA5-3F03-D5BED2E93067}"/>
              </a:ext>
            </a:extLst>
          </p:cNvPr>
          <p:cNvSpPr>
            <a:spLocks noGrp="1"/>
          </p:cNvSpPr>
          <p:nvPr>
            <p:ph idx="1"/>
          </p:nvPr>
        </p:nvSpPr>
        <p:spPr/>
        <p:txBody>
          <a:bodyPr/>
          <a:lstStyle/>
          <a:p>
            <a:r>
              <a:rPr lang="en-US" dirty="0"/>
              <a:t>Doses per reversal has remained steadily below 2 for 13 years.</a:t>
            </a:r>
          </a:p>
          <a:p>
            <a:r>
              <a:rPr lang="en-US" dirty="0"/>
              <a:t>The 1 mL vial had the lowest number of average doses per reversal administered, relative to other formulations.</a:t>
            </a:r>
          </a:p>
          <a:p>
            <a:r>
              <a:rPr lang="en-US" dirty="0"/>
              <a:t>4mg nasal spray was associated with more reported adverse events (emesis, anger) than 1 mL vials.</a:t>
            </a:r>
          </a:p>
          <a:p>
            <a:endParaRPr lang="en-US" dirty="0"/>
          </a:p>
        </p:txBody>
      </p:sp>
      <p:sp>
        <p:nvSpPr>
          <p:cNvPr id="4" name="Slide Number Placeholder 3">
            <a:extLst>
              <a:ext uri="{FF2B5EF4-FFF2-40B4-BE49-F238E27FC236}">
                <a16:creationId xmlns:a16="http://schemas.microsoft.com/office/drawing/2014/main" id="{95505E66-552B-62AF-19E7-C28C1CA2650C}"/>
              </a:ext>
            </a:extLst>
          </p:cNvPr>
          <p:cNvSpPr>
            <a:spLocks noGrp="1"/>
          </p:cNvSpPr>
          <p:nvPr>
            <p:ph type="sldNum" sz="quarter" idx="12"/>
          </p:nvPr>
        </p:nvSpPr>
        <p:spPr/>
        <p:txBody>
          <a:bodyPr/>
          <a:lstStyle/>
          <a:p>
            <a:fld id="{4D395739-EDD8-3B4A-A8E2-C8D68707E651}" type="slidenum">
              <a:rPr lang="en-US" smtClean="0"/>
              <a:t>3</a:t>
            </a:fld>
            <a:endParaRPr lang="en-US"/>
          </a:p>
        </p:txBody>
      </p:sp>
    </p:spTree>
    <p:extLst>
      <p:ext uri="{BB962C8B-B14F-4D97-AF65-F5344CB8AC3E}">
        <p14:creationId xmlns:p14="http://schemas.microsoft.com/office/powerpoint/2010/main" val="84006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71D24-2C89-E8C1-F7D3-E23938BAAB5C}"/>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164A8215-7284-9E74-0946-B0CFE82E71A5}"/>
              </a:ext>
            </a:extLst>
          </p:cNvPr>
          <p:cNvSpPr>
            <a:spLocks noGrp="1"/>
          </p:cNvSpPr>
          <p:nvPr>
            <p:ph idx="1"/>
          </p:nvPr>
        </p:nvSpPr>
        <p:spPr/>
        <p:txBody>
          <a:bodyPr>
            <a:normAutofit fontScale="85000" lnSpcReduction="20000"/>
          </a:bodyPr>
          <a:lstStyle/>
          <a:p>
            <a:r>
              <a:rPr lang="en-US" dirty="0"/>
              <a:t>Retrospective review of overdose reversal reports at </a:t>
            </a:r>
            <a:r>
              <a:rPr lang="en-US" dirty="0">
                <a:solidFill>
                  <a:srgbClr val="E39A35"/>
                </a:solidFill>
              </a:rPr>
              <a:t>Prevention Point Pittsburgh</a:t>
            </a:r>
            <a:r>
              <a:rPr lang="en-US" dirty="0"/>
              <a:t> syringe service program</a:t>
            </a:r>
          </a:p>
          <a:p>
            <a:r>
              <a:rPr lang="en-US" dirty="0">
                <a:solidFill>
                  <a:srgbClr val="E39A35"/>
                </a:solidFill>
              </a:rPr>
              <a:t>August 2005 through January 2023</a:t>
            </a:r>
          </a:p>
          <a:p>
            <a:r>
              <a:rPr lang="en-US" dirty="0">
                <a:solidFill>
                  <a:srgbClr val="E39A35"/>
                </a:solidFill>
              </a:rPr>
              <a:t>Reports were generated at initial training events and refill requests</a:t>
            </a:r>
          </a:p>
          <a:p>
            <a:r>
              <a:rPr lang="en-US" dirty="0"/>
              <a:t>Standardized data collection forms were used to record circumstances of naloxone administration, including adverse events.</a:t>
            </a:r>
          </a:p>
          <a:p>
            <a:r>
              <a:rPr lang="en-US" dirty="0"/>
              <a:t>Time trend (monthly average) of doses per reversal were visualized, and smoothed using a Gaussian moving average.</a:t>
            </a:r>
          </a:p>
          <a:p>
            <a:r>
              <a:rPr lang="en-US" dirty="0"/>
              <a:t>Doses per reversal, by naloxone formulation, were visualized using a basic kernel density smoother. </a:t>
            </a:r>
            <a:r>
              <a:rPr lang="en-US" dirty="0">
                <a:solidFill>
                  <a:srgbClr val="E39A35"/>
                </a:solidFill>
              </a:rPr>
              <a:t>Dosage units were standardized between formulations.</a:t>
            </a:r>
          </a:p>
          <a:p>
            <a:r>
              <a:rPr lang="en-US" dirty="0"/>
              <a:t>Two-sided Wald chi-square p-value tests were conducted on 2 df</a:t>
            </a:r>
          </a:p>
          <a:p>
            <a:endParaRPr lang="en-US" dirty="0"/>
          </a:p>
          <a:p>
            <a:endParaRPr lang="en-US" dirty="0"/>
          </a:p>
        </p:txBody>
      </p:sp>
      <p:sp>
        <p:nvSpPr>
          <p:cNvPr id="4" name="Slide Number Placeholder 3">
            <a:extLst>
              <a:ext uri="{FF2B5EF4-FFF2-40B4-BE49-F238E27FC236}">
                <a16:creationId xmlns:a16="http://schemas.microsoft.com/office/drawing/2014/main" id="{37878CAE-1647-3002-BC3B-6B56BC87855D}"/>
              </a:ext>
            </a:extLst>
          </p:cNvPr>
          <p:cNvSpPr>
            <a:spLocks noGrp="1"/>
          </p:cNvSpPr>
          <p:nvPr>
            <p:ph type="sldNum" sz="quarter" idx="12"/>
          </p:nvPr>
        </p:nvSpPr>
        <p:spPr/>
        <p:txBody>
          <a:bodyPr/>
          <a:lstStyle/>
          <a:p>
            <a:fld id="{4D395739-EDD8-3B4A-A8E2-C8D68707E651}" type="slidenum">
              <a:rPr lang="en-US" smtClean="0"/>
              <a:t>4</a:t>
            </a:fld>
            <a:endParaRPr lang="en-US"/>
          </a:p>
        </p:txBody>
      </p:sp>
    </p:spTree>
    <p:extLst>
      <p:ext uri="{BB962C8B-B14F-4D97-AF65-F5344CB8AC3E}">
        <p14:creationId xmlns:p14="http://schemas.microsoft.com/office/powerpoint/2010/main" val="735416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500F-04A0-263A-57C6-3D8DF8C29024}"/>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4A8F96C9-1297-3671-1544-D88EE782503C}"/>
              </a:ext>
            </a:extLst>
          </p:cNvPr>
          <p:cNvSpPr>
            <a:spLocks noGrp="1"/>
          </p:cNvSpPr>
          <p:nvPr>
            <p:ph idx="1"/>
          </p:nvPr>
        </p:nvSpPr>
        <p:spPr/>
        <p:txBody>
          <a:bodyPr>
            <a:normAutofit/>
          </a:bodyPr>
          <a:lstStyle/>
          <a:p>
            <a:pPr marL="0" indent="0">
              <a:buNone/>
            </a:pPr>
            <a:r>
              <a:rPr lang="en-US" dirty="0"/>
              <a:t>From August 2003 to January 2023 there were 16,904 service encounters by 7,582 unique participants, resulting in 70,234 doses of naloxone dispensed, with </a:t>
            </a:r>
            <a:r>
              <a:rPr lang="en-US" b="1" dirty="0">
                <a:solidFill>
                  <a:srgbClr val="E39A35"/>
                </a:solidFill>
              </a:rPr>
              <a:t>n=5,521</a:t>
            </a:r>
            <a:r>
              <a:rPr lang="en-US" dirty="0">
                <a:solidFill>
                  <a:srgbClr val="E39A35"/>
                </a:solidFill>
              </a:rPr>
              <a:t> </a:t>
            </a:r>
            <a:r>
              <a:rPr lang="en-US" dirty="0"/>
              <a:t>reversals reported, utilizing </a:t>
            </a:r>
            <a:r>
              <a:rPr lang="en-US" b="1" dirty="0">
                <a:solidFill>
                  <a:srgbClr val="E39A35"/>
                </a:solidFill>
              </a:rPr>
              <a:t>n=8,756 </a:t>
            </a:r>
            <a:r>
              <a:rPr lang="en-US" dirty="0"/>
              <a:t>doses of naloxone.</a:t>
            </a:r>
          </a:p>
        </p:txBody>
      </p:sp>
      <p:sp>
        <p:nvSpPr>
          <p:cNvPr id="4" name="Slide Number Placeholder 3">
            <a:extLst>
              <a:ext uri="{FF2B5EF4-FFF2-40B4-BE49-F238E27FC236}">
                <a16:creationId xmlns:a16="http://schemas.microsoft.com/office/drawing/2014/main" id="{5880828C-20EF-4050-843E-45AB9C29D5A2}"/>
              </a:ext>
            </a:extLst>
          </p:cNvPr>
          <p:cNvSpPr>
            <a:spLocks noGrp="1"/>
          </p:cNvSpPr>
          <p:nvPr>
            <p:ph type="sldNum" sz="quarter" idx="12"/>
          </p:nvPr>
        </p:nvSpPr>
        <p:spPr/>
        <p:txBody>
          <a:bodyPr/>
          <a:lstStyle/>
          <a:p>
            <a:fld id="{4D395739-EDD8-3B4A-A8E2-C8D68707E651}" type="slidenum">
              <a:rPr lang="en-US" smtClean="0"/>
              <a:t>5</a:t>
            </a:fld>
            <a:endParaRPr lang="en-US"/>
          </a:p>
        </p:txBody>
      </p:sp>
    </p:spTree>
    <p:extLst>
      <p:ext uri="{BB962C8B-B14F-4D97-AF65-F5344CB8AC3E}">
        <p14:creationId xmlns:p14="http://schemas.microsoft.com/office/powerpoint/2010/main" val="285409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227D-80DD-A07A-A300-E1CE750E9B0C}"/>
              </a:ext>
            </a:extLst>
          </p:cNvPr>
          <p:cNvSpPr>
            <a:spLocks noGrp="1"/>
          </p:cNvSpPr>
          <p:nvPr>
            <p:ph type="title"/>
          </p:nvPr>
        </p:nvSpPr>
        <p:spPr>
          <a:xfrm>
            <a:off x="838200" y="250825"/>
            <a:ext cx="10515600" cy="1325563"/>
          </a:xfrm>
        </p:spPr>
        <p:txBody>
          <a:bodyPr>
            <a:normAutofit/>
          </a:bodyPr>
          <a:lstStyle/>
          <a:p>
            <a:r>
              <a:rPr lang="en-US" sz="4000" dirty="0"/>
              <a:t>Time Trend: Average doses per reversal have remained steadily below 2, from 2010-2023.</a:t>
            </a:r>
          </a:p>
        </p:txBody>
      </p:sp>
      <p:sp>
        <p:nvSpPr>
          <p:cNvPr id="4" name="Slide Number Placeholder 3">
            <a:extLst>
              <a:ext uri="{FF2B5EF4-FFF2-40B4-BE49-F238E27FC236}">
                <a16:creationId xmlns:a16="http://schemas.microsoft.com/office/drawing/2014/main" id="{7E3D1487-4AC5-A1F6-C082-CF0450B7BFC0}"/>
              </a:ext>
            </a:extLst>
          </p:cNvPr>
          <p:cNvSpPr>
            <a:spLocks noGrp="1"/>
          </p:cNvSpPr>
          <p:nvPr>
            <p:ph type="sldNum" sz="quarter" idx="12"/>
          </p:nvPr>
        </p:nvSpPr>
        <p:spPr/>
        <p:txBody>
          <a:bodyPr/>
          <a:lstStyle/>
          <a:p>
            <a:fld id="{4D395739-EDD8-3B4A-A8E2-C8D68707E651}" type="slidenum">
              <a:rPr lang="en-US" smtClean="0"/>
              <a:t>6</a:t>
            </a:fld>
            <a:endParaRPr lang="en-US"/>
          </a:p>
        </p:txBody>
      </p:sp>
      <p:pic>
        <p:nvPicPr>
          <p:cNvPr id="5" name="Picture 4" descr="A screenshot of a graph&#10;&#10;Description automatically generated">
            <a:extLst>
              <a:ext uri="{FF2B5EF4-FFF2-40B4-BE49-F238E27FC236}">
                <a16:creationId xmlns:a16="http://schemas.microsoft.com/office/drawing/2014/main" id="{D6DF3D76-E478-4D1E-6D2C-1469556F9FE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58253"/>
          <a:stretch/>
        </p:blipFill>
        <p:spPr>
          <a:xfrm>
            <a:off x="660400" y="1576388"/>
            <a:ext cx="10439400" cy="5096226"/>
          </a:xfrm>
          <a:prstGeom prst="rect">
            <a:avLst/>
          </a:prstGeom>
        </p:spPr>
      </p:pic>
    </p:spTree>
    <p:extLst>
      <p:ext uri="{BB962C8B-B14F-4D97-AF65-F5344CB8AC3E}">
        <p14:creationId xmlns:p14="http://schemas.microsoft.com/office/powerpoint/2010/main" val="1701562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487D-0E16-54C4-BCD8-609BA83347BB}"/>
              </a:ext>
            </a:extLst>
          </p:cNvPr>
          <p:cNvSpPr>
            <a:spLocks noGrp="1"/>
          </p:cNvSpPr>
          <p:nvPr>
            <p:ph type="title"/>
          </p:nvPr>
        </p:nvSpPr>
        <p:spPr>
          <a:xfrm>
            <a:off x="838200" y="230760"/>
            <a:ext cx="10515600" cy="1325563"/>
          </a:xfrm>
        </p:spPr>
        <p:txBody>
          <a:bodyPr>
            <a:noAutofit/>
          </a:bodyPr>
          <a:lstStyle/>
          <a:p>
            <a:r>
              <a:rPr lang="en-US" sz="3200" dirty="0"/>
              <a:t>Average doses per reversal varied somewhat by formulation. In recent years, the number of doses of nasal naloxone has increased, while 1 mL vials have decreased.</a:t>
            </a:r>
          </a:p>
        </p:txBody>
      </p:sp>
      <p:sp>
        <p:nvSpPr>
          <p:cNvPr id="4" name="Slide Number Placeholder 3">
            <a:extLst>
              <a:ext uri="{FF2B5EF4-FFF2-40B4-BE49-F238E27FC236}">
                <a16:creationId xmlns:a16="http://schemas.microsoft.com/office/drawing/2014/main" id="{E24A79B0-51A8-5F75-E294-25684D239032}"/>
              </a:ext>
            </a:extLst>
          </p:cNvPr>
          <p:cNvSpPr>
            <a:spLocks noGrp="1"/>
          </p:cNvSpPr>
          <p:nvPr>
            <p:ph type="sldNum" sz="quarter" idx="12"/>
          </p:nvPr>
        </p:nvSpPr>
        <p:spPr/>
        <p:txBody>
          <a:bodyPr/>
          <a:lstStyle/>
          <a:p>
            <a:fld id="{4D395739-EDD8-3B4A-A8E2-C8D68707E651}" type="slidenum">
              <a:rPr lang="en-US" smtClean="0"/>
              <a:t>7</a:t>
            </a:fld>
            <a:endParaRPr lang="en-US"/>
          </a:p>
        </p:txBody>
      </p:sp>
      <p:pic>
        <p:nvPicPr>
          <p:cNvPr id="5" name="Picture 4" descr="A screenshot of a graph&#10;&#10;Description automatically generated">
            <a:extLst>
              <a:ext uri="{FF2B5EF4-FFF2-40B4-BE49-F238E27FC236}">
                <a16:creationId xmlns:a16="http://schemas.microsoft.com/office/drawing/2014/main" id="{1E5492BA-4B1B-770A-4C39-62413AF7637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0942"/>
          <a:stretch/>
        </p:blipFill>
        <p:spPr>
          <a:xfrm>
            <a:off x="2148205" y="1600773"/>
            <a:ext cx="7414895" cy="5120702"/>
          </a:xfrm>
          <a:prstGeom prst="rect">
            <a:avLst/>
          </a:prstGeom>
        </p:spPr>
      </p:pic>
    </p:spTree>
    <p:extLst>
      <p:ext uri="{BB962C8B-B14F-4D97-AF65-F5344CB8AC3E}">
        <p14:creationId xmlns:p14="http://schemas.microsoft.com/office/powerpoint/2010/main" val="4022744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9DA2B-7D69-16D9-A4FA-EEBA084FE92A}"/>
              </a:ext>
            </a:extLst>
          </p:cNvPr>
          <p:cNvSpPr>
            <a:spLocks noGrp="1"/>
          </p:cNvSpPr>
          <p:nvPr>
            <p:ph type="title"/>
          </p:nvPr>
        </p:nvSpPr>
        <p:spPr>
          <a:xfrm>
            <a:off x="5803900" y="365125"/>
            <a:ext cx="5549899" cy="1325563"/>
          </a:xfrm>
        </p:spPr>
        <p:txBody>
          <a:bodyPr>
            <a:normAutofit/>
          </a:bodyPr>
          <a:lstStyle/>
          <a:p>
            <a:r>
              <a:rPr lang="en-US" dirty="0"/>
              <a:t>Average Naloxone Doses per Reversal</a:t>
            </a:r>
          </a:p>
        </p:txBody>
      </p:sp>
      <p:graphicFrame>
        <p:nvGraphicFramePr>
          <p:cNvPr id="7" name="Content Placeholder 6">
            <a:extLst>
              <a:ext uri="{FF2B5EF4-FFF2-40B4-BE49-F238E27FC236}">
                <a16:creationId xmlns:a16="http://schemas.microsoft.com/office/drawing/2014/main" id="{4E69CAB6-2094-9B6A-13C7-0A44400857BC}"/>
              </a:ext>
            </a:extLst>
          </p:cNvPr>
          <p:cNvGraphicFramePr>
            <a:graphicFrameLocks noGrp="1"/>
          </p:cNvGraphicFramePr>
          <p:nvPr>
            <p:ph idx="1"/>
            <p:extLst>
              <p:ext uri="{D42A27DB-BD31-4B8C-83A1-F6EECF244321}">
                <p14:modId xmlns:p14="http://schemas.microsoft.com/office/powerpoint/2010/main" val="2750675465"/>
              </p:ext>
            </p:extLst>
          </p:nvPr>
        </p:nvGraphicFramePr>
        <p:xfrm>
          <a:off x="5892800" y="2079625"/>
          <a:ext cx="5461001" cy="3688080"/>
        </p:xfrm>
        <a:graphic>
          <a:graphicData uri="http://schemas.openxmlformats.org/drawingml/2006/table">
            <a:tbl>
              <a:tblPr firstRow="1" bandRow="1">
                <a:tableStyleId>{1FECB4D8-DB02-4DC6-A0A2-4F2EBAE1DC90}</a:tableStyleId>
              </a:tblPr>
              <a:tblGrid>
                <a:gridCol w="1257827">
                  <a:extLst>
                    <a:ext uri="{9D8B030D-6E8A-4147-A177-3AD203B41FA5}">
                      <a16:colId xmlns:a16="http://schemas.microsoft.com/office/drawing/2014/main" val="2243169856"/>
                    </a:ext>
                  </a:extLst>
                </a:gridCol>
                <a:gridCol w="1853673">
                  <a:extLst>
                    <a:ext uri="{9D8B030D-6E8A-4147-A177-3AD203B41FA5}">
                      <a16:colId xmlns:a16="http://schemas.microsoft.com/office/drawing/2014/main" val="2872407536"/>
                    </a:ext>
                  </a:extLst>
                </a:gridCol>
                <a:gridCol w="2349501">
                  <a:extLst>
                    <a:ext uri="{9D8B030D-6E8A-4147-A177-3AD203B41FA5}">
                      <a16:colId xmlns:a16="http://schemas.microsoft.com/office/drawing/2014/main" val="3281528004"/>
                    </a:ext>
                  </a:extLst>
                </a:gridCol>
              </a:tblGrid>
              <a:tr h="370840">
                <a:tc>
                  <a:txBody>
                    <a:bodyPr/>
                    <a:lstStyle/>
                    <a:p>
                      <a:r>
                        <a:rPr lang="en-US" sz="1400" dirty="0"/>
                        <a:t>Form</a:t>
                      </a:r>
                    </a:p>
                  </a:txBody>
                  <a:tcPr/>
                </a:tc>
                <a:tc>
                  <a:txBody>
                    <a:bodyPr/>
                    <a:lstStyle/>
                    <a:p>
                      <a:r>
                        <a:rPr lang="en-US" sz="1400" dirty="0"/>
                        <a:t>Doses per Reversal</a:t>
                      </a:r>
                    </a:p>
                    <a:p>
                      <a:r>
                        <a:rPr lang="en-US" sz="1400" dirty="0"/>
                        <a:t>(95% CI)</a:t>
                      </a:r>
                    </a:p>
                  </a:txBody>
                  <a:tcPr/>
                </a:tc>
                <a:tc>
                  <a:txBody>
                    <a:bodyPr/>
                    <a:lstStyle/>
                    <a:p>
                      <a:r>
                        <a:rPr lang="en-US" sz="1400" dirty="0"/>
                        <a:t>Relative Doses per Reversal</a:t>
                      </a:r>
                    </a:p>
                    <a:p>
                      <a:r>
                        <a:rPr lang="en-US" sz="1400" dirty="0"/>
                        <a:t>Relative to 1 mL vial</a:t>
                      </a:r>
                    </a:p>
                    <a:p>
                      <a:r>
                        <a:rPr lang="en-US" sz="1400" dirty="0"/>
                        <a:t>(95% CI)</a:t>
                      </a:r>
                    </a:p>
                  </a:txBody>
                  <a:tcPr/>
                </a:tc>
                <a:extLst>
                  <a:ext uri="{0D108BD9-81ED-4DB2-BD59-A6C34878D82A}">
                    <a16:rowId xmlns:a16="http://schemas.microsoft.com/office/drawing/2014/main" val="3996805119"/>
                  </a:ext>
                </a:extLst>
              </a:tr>
              <a:tr h="370840">
                <a:tc>
                  <a:txBody>
                    <a:bodyPr/>
                    <a:lstStyle/>
                    <a:p>
                      <a:r>
                        <a:rPr lang="en-US" dirty="0"/>
                        <a:t>1 mL vial</a:t>
                      </a:r>
                    </a:p>
                  </a:txBody>
                  <a:tcPr/>
                </a:tc>
                <a:tc>
                  <a:txBody>
                    <a:bodyPr/>
                    <a:lstStyle/>
                    <a:p>
                      <a:pPr algn="ctr"/>
                      <a:r>
                        <a:rPr lang="en-US" sz="1800" kern="1200" dirty="0">
                          <a:solidFill>
                            <a:schemeClr val="dk1"/>
                          </a:solidFill>
                          <a:effectLst/>
                          <a:latin typeface="+mn-lt"/>
                          <a:ea typeface="+mn-ea"/>
                          <a:cs typeface="+mn-cs"/>
                        </a:rPr>
                        <a:t>1.51</a:t>
                      </a:r>
                      <a:br>
                        <a:rPr lang="en-US" sz="1800" kern="1200" dirty="0">
                          <a:solidFill>
                            <a:schemeClr val="dk1"/>
                          </a:solidFill>
                          <a:effectLst/>
                          <a:latin typeface="+mn-lt"/>
                          <a:ea typeface="+mn-ea"/>
                          <a:cs typeface="+mn-cs"/>
                        </a:rPr>
                      </a:br>
                      <a:r>
                        <a:rPr lang="en-US" sz="1400" kern="1200" dirty="0">
                          <a:solidFill>
                            <a:schemeClr val="dk1"/>
                          </a:solidFill>
                          <a:effectLst/>
                          <a:latin typeface="+mn-lt"/>
                          <a:ea typeface="+mn-ea"/>
                          <a:cs typeface="+mn-cs"/>
                        </a:rPr>
                        <a:t>(1.48, 1.54)</a:t>
                      </a:r>
                      <a:r>
                        <a:rPr lang="en-US" sz="1400" dirty="0">
                          <a:effectLst/>
                        </a:rPr>
                        <a:t> </a:t>
                      </a:r>
                      <a:endParaRPr lang="en-US" dirty="0"/>
                    </a:p>
                  </a:txBody>
                  <a:tcPr/>
                </a:tc>
                <a:tc>
                  <a:txBody>
                    <a:bodyPr/>
                    <a:lstStyle/>
                    <a:p>
                      <a:r>
                        <a:rPr lang="en-US" dirty="0"/>
                        <a:t>ref</a:t>
                      </a:r>
                    </a:p>
                  </a:txBody>
                  <a:tcPr/>
                </a:tc>
                <a:extLst>
                  <a:ext uri="{0D108BD9-81ED-4DB2-BD59-A6C34878D82A}">
                    <a16:rowId xmlns:a16="http://schemas.microsoft.com/office/drawing/2014/main" val="1094689644"/>
                  </a:ext>
                </a:extLst>
              </a:tr>
              <a:tr h="370840">
                <a:tc>
                  <a:txBody>
                    <a:bodyPr/>
                    <a:lstStyle/>
                    <a:p>
                      <a:r>
                        <a:rPr lang="en-US" dirty="0"/>
                        <a:t>Nasal spray (4mg)</a:t>
                      </a:r>
                    </a:p>
                  </a:txBody>
                  <a:tcPr/>
                </a:tc>
                <a:tc>
                  <a:txBody>
                    <a:bodyPr/>
                    <a:lstStyle/>
                    <a:p>
                      <a:pPr algn="ctr"/>
                      <a:r>
                        <a:rPr lang="en-US" dirty="0"/>
                        <a:t>1.63</a:t>
                      </a:r>
                      <a:br>
                        <a:rPr lang="en-US" dirty="0"/>
                      </a:br>
                      <a:r>
                        <a:rPr lang="en-US" sz="1400" dirty="0"/>
                        <a:t>(</a:t>
                      </a:r>
                      <a:r>
                        <a:rPr lang="en-US" sz="1400" kern="1200" dirty="0">
                          <a:solidFill>
                            <a:schemeClr val="dk1"/>
                          </a:solidFill>
                          <a:effectLst/>
                          <a:latin typeface="+mn-lt"/>
                          <a:ea typeface="+mn-ea"/>
                          <a:cs typeface="+mn-cs"/>
                        </a:rPr>
                        <a:t>1.58, 1.68)</a:t>
                      </a:r>
                      <a:endParaRPr lang="en-US" dirty="0"/>
                    </a:p>
                  </a:txBody>
                  <a:tcPr/>
                </a:tc>
                <a:tc>
                  <a:txBody>
                    <a:bodyPr/>
                    <a:lstStyle/>
                    <a:p>
                      <a:r>
                        <a:rPr lang="en-US" dirty="0"/>
                        <a:t>+7.5%</a:t>
                      </a:r>
                    </a:p>
                    <a:p>
                      <a:r>
                        <a:rPr lang="en-US" sz="1400" dirty="0"/>
                        <a:t>(3.7%, 11.5%)</a:t>
                      </a:r>
                    </a:p>
                    <a:p>
                      <a:r>
                        <a:rPr lang="en-US" sz="1400" dirty="0"/>
                        <a:t>X</a:t>
                      </a:r>
                      <a:r>
                        <a:rPr lang="en-US" sz="1400" baseline="30000" dirty="0"/>
                        <a:t>2</a:t>
                      </a:r>
                      <a:r>
                        <a:rPr lang="en-US" sz="1400" dirty="0"/>
                        <a:t> 3.9, </a:t>
                      </a:r>
                      <a:r>
                        <a:rPr lang="en-US" sz="1400" dirty="0" err="1"/>
                        <a:t>p</a:t>
                      </a:r>
                      <a:r>
                        <a:rPr lang="en-US" sz="1400" baseline="-25000" dirty="0" err="1"/>
                        <a:t>Wald</a:t>
                      </a:r>
                      <a:r>
                        <a:rPr lang="en-US" sz="1400" dirty="0"/>
                        <a:t>&lt;0.001</a:t>
                      </a:r>
                    </a:p>
                  </a:txBody>
                  <a:tcPr/>
                </a:tc>
                <a:extLst>
                  <a:ext uri="{0D108BD9-81ED-4DB2-BD59-A6C34878D82A}">
                    <a16:rowId xmlns:a16="http://schemas.microsoft.com/office/drawing/2014/main" val="1496041053"/>
                  </a:ext>
                </a:extLst>
              </a:tr>
              <a:tr h="370840">
                <a:tc>
                  <a:txBody>
                    <a:bodyPr/>
                    <a:lstStyle/>
                    <a:p>
                      <a:r>
                        <a:rPr lang="en-US" dirty="0"/>
                        <a:t>10 mL vial</a:t>
                      </a:r>
                    </a:p>
                  </a:txBody>
                  <a:tcPr/>
                </a:tc>
                <a:tc>
                  <a:txBody>
                    <a:bodyPr/>
                    <a:lstStyle/>
                    <a:p>
                      <a:pPr algn="ctr"/>
                      <a:r>
                        <a:rPr lang="en-US" dirty="0"/>
                        <a:t>1.85</a:t>
                      </a:r>
                      <a:br>
                        <a:rPr lang="en-US" dirty="0"/>
                      </a:br>
                      <a:r>
                        <a:rPr lang="en-US" sz="1400" dirty="0"/>
                        <a:t>(</a:t>
                      </a:r>
                      <a:r>
                        <a:rPr lang="en-US" sz="1400" kern="1200" dirty="0">
                          <a:solidFill>
                            <a:schemeClr val="dk1"/>
                          </a:solidFill>
                          <a:effectLst/>
                          <a:latin typeface="+mn-lt"/>
                          <a:ea typeface="+mn-ea"/>
                          <a:cs typeface="+mn-cs"/>
                        </a:rPr>
                        <a:t>1.75, 1.94)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(15.6%, 28.9%)</a:t>
                      </a:r>
                      <a:br>
                        <a:rPr lang="en-US" sz="1400" dirty="0"/>
                      </a:br>
                      <a:r>
                        <a:rPr lang="en-US" sz="1400" dirty="0"/>
                        <a:t>X</a:t>
                      </a:r>
                      <a:r>
                        <a:rPr lang="en-US" sz="1400" baseline="30000" dirty="0"/>
                        <a:t>2</a:t>
                      </a:r>
                      <a:r>
                        <a:rPr lang="en-US" sz="1400" dirty="0"/>
                        <a:t> 7.1, </a:t>
                      </a:r>
                      <a:r>
                        <a:rPr lang="en-US" sz="1400" dirty="0" err="1"/>
                        <a:t>p</a:t>
                      </a:r>
                      <a:r>
                        <a:rPr lang="en-US" sz="1400" baseline="-25000" dirty="0" err="1"/>
                        <a:t>Wald</a:t>
                      </a:r>
                      <a:r>
                        <a:rPr lang="en-US" sz="1400" dirty="0"/>
                        <a:t>&lt;0.001</a:t>
                      </a:r>
                    </a:p>
                  </a:txBody>
                  <a:tcPr/>
                </a:tc>
                <a:extLst>
                  <a:ext uri="{0D108BD9-81ED-4DB2-BD59-A6C34878D82A}">
                    <a16:rowId xmlns:a16="http://schemas.microsoft.com/office/drawing/2014/main" val="3171596600"/>
                  </a:ext>
                </a:extLst>
              </a:tr>
              <a:tr h="370840">
                <a:tc>
                  <a:txBody>
                    <a:bodyPr/>
                    <a:lstStyle/>
                    <a:p>
                      <a:r>
                        <a:rPr lang="en-US" dirty="0"/>
                        <a:t>Multiple forms</a:t>
                      </a:r>
                    </a:p>
                  </a:txBody>
                  <a:tcPr/>
                </a:tc>
                <a:tc>
                  <a:txBody>
                    <a:bodyPr/>
                    <a:lstStyle/>
                    <a:p>
                      <a:pPr algn="ctr"/>
                      <a:r>
                        <a:rPr lang="en-US" dirty="0"/>
                        <a:t>2.76</a:t>
                      </a:r>
                    </a:p>
                    <a:p>
                      <a:pPr algn="ctr"/>
                      <a:r>
                        <a:rPr lang="en-US" sz="1400" dirty="0"/>
                        <a:t>(</a:t>
                      </a:r>
                      <a:r>
                        <a:rPr lang="en-US" sz="1400" kern="1200" dirty="0">
                          <a:solidFill>
                            <a:schemeClr val="dk1"/>
                          </a:solidFill>
                          <a:effectLst/>
                          <a:latin typeface="+mn-lt"/>
                          <a:ea typeface="+mn-ea"/>
                          <a:cs typeface="+mn-cs"/>
                        </a:rPr>
                        <a:t>2.58, 2.94)</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(70.3%, 195%)</a:t>
                      </a:r>
                      <a:br>
                        <a:rPr lang="en-US" sz="1400" dirty="0"/>
                      </a:br>
                      <a:r>
                        <a:rPr lang="en-US" sz="1400" dirty="0"/>
                        <a:t>X</a:t>
                      </a:r>
                      <a:r>
                        <a:rPr lang="en-US" sz="1400" baseline="30000" dirty="0"/>
                        <a:t>2</a:t>
                      </a:r>
                      <a:r>
                        <a:rPr lang="en-US" sz="1400" dirty="0"/>
                        <a:t> 17.1, </a:t>
                      </a:r>
                      <a:r>
                        <a:rPr lang="en-US" sz="1400" dirty="0" err="1"/>
                        <a:t>p</a:t>
                      </a:r>
                      <a:r>
                        <a:rPr lang="en-US" sz="1400" baseline="-25000" dirty="0" err="1"/>
                        <a:t>Wald</a:t>
                      </a:r>
                      <a:r>
                        <a:rPr lang="en-US" sz="1400" dirty="0"/>
                        <a:t>&lt;0.001</a:t>
                      </a:r>
                    </a:p>
                  </a:txBody>
                  <a:tcPr/>
                </a:tc>
                <a:extLst>
                  <a:ext uri="{0D108BD9-81ED-4DB2-BD59-A6C34878D82A}">
                    <a16:rowId xmlns:a16="http://schemas.microsoft.com/office/drawing/2014/main" val="684028042"/>
                  </a:ext>
                </a:extLst>
              </a:tr>
            </a:tbl>
          </a:graphicData>
        </a:graphic>
      </p:graphicFrame>
      <p:sp>
        <p:nvSpPr>
          <p:cNvPr id="4" name="Slide Number Placeholder 3">
            <a:extLst>
              <a:ext uri="{FF2B5EF4-FFF2-40B4-BE49-F238E27FC236}">
                <a16:creationId xmlns:a16="http://schemas.microsoft.com/office/drawing/2014/main" id="{1A331572-940C-7730-3644-E19DB32D892F}"/>
              </a:ext>
            </a:extLst>
          </p:cNvPr>
          <p:cNvSpPr>
            <a:spLocks noGrp="1"/>
          </p:cNvSpPr>
          <p:nvPr>
            <p:ph type="sldNum" sz="quarter" idx="12"/>
          </p:nvPr>
        </p:nvSpPr>
        <p:spPr/>
        <p:txBody>
          <a:bodyPr/>
          <a:lstStyle/>
          <a:p>
            <a:fld id="{4D395739-EDD8-3B4A-A8E2-C8D68707E651}" type="slidenum">
              <a:rPr lang="en-US" smtClean="0"/>
              <a:t>8</a:t>
            </a:fld>
            <a:endParaRPr lang="en-US"/>
          </a:p>
        </p:txBody>
      </p:sp>
      <p:pic>
        <p:nvPicPr>
          <p:cNvPr id="5" name="Picture 4" descr="A chart of different colors and sizes&#10;&#10;Description automatically generated">
            <a:extLst>
              <a:ext uri="{FF2B5EF4-FFF2-40B4-BE49-F238E27FC236}">
                <a16:creationId xmlns:a16="http://schemas.microsoft.com/office/drawing/2014/main" id="{2C92AD9E-A28F-E652-BFFB-5C5638537D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025" y="490803"/>
            <a:ext cx="5286375" cy="5876393"/>
          </a:xfrm>
          <a:prstGeom prst="rect">
            <a:avLst/>
          </a:prstGeom>
        </p:spPr>
      </p:pic>
    </p:spTree>
    <p:extLst>
      <p:ext uri="{BB962C8B-B14F-4D97-AF65-F5344CB8AC3E}">
        <p14:creationId xmlns:p14="http://schemas.microsoft.com/office/powerpoint/2010/main" val="1421097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C402-B055-BCED-B3EC-AE62776D9A59}"/>
              </a:ext>
            </a:extLst>
          </p:cNvPr>
          <p:cNvSpPr>
            <a:spLocks noGrp="1"/>
          </p:cNvSpPr>
          <p:nvPr>
            <p:ph type="title"/>
          </p:nvPr>
        </p:nvSpPr>
        <p:spPr/>
        <p:txBody>
          <a:bodyPr/>
          <a:lstStyle/>
          <a:p>
            <a:r>
              <a:rPr lang="en-US" dirty="0"/>
              <a:t>Selected Adverse Events</a:t>
            </a:r>
          </a:p>
        </p:txBody>
      </p:sp>
      <p:sp>
        <p:nvSpPr>
          <p:cNvPr id="3" name="Content Placeholder 2">
            <a:extLst>
              <a:ext uri="{FF2B5EF4-FFF2-40B4-BE49-F238E27FC236}">
                <a16:creationId xmlns:a16="http://schemas.microsoft.com/office/drawing/2014/main" id="{BF8BAD62-5C01-AF45-B3D6-9365AC778FB1}"/>
              </a:ext>
            </a:extLst>
          </p:cNvPr>
          <p:cNvSpPr>
            <a:spLocks noGrp="1"/>
          </p:cNvSpPr>
          <p:nvPr>
            <p:ph idx="1"/>
          </p:nvPr>
        </p:nvSpPr>
        <p:spPr/>
        <p:txBody>
          <a:bodyPr>
            <a:normAutofit lnSpcReduction="10000"/>
          </a:bodyPr>
          <a:lstStyle/>
          <a:p>
            <a:pPr marL="0" indent="0">
              <a:buNone/>
            </a:pPr>
            <a:r>
              <a:rPr lang="en-US" sz="2000" u="sng" kern="100" dirty="0">
                <a:effectLst/>
                <a:latin typeface="Arial" panose="020B0604020202020204" pitchFamily="34" charset="0"/>
                <a:ea typeface="Calibri" panose="020F0502020204030204" pitchFamily="34" charset="0"/>
                <a:cs typeface="Arial" panose="020B0604020202020204" pitchFamily="34" charset="0"/>
              </a:rPr>
              <a:t>Emesis</a:t>
            </a:r>
            <a:r>
              <a:rPr lang="en-US" sz="2000" kern="100" dirty="0">
                <a:effectLst/>
                <a:latin typeface="Arial" panose="020B0604020202020204" pitchFamily="34" charset="0"/>
                <a:ea typeface="Calibri" panose="020F0502020204030204" pitchFamily="34" charset="0"/>
                <a:cs typeface="Arial" panose="020B0604020202020204" pitchFamily="34" charset="0"/>
              </a:rPr>
              <a:t> (or “puking”) was reported in 13.2% (n=607) of reversals, but differed (Wald x</a:t>
            </a:r>
            <a:r>
              <a:rPr lang="en-US" sz="2000" kern="100" baseline="30000" dirty="0">
                <a:effectLst/>
                <a:latin typeface="Arial" panose="020B0604020202020204" pitchFamily="34" charset="0"/>
                <a:ea typeface="Calibri" panose="020F0502020204030204" pitchFamily="34" charset="0"/>
                <a:cs typeface="Arial" panose="020B0604020202020204" pitchFamily="34" charset="0"/>
              </a:rPr>
              <a:t>2</a:t>
            </a:r>
            <a:r>
              <a:rPr lang="en-US" sz="2000" kern="100" dirty="0">
                <a:effectLst/>
                <a:latin typeface="Arial" panose="020B0604020202020204" pitchFamily="34" charset="0"/>
                <a:ea typeface="Calibri" panose="020F0502020204030204" pitchFamily="34" charset="0"/>
                <a:cs typeface="Arial" panose="020B0604020202020204" pitchFamily="34" charset="0"/>
              </a:rPr>
              <a:t> 108, 2 df, p&lt;0.001) considerably by formulation. </a:t>
            </a:r>
            <a:r>
              <a:rPr lang="en-US" sz="2000" b="1" kern="100" dirty="0">
                <a:solidFill>
                  <a:srgbClr val="E39A35"/>
                </a:solidFill>
                <a:effectLst/>
                <a:latin typeface="Arial" panose="020B0604020202020204" pitchFamily="34" charset="0"/>
                <a:ea typeface="Calibri" panose="020F0502020204030204" pitchFamily="34" charset="0"/>
                <a:cs typeface="Arial" panose="020B0604020202020204" pitchFamily="34" charset="0"/>
              </a:rPr>
              <a:t>Reversals using the 4 mg nasal spray were twice as likely to result in emesis compared to the 1 mL vial (20.8% versus 9.6%). </a:t>
            </a:r>
            <a:r>
              <a:rPr lang="en-US" sz="2000" kern="100" dirty="0">
                <a:effectLst/>
                <a:latin typeface="Arial" panose="020B0604020202020204" pitchFamily="34" charset="0"/>
                <a:ea typeface="Calibri" panose="020F0502020204030204" pitchFamily="34" charset="0"/>
                <a:cs typeface="Arial" panose="020B0604020202020204" pitchFamily="34" charset="0"/>
              </a:rPr>
              <a:t>After adjusting for number of doses administered, there were </a:t>
            </a:r>
            <a:r>
              <a:rPr lang="en-US" sz="2000" b="1" kern="100" dirty="0">
                <a:solidFill>
                  <a:srgbClr val="E39A35"/>
                </a:solidFill>
                <a:effectLst/>
                <a:latin typeface="Arial" panose="020B0604020202020204" pitchFamily="34" charset="0"/>
                <a:ea typeface="Calibri" panose="020F0502020204030204" pitchFamily="34" charset="0"/>
                <a:cs typeface="Arial" panose="020B0604020202020204" pitchFamily="34" charset="0"/>
              </a:rPr>
              <a:t>106 (95% CI: 82, 130) more emesis events per 1,000 reversals </a:t>
            </a:r>
            <a:r>
              <a:rPr lang="en-US" sz="2000" kern="100" dirty="0">
                <a:effectLst/>
                <a:latin typeface="Arial" panose="020B0604020202020204" pitchFamily="34" charset="0"/>
                <a:ea typeface="Calibri" panose="020F0502020204030204" pitchFamily="34" charset="0"/>
                <a:cs typeface="Arial" panose="020B0604020202020204" pitchFamily="34" charset="0"/>
              </a:rPr>
              <a:t>with the 4 mg nasal spray than the 1 mL vial at 0.4 mg/</a:t>
            </a:r>
            <a:r>
              <a:rPr lang="en-US" sz="2000" kern="100" dirty="0" err="1">
                <a:effectLst/>
                <a:latin typeface="Arial" panose="020B0604020202020204" pitchFamily="34" charset="0"/>
                <a:ea typeface="Calibri" panose="020F0502020204030204" pitchFamily="34" charset="0"/>
                <a:cs typeface="Arial" panose="020B0604020202020204" pitchFamily="34" charset="0"/>
              </a:rPr>
              <a:t>mL.</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2000" kern="1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000" u="sng" kern="100" dirty="0">
                <a:effectLst/>
                <a:latin typeface="Arial" panose="020B0604020202020204" pitchFamily="34" charset="0"/>
                <a:ea typeface="Calibri" panose="020F0502020204030204" pitchFamily="34" charset="0"/>
                <a:cs typeface="Arial" panose="020B0604020202020204" pitchFamily="34" charset="0"/>
              </a:rPr>
              <a:t>Anger</a:t>
            </a:r>
            <a:r>
              <a:rPr lang="en-US" sz="2000" kern="100" dirty="0">
                <a:effectLst/>
                <a:latin typeface="Arial" panose="020B0604020202020204" pitchFamily="34" charset="0"/>
                <a:ea typeface="Calibri" panose="020F0502020204030204" pitchFamily="34" charset="0"/>
                <a:cs typeface="Arial" panose="020B0604020202020204" pitchFamily="34" charset="0"/>
              </a:rPr>
              <a:t> was reported in 11.9% of reversals (n=546) and differed by formulation (Wald x</a:t>
            </a:r>
            <a:r>
              <a:rPr lang="en-US" sz="2000" kern="100" baseline="30000" dirty="0">
                <a:effectLst/>
                <a:latin typeface="Arial" panose="020B0604020202020204" pitchFamily="34" charset="0"/>
                <a:ea typeface="Calibri" panose="020F0502020204030204" pitchFamily="34" charset="0"/>
                <a:cs typeface="Arial" panose="020B0604020202020204" pitchFamily="34" charset="0"/>
              </a:rPr>
              <a:t>2</a:t>
            </a:r>
            <a:r>
              <a:rPr lang="en-US" sz="2000" kern="100" dirty="0">
                <a:effectLst/>
                <a:latin typeface="Arial" panose="020B0604020202020204" pitchFamily="34" charset="0"/>
                <a:ea typeface="Calibri" panose="020F0502020204030204" pitchFamily="34" charset="0"/>
                <a:cs typeface="Arial" panose="020B0604020202020204" pitchFamily="34" charset="0"/>
              </a:rPr>
              <a:t> 108, 2 df, p&lt;0.001). </a:t>
            </a:r>
            <a:r>
              <a:rPr lang="en-US" sz="2000" b="1" kern="100" dirty="0">
                <a:effectLst/>
                <a:latin typeface="Arial" panose="020B0604020202020204" pitchFamily="34" charset="0"/>
                <a:ea typeface="Calibri" panose="020F0502020204030204" pitchFamily="34" charset="0"/>
                <a:cs typeface="Arial" panose="020B0604020202020204" pitchFamily="34" charset="0"/>
              </a:rPr>
              <a:t>The 1 mL vial was associated with fewer angry AE reports, at 10.2%, compared to 15.1% of reversals with the 4 mg nasal spray</a:t>
            </a:r>
            <a:r>
              <a:rPr lang="en-US" sz="2000" kern="100" dirty="0">
                <a:effectLst/>
                <a:latin typeface="Arial" panose="020B0604020202020204" pitchFamily="34" charset="0"/>
                <a:ea typeface="Calibri" panose="020F0502020204030204" pitchFamily="34" charset="0"/>
                <a:cs typeface="Arial" panose="020B0604020202020204" pitchFamily="34" charset="0"/>
              </a:rPr>
              <a:t>. After adjusting for number of doses administered, </a:t>
            </a:r>
            <a:r>
              <a:rPr lang="en-US" sz="2000" b="1" kern="100" dirty="0">
                <a:solidFill>
                  <a:srgbClr val="E39A35"/>
                </a:solidFill>
                <a:effectLst/>
                <a:latin typeface="Arial" panose="020B0604020202020204" pitchFamily="34" charset="0"/>
                <a:ea typeface="Calibri" panose="020F0502020204030204" pitchFamily="34" charset="0"/>
                <a:cs typeface="Arial" panose="020B0604020202020204" pitchFamily="34" charset="0"/>
              </a:rPr>
              <a:t>per 1000 reversals there were 48.5 (95% CI: 47.8, 49.2) additional cases of anger after administration of the nasal spray</a:t>
            </a:r>
            <a:r>
              <a:rPr lang="en-US" sz="2000" kern="100" dirty="0">
                <a:effectLst/>
                <a:latin typeface="Arial" panose="020B0604020202020204" pitchFamily="34" charset="0"/>
                <a:ea typeface="Calibri" panose="020F0502020204030204" pitchFamily="34" charset="0"/>
                <a:cs typeface="Arial" panose="020B0604020202020204" pitchFamily="34" charset="0"/>
              </a:rPr>
              <a:t>.</a:t>
            </a:r>
          </a:p>
          <a:p>
            <a:pPr marL="0" marR="0" indent="0">
              <a:spcBef>
                <a:spcPts val="0"/>
              </a:spcBef>
              <a:spcAft>
                <a:spcPts val="0"/>
              </a:spcAft>
              <a:buNone/>
            </a:pPr>
            <a:endParaRPr lang="en-US" sz="2000" kern="100" dirty="0">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r>
              <a:rPr lang="en-US" sz="2000" u="sng" kern="100" dirty="0">
                <a:effectLst/>
                <a:latin typeface="Arial" panose="020B0604020202020204" pitchFamily="34" charset="0"/>
                <a:ea typeface="Calibri" panose="020F0502020204030204" pitchFamily="34" charset="0"/>
                <a:cs typeface="Arial" panose="020B0604020202020204" pitchFamily="34" charset="0"/>
              </a:rPr>
              <a:t>Death</a:t>
            </a:r>
            <a:r>
              <a:rPr lang="en-US" sz="2000" kern="100" dirty="0">
                <a:effectLst/>
                <a:latin typeface="Arial" panose="020B0604020202020204" pitchFamily="34" charset="0"/>
                <a:ea typeface="Calibri" panose="020F0502020204030204" pitchFamily="34" charset="0"/>
                <a:cs typeface="Arial" panose="020B0604020202020204" pitchFamily="34" charset="0"/>
              </a:rPr>
              <a:t> was reported in 1.0% of reversals, with 7.8 per 1000 reversals with the 1 mL vial, and 14.6 per 1000 reversals with 4mg nasal spray. However, participants report that these were administered when the decedent was found too late for intervention, and naloxone administered “just in case.”</a:t>
            </a:r>
          </a:p>
        </p:txBody>
      </p:sp>
      <p:sp>
        <p:nvSpPr>
          <p:cNvPr id="4" name="Slide Number Placeholder 3">
            <a:extLst>
              <a:ext uri="{FF2B5EF4-FFF2-40B4-BE49-F238E27FC236}">
                <a16:creationId xmlns:a16="http://schemas.microsoft.com/office/drawing/2014/main" id="{1628D6E9-A5F7-A201-0A82-C8B3FDCC87BF}"/>
              </a:ext>
            </a:extLst>
          </p:cNvPr>
          <p:cNvSpPr>
            <a:spLocks noGrp="1"/>
          </p:cNvSpPr>
          <p:nvPr>
            <p:ph type="sldNum" sz="quarter" idx="12"/>
          </p:nvPr>
        </p:nvSpPr>
        <p:spPr/>
        <p:txBody>
          <a:bodyPr/>
          <a:lstStyle/>
          <a:p>
            <a:fld id="{4D395739-EDD8-3B4A-A8E2-C8D68707E651}" type="slidenum">
              <a:rPr lang="en-US" smtClean="0"/>
              <a:t>9</a:t>
            </a:fld>
            <a:endParaRPr lang="en-US" dirty="0"/>
          </a:p>
        </p:txBody>
      </p:sp>
    </p:spTree>
    <p:extLst>
      <p:ext uri="{BB962C8B-B14F-4D97-AF65-F5344CB8AC3E}">
        <p14:creationId xmlns:p14="http://schemas.microsoft.com/office/powerpoint/2010/main" val="17133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478735-d272-41f8-ae98-c23010f0b7ed">
      <UserInfo>
        <DisplayName>Figgatt, Mary</DisplayName>
        <AccountId>11</AccountId>
        <AccountType/>
      </UserInfo>
    </SharedWithUsers>
    <lcf76f155ced4ddcb4097134ff3c332f xmlns="427f1ef6-0dae-451f-9e7b-3b3dd99240ec">
      <Terms xmlns="http://schemas.microsoft.com/office/infopath/2007/PartnerControls"/>
    </lcf76f155ced4ddcb4097134ff3c332f>
    <TaxCatchAll xmlns="af478735-d272-41f8-ae98-c23010f0b7e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23BB6F169AF2743845ED6CF09051F34" ma:contentTypeVersion="16" ma:contentTypeDescription="Create a new document." ma:contentTypeScope="" ma:versionID="e425442b344414dcd6f251f5e17155dc">
  <xsd:schema xmlns:xsd="http://www.w3.org/2001/XMLSchema" xmlns:xs="http://www.w3.org/2001/XMLSchema" xmlns:p="http://schemas.microsoft.com/office/2006/metadata/properties" xmlns:ns2="427f1ef6-0dae-451f-9e7b-3b3dd99240ec" xmlns:ns3="af478735-d272-41f8-ae98-c23010f0b7ed" targetNamespace="http://schemas.microsoft.com/office/2006/metadata/properties" ma:root="true" ma:fieldsID="7598f39dc4d6ff04a3cb3452aeb745d4" ns2:_="" ns3:_="">
    <xsd:import namespace="427f1ef6-0dae-451f-9e7b-3b3dd99240ec"/>
    <xsd:import namespace="af478735-d272-41f8-ae98-c23010f0b7e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7f1ef6-0dae-451f-9e7b-3b3dd99240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478735-d272-41f8-ae98-c23010f0b7e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57cff784-703b-403a-86cb-e827ae38dea6}" ma:internalName="TaxCatchAll" ma:showField="CatchAllData" ma:web="af478735-d272-41f8-ae98-c23010f0b7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951FA9-C6DE-4884-A522-979217E7C728}">
  <ds:schemaRefs>
    <ds:schemaRef ds:uri="http://purl.org/dc/elements/1.1/"/>
    <ds:schemaRef ds:uri="af478735-d272-41f8-ae98-c23010f0b7ed"/>
    <ds:schemaRef ds:uri="http://schemas.microsoft.com/office/infopath/2007/PartnerControls"/>
    <ds:schemaRef ds:uri="http://purl.org/dc/dcmitype/"/>
    <ds:schemaRef ds:uri="http://schemas.openxmlformats.org/package/2006/metadata/core-properties"/>
    <ds:schemaRef ds:uri="427f1ef6-0dae-451f-9e7b-3b3dd99240ec"/>
    <ds:schemaRef ds:uri="http://purl.org/dc/terms/"/>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4E86FAA-9E35-47F3-A416-1FA57AEAC2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7f1ef6-0dae-451f-9e7b-3b3dd99240ec"/>
    <ds:schemaRef ds:uri="af478735-d272-41f8-ae98-c23010f0b7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96B5AF-4038-4B0C-AA03-3B6511C82B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12043</TotalTime>
  <Words>898</Words>
  <Application>Microsoft Office PowerPoint</Application>
  <PresentationFormat>Widescreen</PresentationFormat>
  <Paragraphs>79</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Constantia</vt:lpstr>
      <vt:lpstr>Helvetica</vt:lpstr>
      <vt:lpstr>Office Theme</vt:lpstr>
      <vt:lpstr>Session Title Two decades of data: Insights from syringe service participants and EMS</vt:lpstr>
      <vt:lpstr>Funding &amp; Disclosures</vt:lpstr>
      <vt:lpstr>Summary</vt:lpstr>
      <vt:lpstr>Methods</vt:lpstr>
      <vt:lpstr>Results</vt:lpstr>
      <vt:lpstr>Time Trend: Average doses per reversal have remained steadily below 2, from 2010-2023.</vt:lpstr>
      <vt:lpstr>Average doses per reversal varied somewhat by formulation. In recent years, the number of doses of nasal naloxone has increased, while 1 mL vials have decreased.</vt:lpstr>
      <vt:lpstr>Average Naloxone Doses per Reversal</vt:lpstr>
      <vt:lpstr>Selected Adverse Events</vt:lpstr>
      <vt:lpstr>Limitations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Framework</dc:title>
  <dc:creator>Nabarun Dasgupta</dc:creator>
  <cp:lastModifiedBy>Jackie Debusschere</cp:lastModifiedBy>
  <cp:revision>592</cp:revision>
  <dcterms:created xsi:type="dcterms:W3CDTF">2019-12-09T20:53:40Z</dcterms:created>
  <dcterms:modified xsi:type="dcterms:W3CDTF">2024-03-28T13:41:20Z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0x010100623BB6F169AF2743845ED6CF09051F34</vt:lpwstr>
  </property>
</Properties>
</file>