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410" r:id="rId2"/>
    <p:sldId id="267" r:id="rId3"/>
    <p:sldId id="7005" r:id="rId4"/>
    <p:sldId id="7012" r:id="rId5"/>
    <p:sldId id="451" r:id="rId6"/>
    <p:sldId id="453" r:id="rId7"/>
    <p:sldId id="7006" r:id="rId8"/>
    <p:sldId id="458" r:id="rId9"/>
    <p:sldId id="7007" r:id="rId10"/>
    <p:sldId id="7008" r:id="rId11"/>
    <p:sldId id="461" r:id="rId12"/>
    <p:sldId id="454" r:id="rId13"/>
    <p:sldId id="7009" r:id="rId14"/>
    <p:sldId id="457" r:id="rId15"/>
    <p:sldId id="459" r:id="rId16"/>
    <p:sldId id="7010" r:id="rId17"/>
    <p:sldId id="455" r:id="rId18"/>
    <p:sldId id="460" r:id="rId19"/>
    <p:sldId id="462" r:id="rId20"/>
    <p:sldId id="463" r:id="rId21"/>
    <p:sldId id="4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58" autoAdjust="0"/>
    <p:restoredTop sz="68591" autoAdjust="0"/>
  </p:normalViewPr>
  <p:slideViewPr>
    <p:cSldViewPr snapToGrid="0">
      <p:cViewPr varScale="1">
        <p:scale>
          <a:sx n="46" d="100"/>
          <a:sy n="46" d="100"/>
        </p:scale>
        <p:origin x="712" y="28"/>
      </p:cViewPr>
      <p:guideLst/>
    </p:cSldViewPr>
  </p:slideViewPr>
  <p:notesTextViewPr>
    <p:cViewPr>
      <p:scale>
        <a:sx n="1" d="1"/>
        <a:sy n="1" d="1"/>
      </p:scale>
      <p:origin x="0" y="0"/>
    </p:cViewPr>
  </p:notesTextViewPr>
  <p:sorterViewPr>
    <p:cViewPr>
      <p:scale>
        <a:sx n="44" d="100"/>
        <a:sy n="44" d="100"/>
      </p:scale>
      <p:origin x="0" y="0"/>
    </p:cViewPr>
  </p:sorterViewPr>
  <p:notesViewPr>
    <p:cSldViewPr snapToGrid="0">
      <p:cViewPr varScale="1">
        <p:scale>
          <a:sx n="100" d="100"/>
          <a:sy n="100" d="100"/>
        </p:scale>
        <p:origin x="2984"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96350-394B-D947-AC7C-07DB01EEC4CB}"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D1C44-B59C-E145-8472-5BAA52097318}" type="slidenum">
              <a:rPr lang="en-US" smtClean="0"/>
              <a:t>‹#›</a:t>
            </a:fld>
            <a:endParaRPr lang="en-US"/>
          </a:p>
        </p:txBody>
      </p:sp>
    </p:spTree>
    <p:extLst>
      <p:ext uri="{BB962C8B-B14F-4D97-AF65-F5344CB8AC3E}">
        <p14:creationId xmlns:p14="http://schemas.microsoft.com/office/powerpoint/2010/main" val="206452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the opportunity to share the results rom our study on </a:t>
            </a:r>
            <a:r>
              <a:rPr lang="en-US" b="0" i="0" dirty="0">
                <a:solidFill>
                  <a:schemeClr val="tx1">
                    <a:lumMod val="75000"/>
                  </a:schemeClr>
                </a:solidFill>
                <a:effectLst/>
                <a:latin typeface="BlinkMacSystemFont"/>
              </a:rPr>
              <a:t>naloxone dosing patterns for opioid overdose by emergency medical services </a:t>
            </a:r>
            <a:endParaRPr lang="en-US" dirty="0"/>
          </a:p>
          <a:p>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a:t>
            </a:fld>
            <a:endParaRPr lang="en-US"/>
          </a:p>
        </p:txBody>
      </p:sp>
    </p:spTree>
    <p:extLst>
      <p:ext uri="{BB962C8B-B14F-4D97-AF65-F5344CB8AC3E}">
        <p14:creationId xmlns:p14="http://schemas.microsoft.com/office/powerpoint/2010/main" val="24125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11</a:t>
            </a:fld>
            <a:endParaRPr lang="en-US"/>
          </a:p>
        </p:txBody>
      </p:sp>
    </p:spTree>
    <p:extLst>
      <p:ext uri="{BB962C8B-B14F-4D97-AF65-F5344CB8AC3E}">
        <p14:creationId xmlns:p14="http://schemas.microsoft.com/office/powerpoint/2010/main" val="334376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12</a:t>
            </a:fld>
            <a:endParaRPr lang="en-US"/>
          </a:p>
        </p:txBody>
      </p:sp>
    </p:spTree>
    <p:extLst>
      <p:ext uri="{BB962C8B-B14F-4D97-AF65-F5344CB8AC3E}">
        <p14:creationId xmlns:p14="http://schemas.microsoft.com/office/powerpoint/2010/main" val="279793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13</a:t>
            </a:fld>
            <a:endParaRPr lang="en-US"/>
          </a:p>
        </p:txBody>
      </p:sp>
    </p:spTree>
    <p:extLst>
      <p:ext uri="{BB962C8B-B14F-4D97-AF65-F5344CB8AC3E}">
        <p14:creationId xmlns:p14="http://schemas.microsoft.com/office/powerpoint/2010/main" val="259104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14</a:t>
            </a:fld>
            <a:endParaRPr lang="en-US"/>
          </a:p>
        </p:txBody>
      </p:sp>
    </p:spTree>
    <p:extLst>
      <p:ext uri="{BB962C8B-B14F-4D97-AF65-F5344CB8AC3E}">
        <p14:creationId xmlns:p14="http://schemas.microsoft.com/office/powerpoint/2010/main" val="1625916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15</a:t>
            </a:fld>
            <a:endParaRPr lang="en-US"/>
          </a:p>
        </p:txBody>
      </p:sp>
    </p:spTree>
    <p:extLst>
      <p:ext uri="{BB962C8B-B14F-4D97-AF65-F5344CB8AC3E}">
        <p14:creationId xmlns:p14="http://schemas.microsoft.com/office/powerpoint/2010/main" val="344774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16</a:t>
            </a:fld>
            <a:endParaRPr lang="en-US"/>
          </a:p>
        </p:txBody>
      </p:sp>
    </p:spTree>
    <p:extLst>
      <p:ext uri="{BB962C8B-B14F-4D97-AF65-F5344CB8AC3E}">
        <p14:creationId xmlns:p14="http://schemas.microsoft.com/office/powerpoint/2010/main" val="333770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17</a:t>
            </a:fld>
            <a:endParaRPr lang="en-US"/>
          </a:p>
        </p:txBody>
      </p:sp>
    </p:spTree>
    <p:extLst>
      <p:ext uri="{BB962C8B-B14F-4D97-AF65-F5344CB8AC3E}">
        <p14:creationId xmlns:p14="http://schemas.microsoft.com/office/powerpoint/2010/main" val="74304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61D1C44-B59C-E145-8472-5BAA52097318}" type="slidenum">
              <a:rPr lang="en-US" smtClean="0"/>
              <a:t>19</a:t>
            </a:fld>
            <a:endParaRPr lang="en-US"/>
          </a:p>
        </p:txBody>
      </p:sp>
    </p:spTree>
    <p:extLst>
      <p:ext uri="{BB962C8B-B14F-4D97-AF65-F5344CB8AC3E}">
        <p14:creationId xmlns:p14="http://schemas.microsoft.com/office/powerpoint/2010/main" val="3355620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20</a:t>
            </a:fld>
            <a:endParaRPr lang="en-US"/>
          </a:p>
        </p:txBody>
      </p:sp>
    </p:spTree>
    <p:extLst>
      <p:ext uri="{BB962C8B-B14F-4D97-AF65-F5344CB8AC3E}">
        <p14:creationId xmlns:p14="http://schemas.microsoft.com/office/powerpoint/2010/main" val="37517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21</a:t>
            </a:fld>
            <a:endParaRPr lang="en-US"/>
          </a:p>
        </p:txBody>
      </p:sp>
    </p:spTree>
    <p:extLst>
      <p:ext uri="{BB962C8B-B14F-4D97-AF65-F5344CB8AC3E}">
        <p14:creationId xmlns:p14="http://schemas.microsoft.com/office/powerpoint/2010/main" val="46780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61D1C44-B59C-E145-8472-5BAA52097318}" type="slidenum">
              <a:rPr lang="en-US" smtClean="0"/>
              <a:t>2</a:t>
            </a:fld>
            <a:endParaRPr lang="en-US"/>
          </a:p>
        </p:txBody>
      </p:sp>
    </p:spTree>
    <p:extLst>
      <p:ext uri="{BB962C8B-B14F-4D97-AF65-F5344CB8AC3E}">
        <p14:creationId xmlns:p14="http://schemas.microsoft.com/office/powerpoint/2010/main" val="279026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 </a:t>
            </a:r>
          </a:p>
          <a:p>
            <a:pPr algn="l"/>
            <a:endParaRPr lang="en-US" sz="1800" b="0" i="0" u="none" strike="noStrike" baseline="0" dirty="0">
              <a:solidFill>
                <a:srgbClr val="000000"/>
              </a:solidFill>
              <a:latin typeface="Charis SIL"/>
            </a:endParaRPr>
          </a:p>
        </p:txBody>
      </p:sp>
      <p:sp>
        <p:nvSpPr>
          <p:cNvPr id="4" name="Slide Number Placeholder 3"/>
          <p:cNvSpPr>
            <a:spLocks noGrp="1"/>
          </p:cNvSpPr>
          <p:nvPr>
            <p:ph type="sldNum" sz="quarter" idx="5"/>
          </p:nvPr>
        </p:nvSpPr>
        <p:spPr/>
        <p:txBody>
          <a:bodyPr/>
          <a:lstStyle/>
          <a:p>
            <a:fld id="{761D1C44-B59C-E145-8472-5BAA52097318}" type="slidenum">
              <a:rPr lang="en-US" smtClean="0"/>
              <a:t>3</a:t>
            </a:fld>
            <a:endParaRPr lang="en-US"/>
          </a:p>
        </p:txBody>
      </p:sp>
    </p:spTree>
    <p:extLst>
      <p:ext uri="{BB962C8B-B14F-4D97-AF65-F5344CB8AC3E}">
        <p14:creationId xmlns:p14="http://schemas.microsoft.com/office/powerpoint/2010/main" val="236564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haris SIL"/>
              </a:rPr>
              <a:t> </a:t>
            </a:r>
            <a:r>
              <a:rPr lang="en-US" dirty="0"/>
              <a:t>.</a:t>
            </a:r>
          </a:p>
        </p:txBody>
      </p:sp>
      <p:sp>
        <p:nvSpPr>
          <p:cNvPr id="4" name="Slide Number Placeholder 3"/>
          <p:cNvSpPr>
            <a:spLocks noGrp="1"/>
          </p:cNvSpPr>
          <p:nvPr>
            <p:ph type="sldNum" sz="quarter" idx="5"/>
          </p:nvPr>
        </p:nvSpPr>
        <p:spPr/>
        <p:txBody>
          <a:bodyPr/>
          <a:lstStyle/>
          <a:p>
            <a:fld id="{761D1C44-B59C-E145-8472-5BAA52097318}" type="slidenum">
              <a:rPr lang="en-US" smtClean="0"/>
              <a:t>4</a:t>
            </a:fld>
            <a:endParaRPr lang="en-US"/>
          </a:p>
        </p:txBody>
      </p:sp>
    </p:spTree>
    <p:extLst>
      <p:ext uri="{BB962C8B-B14F-4D97-AF65-F5344CB8AC3E}">
        <p14:creationId xmlns:p14="http://schemas.microsoft.com/office/powerpoint/2010/main" val="94456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sz="400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4000" dirty="0"/>
              <a:t> </a:t>
            </a:r>
          </a:p>
          <a:p>
            <a:pPr marL="285750" indent="-285750">
              <a:buFontTx/>
              <a:buChar char="-"/>
            </a:pPr>
            <a:endParaRPr lang="en-US" sz="1800" b="0" i="0" u="none" strike="noStrike" baseline="0" dirty="0">
              <a:solidFill>
                <a:srgbClr val="000000"/>
              </a:solidFill>
              <a:latin typeface="Charis SIL"/>
            </a:endParaRPr>
          </a:p>
        </p:txBody>
      </p:sp>
      <p:sp>
        <p:nvSpPr>
          <p:cNvPr id="4" name="Slide Number Placeholder 3"/>
          <p:cNvSpPr>
            <a:spLocks noGrp="1"/>
          </p:cNvSpPr>
          <p:nvPr>
            <p:ph type="sldNum" sz="quarter" idx="5"/>
          </p:nvPr>
        </p:nvSpPr>
        <p:spPr/>
        <p:txBody>
          <a:bodyPr/>
          <a:lstStyle/>
          <a:p>
            <a:fld id="{761D1C44-B59C-E145-8472-5BAA52097318}" type="slidenum">
              <a:rPr lang="en-US" smtClean="0"/>
              <a:t>5</a:t>
            </a:fld>
            <a:endParaRPr lang="en-US"/>
          </a:p>
        </p:txBody>
      </p:sp>
    </p:spTree>
    <p:extLst>
      <p:ext uri="{BB962C8B-B14F-4D97-AF65-F5344CB8AC3E}">
        <p14:creationId xmlns:p14="http://schemas.microsoft.com/office/powerpoint/2010/main" val="52343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61D1C44-B59C-E145-8472-5BAA52097318}" type="slidenum">
              <a:rPr lang="en-US" smtClean="0"/>
              <a:t>6</a:t>
            </a:fld>
            <a:endParaRPr lang="en-US"/>
          </a:p>
        </p:txBody>
      </p:sp>
    </p:spTree>
    <p:extLst>
      <p:ext uri="{BB962C8B-B14F-4D97-AF65-F5344CB8AC3E}">
        <p14:creationId xmlns:p14="http://schemas.microsoft.com/office/powerpoint/2010/main" val="129744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7</a:t>
            </a:fld>
            <a:endParaRPr lang="en-US"/>
          </a:p>
        </p:txBody>
      </p:sp>
    </p:spTree>
    <p:extLst>
      <p:ext uri="{BB962C8B-B14F-4D97-AF65-F5344CB8AC3E}">
        <p14:creationId xmlns:p14="http://schemas.microsoft.com/office/powerpoint/2010/main" val="227152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61D1C44-B59C-E145-8472-5BAA52097318}" type="slidenum">
              <a:rPr lang="en-US" smtClean="0"/>
              <a:t>9</a:t>
            </a:fld>
            <a:endParaRPr lang="en-US"/>
          </a:p>
        </p:txBody>
      </p:sp>
    </p:spTree>
    <p:extLst>
      <p:ext uri="{BB962C8B-B14F-4D97-AF65-F5344CB8AC3E}">
        <p14:creationId xmlns:p14="http://schemas.microsoft.com/office/powerpoint/2010/main" val="129400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haris SIL"/>
              </a:rPr>
              <a:t> </a:t>
            </a:r>
            <a:endParaRPr lang="en-US" dirty="0"/>
          </a:p>
        </p:txBody>
      </p:sp>
      <p:sp>
        <p:nvSpPr>
          <p:cNvPr id="4" name="Slide Number Placeholder 3"/>
          <p:cNvSpPr>
            <a:spLocks noGrp="1"/>
          </p:cNvSpPr>
          <p:nvPr>
            <p:ph type="sldNum" sz="quarter" idx="5"/>
          </p:nvPr>
        </p:nvSpPr>
        <p:spPr/>
        <p:txBody>
          <a:bodyPr/>
          <a:lstStyle/>
          <a:p>
            <a:fld id="{761D1C44-B59C-E145-8472-5BAA52097318}" type="slidenum">
              <a:rPr lang="en-US" smtClean="0"/>
              <a:t>10</a:t>
            </a:fld>
            <a:endParaRPr lang="en-US"/>
          </a:p>
        </p:txBody>
      </p:sp>
    </p:spTree>
    <p:extLst>
      <p:ext uri="{BB962C8B-B14F-4D97-AF65-F5344CB8AC3E}">
        <p14:creationId xmlns:p14="http://schemas.microsoft.com/office/powerpoint/2010/main" val="1307733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D45D5-08E5-5145-AC7C-638A6F89DB9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0E88806-578B-4ABD-B921-EA75435AC810}"/>
              </a:ext>
            </a:extLst>
          </p:cNvPr>
          <p:cNvPicPr>
            <a:picLocks noChangeAspect="1"/>
          </p:cNvPicPr>
          <p:nvPr userDrawn="1"/>
        </p:nvPicPr>
        <p:blipFill>
          <a:blip r:embed="rId3"/>
          <a:stretch>
            <a:fillRect/>
          </a:stretch>
        </p:blipFill>
        <p:spPr>
          <a:xfrm>
            <a:off x="401697" y="5889413"/>
            <a:ext cx="11302948" cy="486542"/>
          </a:xfrm>
          <a:prstGeom prst="rect">
            <a:avLst/>
          </a:prstGeom>
        </p:spPr>
      </p:pic>
      <p:sp>
        <p:nvSpPr>
          <p:cNvPr id="2" name="Title 1"/>
          <p:cNvSpPr>
            <a:spLocks noGrp="1"/>
          </p:cNvSpPr>
          <p:nvPr>
            <p:ph type="ctrTitle" hasCustomPrompt="1"/>
          </p:nvPr>
        </p:nvSpPr>
        <p:spPr>
          <a:xfrm>
            <a:off x="3080419" y="2286001"/>
            <a:ext cx="8694136" cy="1838739"/>
          </a:xfrm>
        </p:spPr>
        <p:txBody>
          <a:bodyPr anchor="ctr">
            <a:normAutofit/>
          </a:bodyPr>
          <a:lstStyle>
            <a:lvl1pPr algn="l">
              <a:defRPr sz="3500" b="1"/>
            </a:lvl1pPr>
          </a:lstStyle>
          <a:p>
            <a:r>
              <a:rPr lang="en-US"/>
              <a:t>CLICK TO EDIT MASTER TITLE STYLE</a:t>
            </a:r>
          </a:p>
        </p:txBody>
      </p:sp>
      <p:sp>
        <p:nvSpPr>
          <p:cNvPr id="3" name="Subtitle 2"/>
          <p:cNvSpPr>
            <a:spLocks noGrp="1"/>
          </p:cNvSpPr>
          <p:nvPr>
            <p:ph type="subTitle" idx="1" hasCustomPrompt="1"/>
          </p:nvPr>
        </p:nvSpPr>
        <p:spPr>
          <a:xfrm>
            <a:off x="3080419" y="4124739"/>
            <a:ext cx="8694136" cy="457200"/>
          </a:xfrm>
        </p:spPr>
        <p:txBody>
          <a:bodyPr anchor="ctr">
            <a:normAutofit/>
          </a:bodyPr>
          <a:lstStyle>
            <a:lvl1pPr marL="0" indent="0" algn="l">
              <a:buNone/>
              <a:defRPr sz="1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 </a:t>
            </a:r>
          </a:p>
        </p:txBody>
      </p:sp>
      <p:sp>
        <p:nvSpPr>
          <p:cNvPr id="16" name="Text Placeholder 15">
            <a:extLst>
              <a:ext uri="{FF2B5EF4-FFF2-40B4-BE49-F238E27FC236}">
                <a16:creationId xmlns:a16="http://schemas.microsoft.com/office/drawing/2014/main" id="{121BEB98-F84E-0547-AEBF-AC18B55FB832}"/>
              </a:ext>
            </a:extLst>
          </p:cNvPr>
          <p:cNvSpPr>
            <a:spLocks noGrp="1"/>
          </p:cNvSpPr>
          <p:nvPr>
            <p:ph type="body" sz="quarter" idx="11" hasCustomPrompt="1"/>
          </p:nvPr>
        </p:nvSpPr>
        <p:spPr>
          <a:xfrm>
            <a:off x="0" y="4124738"/>
            <a:ext cx="3080419" cy="457201"/>
          </a:xfrm>
        </p:spPr>
        <p:txBody>
          <a:bodyPr anchor="ctr">
            <a:normAutofit/>
          </a:bodyPr>
          <a:lstStyle>
            <a:lvl1pPr marL="0" indent="0" algn="ctr">
              <a:buNone/>
              <a:defRPr sz="1600">
                <a:solidFill>
                  <a:schemeClr val="tx1"/>
                </a:solidFill>
              </a:defRPr>
            </a:lvl1pPr>
          </a:lstStyle>
          <a:p>
            <a:pPr lvl="0"/>
            <a:r>
              <a:rPr lang="en-US"/>
              <a:t>Date</a:t>
            </a:r>
          </a:p>
        </p:txBody>
      </p:sp>
      <p:sp>
        <p:nvSpPr>
          <p:cNvPr id="4" name="TextBox 3">
            <a:extLst>
              <a:ext uri="{FF2B5EF4-FFF2-40B4-BE49-F238E27FC236}">
                <a16:creationId xmlns:a16="http://schemas.microsoft.com/office/drawing/2014/main" id="{74624C7D-69F1-EC40-AFA8-B529659064FE}"/>
              </a:ext>
            </a:extLst>
          </p:cNvPr>
          <p:cNvSpPr txBox="1"/>
          <p:nvPr userDrawn="1"/>
        </p:nvSpPr>
        <p:spPr>
          <a:xfrm>
            <a:off x="343361" y="6436065"/>
            <a:ext cx="11301145" cy="20005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a:solidFill>
                  <a:schemeClr val="bg1"/>
                </a:solidFill>
                <a:effectLst/>
                <a:latin typeface="+mn-lt"/>
                <a:ea typeface="+mn-ea"/>
                <a:cs typeface="+mn-cs"/>
              </a:rPr>
              <a:t>NIH HEAL Initiative and Helping to End Addiction Long-term are service marks of the U.S. Department of Health and Human Services. </a:t>
            </a:r>
          </a:p>
        </p:txBody>
      </p:sp>
      <p:pic>
        <p:nvPicPr>
          <p:cNvPr id="23" name="Picture 22" descr="A picture containing drawing&#10;&#10;Description automatically generated">
            <a:extLst>
              <a:ext uri="{FF2B5EF4-FFF2-40B4-BE49-F238E27FC236}">
                <a16:creationId xmlns:a16="http://schemas.microsoft.com/office/drawing/2014/main" id="{7EEC3E14-2C32-4C46-8C73-28D6971091E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58491" y="2504880"/>
            <a:ext cx="2756643" cy="1327013"/>
          </a:xfrm>
          <a:prstGeom prst="rect">
            <a:avLst/>
          </a:prstGeom>
        </p:spPr>
      </p:pic>
    </p:spTree>
    <p:extLst>
      <p:ext uri="{BB962C8B-B14F-4D97-AF65-F5344CB8AC3E}">
        <p14:creationId xmlns:p14="http://schemas.microsoft.com/office/powerpoint/2010/main" val="320866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79E910-5378-DF43-828F-AED93FB198C1}"/>
              </a:ext>
            </a:extLst>
          </p:cNvPr>
          <p:cNvPicPr>
            <a:picLocks noChangeAspect="1"/>
          </p:cNvPicPr>
          <p:nvPr userDrawn="1"/>
        </p:nvPicPr>
        <p:blipFill>
          <a:blip r:embed="rId2"/>
          <a:stretch>
            <a:fillRect/>
          </a:stretch>
        </p:blipFill>
        <p:spPr>
          <a:xfrm>
            <a:off x="0" y="5843434"/>
            <a:ext cx="12192000" cy="1016000"/>
          </a:xfrm>
          <a:prstGeom prst="rect">
            <a:avLst/>
          </a:prstGeom>
        </p:spPr>
      </p:pic>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38200" y="1825626"/>
            <a:ext cx="10515600" cy="387848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0747022" y="6177449"/>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4767210" y="6177449"/>
            <a:ext cx="5794772" cy="365125"/>
          </a:xfrm>
          <a:prstGeom prst="rect">
            <a:avLst/>
          </a:prstGeom>
        </p:spPr>
        <p:txBody>
          <a:bodyPr vert="horz" lIns="91440" tIns="45720" rIns="91440" bIns="45720" rtlCol="0" anchor="ctr"/>
          <a:lstStyle>
            <a:lvl1pPr algn="r">
              <a:defRPr sz="1200">
                <a:solidFill>
                  <a:schemeClr val="bg1"/>
                </a:solidFill>
              </a:defRPr>
            </a:lvl1pPr>
          </a:lstStyle>
          <a:p>
            <a:r>
              <a:rPr lang="en-US"/>
              <a:t>PRESENTATION TITLE</a:t>
            </a:r>
          </a:p>
        </p:txBody>
      </p:sp>
      <p:pic>
        <p:nvPicPr>
          <p:cNvPr id="10" name="Picture 9">
            <a:extLst>
              <a:ext uri="{FF2B5EF4-FFF2-40B4-BE49-F238E27FC236}">
                <a16:creationId xmlns:a16="http://schemas.microsoft.com/office/drawing/2014/main" id="{84789EC6-C829-44B7-911F-48BD8AC84F15}"/>
              </a:ext>
            </a:extLst>
          </p:cNvPr>
          <p:cNvPicPr>
            <a:picLocks noChangeAspect="1"/>
          </p:cNvPicPr>
          <p:nvPr userDrawn="1"/>
        </p:nvPicPr>
        <p:blipFill>
          <a:blip r:embed="rId3"/>
          <a:srcRect/>
          <a:stretch/>
        </p:blipFill>
        <p:spPr>
          <a:xfrm>
            <a:off x="747883" y="5885013"/>
            <a:ext cx="1764271" cy="849297"/>
          </a:xfrm>
          <a:prstGeom prst="rect">
            <a:avLst/>
          </a:prstGeom>
        </p:spPr>
      </p:pic>
    </p:spTree>
    <p:extLst>
      <p:ext uri="{BB962C8B-B14F-4D97-AF65-F5344CB8AC3E}">
        <p14:creationId xmlns:p14="http://schemas.microsoft.com/office/powerpoint/2010/main" val="177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825625"/>
            <a:ext cx="105156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235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825625"/>
            <a:ext cx="51816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63746"/>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9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05AAAF-68CD-0B4E-A7DB-87F28D6343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831851" y="1709740"/>
            <a:ext cx="10515600" cy="2852737"/>
          </a:xfrm>
        </p:spPr>
        <p:txBody>
          <a:bodyPr anchor="ctr"/>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4589465"/>
            <a:ext cx="10515600" cy="10999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339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3863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056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7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System Font Regular"/>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System Font Regular"/>
        <a:buChar char="&g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vetla.Slavova@uky.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D5A821-BF7D-231B-B790-6ACD13AC8E19}"/>
              </a:ext>
            </a:extLst>
          </p:cNvPr>
          <p:cNvSpPr txBox="1">
            <a:spLocks/>
          </p:cNvSpPr>
          <p:nvPr/>
        </p:nvSpPr>
        <p:spPr>
          <a:xfrm>
            <a:off x="520700" y="1190627"/>
            <a:ext cx="10756900" cy="2619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marL="0" marR="0" algn="ctr" rtl="0">
              <a:spcBef>
                <a:spcPts val="0"/>
              </a:spcBef>
              <a:spcAft>
                <a:spcPts val="0"/>
              </a:spcAft>
            </a:pPr>
            <a:endParaRPr lang="en-US" sz="1800" dirty="0">
              <a:effectLst/>
              <a:latin typeface="Calibri" panose="020F0502020204030204" pitchFamily="34" charset="0"/>
            </a:endParaRPr>
          </a:p>
        </p:txBody>
      </p:sp>
      <p:sp>
        <p:nvSpPr>
          <p:cNvPr id="7" name="Title 1">
            <a:extLst>
              <a:ext uri="{FF2B5EF4-FFF2-40B4-BE49-F238E27FC236}">
                <a16:creationId xmlns:a16="http://schemas.microsoft.com/office/drawing/2014/main" id="{26C10F98-416F-B00A-9F12-F4A4EAFF8681}"/>
              </a:ext>
            </a:extLst>
          </p:cNvPr>
          <p:cNvSpPr txBox="1">
            <a:spLocks/>
          </p:cNvSpPr>
          <p:nvPr/>
        </p:nvSpPr>
        <p:spPr>
          <a:xfrm>
            <a:off x="908050" y="3499332"/>
            <a:ext cx="9982200" cy="2619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ctr"/>
            <a:r>
              <a:rPr lang="en-US" sz="2400" dirty="0"/>
              <a:t>Svetla Slavova, Ph.D.</a:t>
            </a:r>
          </a:p>
          <a:p>
            <a:pPr algn="ctr"/>
            <a:r>
              <a:rPr lang="en-US" sz="2400" dirty="0"/>
              <a:t>University of Kentucky</a:t>
            </a:r>
          </a:p>
          <a:p>
            <a:pPr algn="ctr"/>
            <a:endParaRPr lang="en-US" sz="2400" dirty="0"/>
          </a:p>
          <a:p>
            <a:pPr algn="ctr"/>
            <a:r>
              <a:rPr lang="en-US" sz="2400" dirty="0"/>
              <a:t>Compassionate Overdose Response Summit</a:t>
            </a:r>
          </a:p>
          <a:p>
            <a:pPr algn="ctr"/>
            <a:r>
              <a:rPr lang="en-US" sz="2400" dirty="0">
                <a:latin typeface="Calibri" panose="020F0502020204030204" pitchFamily="34" charset="0"/>
              </a:rPr>
              <a:t>March 19, 2024</a:t>
            </a:r>
            <a:endParaRPr lang="en-US" sz="1000" dirty="0">
              <a:latin typeface="Calibri" panose="020F0502020204030204" pitchFamily="34" charset="0"/>
            </a:endParaRPr>
          </a:p>
          <a:p>
            <a:pPr algn="ctr"/>
            <a:endParaRPr lang="en-US" sz="2400" dirty="0"/>
          </a:p>
          <a:p>
            <a:pPr algn="ctr"/>
            <a:endParaRPr lang="en-US" sz="2400" dirty="0"/>
          </a:p>
        </p:txBody>
      </p:sp>
      <p:sp>
        <p:nvSpPr>
          <p:cNvPr id="3" name="TextBox 2">
            <a:extLst>
              <a:ext uri="{FF2B5EF4-FFF2-40B4-BE49-F238E27FC236}">
                <a16:creationId xmlns:a16="http://schemas.microsoft.com/office/drawing/2014/main" id="{933872C7-6D9F-2CF4-70D4-FAE34D9FF642}"/>
              </a:ext>
            </a:extLst>
          </p:cNvPr>
          <p:cNvSpPr txBox="1"/>
          <p:nvPr/>
        </p:nvSpPr>
        <p:spPr>
          <a:xfrm>
            <a:off x="717550" y="922175"/>
            <a:ext cx="10756900" cy="1815882"/>
          </a:xfrm>
          <a:prstGeom prst="rect">
            <a:avLst/>
          </a:prstGeom>
          <a:noFill/>
        </p:spPr>
        <p:txBody>
          <a:bodyPr wrap="square">
            <a:spAutoFit/>
          </a:bodyPr>
          <a:lstStyle/>
          <a:p>
            <a:pPr algn="ctr"/>
            <a:endParaRPr lang="en-US" sz="2800" b="1" i="0" u="none" strike="noStrike" baseline="0" dirty="0">
              <a:solidFill>
                <a:schemeClr val="bg1"/>
              </a:solidFill>
              <a:latin typeface="+mj-lt"/>
            </a:endParaRPr>
          </a:p>
          <a:p>
            <a:pPr algn="ctr"/>
            <a:r>
              <a:rPr lang="en-US" sz="2800" b="1" dirty="0">
                <a:solidFill>
                  <a:schemeClr val="bg1"/>
                </a:solidFill>
                <a:latin typeface="+mj-lt"/>
              </a:rPr>
              <a:t>E</a:t>
            </a:r>
            <a:r>
              <a:rPr lang="en-US" sz="2800" b="1" i="0" u="none" strike="noStrike" baseline="0" dirty="0">
                <a:solidFill>
                  <a:schemeClr val="bg1"/>
                </a:solidFill>
                <a:latin typeface="+mj-lt"/>
              </a:rPr>
              <a:t>xamination of Naloxone Dosing Patterns for Opioid Overdose by </a:t>
            </a:r>
            <a:r>
              <a:rPr lang="en-US" sz="2800" b="1" i="0" u="none" strike="noStrike" baseline="0" dirty="0" err="1">
                <a:solidFill>
                  <a:schemeClr val="bg1"/>
                </a:solidFill>
                <a:latin typeface="+mj-lt"/>
              </a:rPr>
              <a:t>ERmergency</a:t>
            </a:r>
            <a:r>
              <a:rPr lang="en-US" sz="2800" b="1" i="0" u="none" strike="noStrike" baseline="0" dirty="0">
                <a:solidFill>
                  <a:schemeClr val="bg1"/>
                </a:solidFill>
                <a:latin typeface="+mj-lt"/>
              </a:rPr>
              <a:t> Medical Services in Kentucky during Increased Fentanyl </a:t>
            </a:r>
            <a:r>
              <a:rPr lang="en-US" sz="2800" b="1" dirty="0">
                <a:solidFill>
                  <a:schemeClr val="bg1"/>
                </a:solidFill>
                <a:latin typeface="+mj-lt"/>
              </a:rPr>
              <a:t>U</a:t>
            </a:r>
            <a:r>
              <a:rPr lang="en-US" sz="2800" b="1" i="0" u="none" strike="noStrike" baseline="0" dirty="0">
                <a:solidFill>
                  <a:schemeClr val="bg1"/>
                </a:solidFill>
                <a:latin typeface="+mj-lt"/>
              </a:rPr>
              <a:t>se from 2018 to 2021 </a:t>
            </a:r>
            <a:endParaRPr lang="en-US" sz="2800" b="1" dirty="0">
              <a:solidFill>
                <a:schemeClr val="bg1"/>
              </a:solidFill>
              <a:latin typeface="+mj-lt"/>
            </a:endParaRPr>
          </a:p>
        </p:txBody>
      </p:sp>
    </p:spTree>
    <p:extLst>
      <p:ext uri="{BB962C8B-B14F-4D97-AF65-F5344CB8AC3E}">
        <p14:creationId xmlns:p14="http://schemas.microsoft.com/office/powerpoint/2010/main" val="8351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p:txBody>
          <a:bodyPr/>
          <a:lstStyle/>
          <a:p>
            <a:r>
              <a:rPr lang="en-US" dirty="0"/>
              <a:t>Methods: Statistical Analysis</a:t>
            </a:r>
          </a:p>
        </p:txBody>
      </p:sp>
      <p:sp>
        <p:nvSpPr>
          <p:cNvPr id="3" name="Content Placeholder 2">
            <a:extLst>
              <a:ext uri="{FF2B5EF4-FFF2-40B4-BE49-F238E27FC236}">
                <a16:creationId xmlns:a16="http://schemas.microsoft.com/office/drawing/2014/main" id="{3B78E5AB-BE96-D69D-48ED-20254B215BAC}"/>
              </a:ext>
            </a:extLst>
          </p:cNvPr>
          <p:cNvSpPr>
            <a:spLocks noGrp="1"/>
          </p:cNvSpPr>
          <p:nvPr>
            <p:ph idx="1"/>
          </p:nvPr>
        </p:nvSpPr>
        <p:spPr>
          <a:xfrm>
            <a:off x="838200" y="1690690"/>
            <a:ext cx="10863020" cy="3878489"/>
          </a:xfrm>
        </p:spPr>
        <p:txBody>
          <a:bodyPr>
            <a:normAutofit/>
          </a:bodyPr>
          <a:lstStyle/>
          <a:p>
            <a:r>
              <a:rPr lang="en-US" sz="2400" dirty="0">
                <a:solidFill>
                  <a:srgbClr val="000000"/>
                </a:solidFill>
              </a:rPr>
              <a:t>Descriptive analysis of intranasal naloxone total dose (INTD)</a:t>
            </a:r>
          </a:p>
          <a:p>
            <a:endParaRPr lang="en-US" sz="2400" baseline="30000" dirty="0">
              <a:solidFill>
                <a:srgbClr val="000000"/>
              </a:solidFill>
              <a:highlight>
                <a:srgbClr val="FFFF00"/>
              </a:highlight>
            </a:endParaRPr>
          </a:p>
          <a:p>
            <a:r>
              <a:rPr lang="en-US" sz="2400" b="0" i="0" u="none" strike="noStrike" baseline="0" dirty="0">
                <a:solidFill>
                  <a:srgbClr val="000000"/>
                </a:solidFill>
              </a:rPr>
              <a:t>A linear mixed model with robust standard errors was used to evaluate INTD association with the exposure variables for estimated F/FA availability, adjusting for naloxone administration route, administration prior to EMS arrival, calendar year, rural/urban status, patient age, gender, race/ethnicity, and initial GCS. </a:t>
            </a:r>
            <a:endParaRPr lang="en-US" sz="2400" baseline="30000" dirty="0">
              <a:solidFill>
                <a:srgbClr val="000000"/>
              </a:solidFill>
              <a:highlight>
                <a:srgbClr val="FFFF00"/>
              </a:highlight>
            </a:endParaRP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10</a:t>
            </a:fld>
            <a:endParaRPr lang="en-US"/>
          </a:p>
        </p:txBody>
      </p:sp>
    </p:spTree>
    <p:extLst>
      <p:ext uri="{BB962C8B-B14F-4D97-AF65-F5344CB8AC3E}">
        <p14:creationId xmlns:p14="http://schemas.microsoft.com/office/powerpoint/2010/main" val="288050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AF72-D3C9-1022-0AF3-865031854658}"/>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0745B01F-9C7D-B630-84B1-257EBFB462BE}"/>
              </a:ext>
            </a:extLst>
          </p:cNvPr>
          <p:cNvSpPr>
            <a:spLocks noGrp="1"/>
          </p:cNvSpPr>
          <p:nvPr>
            <p:ph idx="1"/>
          </p:nvPr>
        </p:nvSpPr>
        <p:spPr/>
        <p:txBody>
          <a:bodyPr/>
          <a:lstStyle/>
          <a:p>
            <a:r>
              <a:rPr lang="en-US" dirty="0"/>
              <a:t>Examined suspected opioid overdose cases (n=33,846) over 4 years </a:t>
            </a:r>
          </a:p>
          <a:p>
            <a:pPr lvl="1"/>
            <a:r>
              <a:rPr lang="en-US" dirty="0"/>
              <a:t>2018 = 6,853</a:t>
            </a:r>
          </a:p>
          <a:p>
            <a:pPr lvl="1"/>
            <a:r>
              <a:rPr lang="en-US" dirty="0"/>
              <a:t>2019 = 7,304</a:t>
            </a:r>
          </a:p>
          <a:p>
            <a:pPr lvl="1"/>
            <a:r>
              <a:rPr lang="en-US" dirty="0"/>
              <a:t>2020 = 9,801</a:t>
            </a:r>
          </a:p>
          <a:p>
            <a:pPr lvl="1"/>
            <a:r>
              <a:rPr lang="en-US" dirty="0"/>
              <a:t>2021 = 9,888</a:t>
            </a:r>
          </a:p>
          <a:p>
            <a:r>
              <a:rPr lang="en-US" b="1" dirty="0"/>
              <a:t>More than 99% </a:t>
            </a:r>
            <a:r>
              <a:rPr lang="en-US" dirty="0"/>
              <a:t>of the cases we studied survived the overdose after treatment with naloxone</a:t>
            </a:r>
          </a:p>
        </p:txBody>
      </p:sp>
      <p:sp>
        <p:nvSpPr>
          <p:cNvPr id="4" name="Slide Number Placeholder 3">
            <a:extLst>
              <a:ext uri="{FF2B5EF4-FFF2-40B4-BE49-F238E27FC236}">
                <a16:creationId xmlns:a16="http://schemas.microsoft.com/office/drawing/2014/main" id="{923170F6-E83A-49FD-B018-F3FCD69FBED1}"/>
              </a:ext>
            </a:extLst>
          </p:cNvPr>
          <p:cNvSpPr>
            <a:spLocks noGrp="1"/>
          </p:cNvSpPr>
          <p:nvPr>
            <p:ph type="sldNum" sz="quarter" idx="4"/>
          </p:nvPr>
        </p:nvSpPr>
        <p:spPr/>
        <p:txBody>
          <a:bodyPr/>
          <a:lstStyle/>
          <a:p>
            <a:fld id="{633B08E3-7A67-F449-BAD9-1131F0C352F9}" type="slidenum">
              <a:rPr lang="en-US" smtClean="0"/>
              <a:pPr/>
              <a:t>11</a:t>
            </a:fld>
            <a:endParaRPr lang="en-US"/>
          </a:p>
        </p:txBody>
      </p:sp>
    </p:spTree>
    <p:extLst>
      <p:ext uri="{BB962C8B-B14F-4D97-AF65-F5344CB8AC3E}">
        <p14:creationId xmlns:p14="http://schemas.microsoft.com/office/powerpoint/2010/main" val="199088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12</a:t>
            </a:fld>
            <a:endParaRPr lang="en-US"/>
          </a:p>
        </p:txBody>
      </p:sp>
      <p:pic>
        <p:nvPicPr>
          <p:cNvPr id="5" name="Picture 4">
            <a:extLst>
              <a:ext uri="{FF2B5EF4-FFF2-40B4-BE49-F238E27FC236}">
                <a16:creationId xmlns:a16="http://schemas.microsoft.com/office/drawing/2014/main" id="{E375CC86-4E6B-54A9-FFB1-10CAFBD57510}"/>
              </a:ext>
            </a:extLst>
          </p:cNvPr>
          <p:cNvPicPr>
            <a:picLocks noChangeAspect="1"/>
          </p:cNvPicPr>
          <p:nvPr/>
        </p:nvPicPr>
        <p:blipFill>
          <a:blip r:embed="rId3"/>
          <a:stretch>
            <a:fillRect/>
          </a:stretch>
        </p:blipFill>
        <p:spPr>
          <a:xfrm>
            <a:off x="1505380" y="1081648"/>
            <a:ext cx="7281433" cy="4694701"/>
          </a:xfrm>
          <a:prstGeom prst="rect">
            <a:avLst/>
          </a:prstGeom>
        </p:spPr>
      </p:pic>
      <p:sp>
        <p:nvSpPr>
          <p:cNvPr id="3" name="TextBox 2">
            <a:extLst>
              <a:ext uri="{FF2B5EF4-FFF2-40B4-BE49-F238E27FC236}">
                <a16:creationId xmlns:a16="http://schemas.microsoft.com/office/drawing/2014/main" id="{9675327E-F8F3-FE12-3ADF-0AC8C1A4CCED}"/>
              </a:ext>
            </a:extLst>
          </p:cNvPr>
          <p:cNvSpPr txBox="1"/>
          <p:nvPr/>
        </p:nvSpPr>
        <p:spPr>
          <a:xfrm>
            <a:off x="9501188" y="4043362"/>
            <a:ext cx="2200275" cy="1200329"/>
          </a:xfrm>
          <a:prstGeom prst="rect">
            <a:avLst/>
          </a:prstGeom>
          <a:noFill/>
        </p:spPr>
        <p:txBody>
          <a:bodyPr wrap="square">
            <a:spAutoFit/>
          </a:bodyPr>
          <a:lstStyle/>
          <a:p>
            <a:r>
              <a:rPr lang="en-US" b="0" i="0" u="none" strike="noStrike" baseline="0" dirty="0">
                <a:solidFill>
                  <a:srgbClr val="000000"/>
                </a:solidFill>
              </a:rPr>
              <a:t>IN=intranasal</a:t>
            </a:r>
          </a:p>
          <a:p>
            <a:r>
              <a:rPr lang="en-US" b="0" i="0" u="none" strike="noStrike" baseline="0" dirty="0">
                <a:solidFill>
                  <a:srgbClr val="000000"/>
                </a:solidFill>
              </a:rPr>
              <a:t>IV=intravenous</a:t>
            </a:r>
          </a:p>
          <a:p>
            <a:r>
              <a:rPr lang="en-US" b="0" i="0" u="none" strike="noStrike" baseline="0" dirty="0">
                <a:solidFill>
                  <a:srgbClr val="000000"/>
                </a:solidFill>
              </a:rPr>
              <a:t>IM=intramuscular</a:t>
            </a:r>
          </a:p>
          <a:p>
            <a:r>
              <a:rPr lang="en-US" b="0" i="0" u="none" strike="noStrike" baseline="0" dirty="0">
                <a:solidFill>
                  <a:srgbClr val="000000"/>
                </a:solidFill>
              </a:rPr>
              <a:t>IO=intraosseous </a:t>
            </a:r>
            <a:endParaRPr lang="en-US" dirty="0"/>
          </a:p>
        </p:txBody>
      </p:sp>
      <p:sp>
        <p:nvSpPr>
          <p:cNvPr id="7" name="TextBox 6">
            <a:extLst>
              <a:ext uri="{FF2B5EF4-FFF2-40B4-BE49-F238E27FC236}">
                <a16:creationId xmlns:a16="http://schemas.microsoft.com/office/drawing/2014/main" id="{024A009E-CE2A-AC94-B4F6-941BD5EECC39}"/>
              </a:ext>
            </a:extLst>
          </p:cNvPr>
          <p:cNvSpPr txBox="1"/>
          <p:nvPr/>
        </p:nvSpPr>
        <p:spPr>
          <a:xfrm>
            <a:off x="728663" y="149454"/>
            <a:ext cx="10972800" cy="400110"/>
          </a:xfrm>
          <a:prstGeom prst="rect">
            <a:avLst/>
          </a:prstGeom>
          <a:noFill/>
        </p:spPr>
        <p:txBody>
          <a:bodyPr wrap="square">
            <a:spAutoFit/>
          </a:bodyPr>
          <a:lstStyle/>
          <a:p>
            <a:r>
              <a:rPr lang="en-US" sz="2000" b="0" i="0" u="none" strike="noStrike" baseline="0" dirty="0">
                <a:solidFill>
                  <a:schemeClr val="tx1">
                    <a:lumMod val="75000"/>
                  </a:schemeClr>
                </a:solidFill>
              </a:rPr>
              <a:t>Naloxone administration EMS encounters for suspected opioid overdose, Kentucky, 2018–2021 </a:t>
            </a:r>
            <a:endParaRPr lang="en-US" sz="2000" dirty="0">
              <a:solidFill>
                <a:schemeClr val="tx1">
                  <a:lumMod val="75000"/>
                </a:schemeClr>
              </a:solidFill>
            </a:endParaRPr>
          </a:p>
        </p:txBody>
      </p:sp>
    </p:spTree>
    <p:extLst>
      <p:ext uri="{BB962C8B-B14F-4D97-AF65-F5344CB8AC3E}">
        <p14:creationId xmlns:p14="http://schemas.microsoft.com/office/powerpoint/2010/main" val="83440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p:txBody>
          <a:bodyPr/>
          <a:lstStyle/>
          <a:p>
            <a:r>
              <a:rPr lang="en-US" dirty="0"/>
              <a:t>Average Naloxone Doses Used to Treat Opioid Overdose</a:t>
            </a:r>
          </a:p>
        </p:txBody>
      </p:sp>
      <p:sp>
        <p:nvSpPr>
          <p:cNvPr id="3" name="Content Placeholder 2">
            <a:extLst>
              <a:ext uri="{FF2B5EF4-FFF2-40B4-BE49-F238E27FC236}">
                <a16:creationId xmlns:a16="http://schemas.microsoft.com/office/drawing/2014/main" id="{3B78E5AB-BE96-D69D-48ED-20254B215BAC}"/>
              </a:ext>
            </a:extLst>
          </p:cNvPr>
          <p:cNvSpPr>
            <a:spLocks noGrp="1"/>
          </p:cNvSpPr>
          <p:nvPr>
            <p:ph idx="1"/>
          </p:nvPr>
        </p:nvSpPr>
        <p:spPr/>
        <p:txBody>
          <a:bodyPr/>
          <a:lstStyle/>
          <a:p>
            <a:pPr marL="0" indent="0" algn="ctr">
              <a:buNone/>
            </a:pPr>
            <a:r>
              <a:rPr lang="en-US" dirty="0">
                <a:solidFill>
                  <a:srgbClr val="000000"/>
                </a:solidFill>
              </a:rPr>
              <a:t>2018 = 4.5 mg</a:t>
            </a:r>
          </a:p>
          <a:p>
            <a:pPr marL="0" indent="0" algn="ctr">
              <a:buNone/>
            </a:pPr>
            <a:r>
              <a:rPr lang="en-US" dirty="0">
                <a:solidFill>
                  <a:srgbClr val="000000"/>
                </a:solidFill>
              </a:rPr>
              <a:t>2019 = 4.5 mg</a:t>
            </a:r>
          </a:p>
          <a:p>
            <a:pPr marL="0" indent="0" algn="ctr">
              <a:buNone/>
            </a:pPr>
            <a:r>
              <a:rPr lang="en-US" dirty="0">
                <a:solidFill>
                  <a:srgbClr val="000000"/>
                </a:solidFill>
              </a:rPr>
              <a:t>2020 = 4.7 mg</a:t>
            </a:r>
          </a:p>
          <a:p>
            <a:pPr marL="0" indent="0" algn="ctr">
              <a:buNone/>
            </a:pPr>
            <a:r>
              <a:rPr lang="en-US" dirty="0">
                <a:solidFill>
                  <a:srgbClr val="000000"/>
                </a:solidFill>
              </a:rPr>
              <a:t>2021 = 4.7 mg</a:t>
            </a:r>
          </a:p>
          <a:p>
            <a:pPr marL="0" indent="0" algn="ctr">
              <a:buNone/>
            </a:pPr>
            <a:endParaRPr lang="en-US" dirty="0">
              <a:solidFill>
                <a:srgbClr val="000000"/>
              </a:solidFill>
            </a:endParaRPr>
          </a:p>
          <a:p>
            <a:pPr marL="0" indent="0">
              <a:buNone/>
            </a:pPr>
            <a:r>
              <a:rPr lang="en-US" dirty="0">
                <a:solidFill>
                  <a:srgbClr val="000000"/>
                </a:solidFill>
              </a:rPr>
              <a:t>A total average increase of only 0.2 mg over the 4-year period</a:t>
            </a:r>
          </a:p>
          <a:p>
            <a:pPr marL="0" indent="0">
              <a:buNone/>
            </a:pPr>
            <a:r>
              <a:rPr lang="en-US" dirty="0">
                <a:solidFill>
                  <a:srgbClr val="000000"/>
                </a:solidFill>
              </a:rPr>
              <a:t> </a:t>
            </a: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13</a:t>
            </a:fld>
            <a:endParaRPr lang="en-US"/>
          </a:p>
        </p:txBody>
      </p:sp>
    </p:spTree>
    <p:extLst>
      <p:ext uri="{BB962C8B-B14F-4D97-AF65-F5344CB8AC3E}">
        <p14:creationId xmlns:p14="http://schemas.microsoft.com/office/powerpoint/2010/main" val="310255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77D55A-DF8C-C5C5-4B78-9EB482C0E1DA}"/>
              </a:ext>
            </a:extLst>
          </p:cNvPr>
          <p:cNvSpPr>
            <a:spLocks noGrp="1"/>
          </p:cNvSpPr>
          <p:nvPr>
            <p:ph type="sldNum" sz="quarter" idx="4"/>
          </p:nvPr>
        </p:nvSpPr>
        <p:spPr/>
        <p:txBody>
          <a:bodyPr/>
          <a:lstStyle/>
          <a:p>
            <a:fld id="{633B08E3-7A67-F449-BAD9-1131F0C352F9}" type="slidenum">
              <a:rPr lang="en-US" smtClean="0"/>
              <a:pPr/>
              <a:t>14</a:t>
            </a:fld>
            <a:endParaRPr lang="en-US"/>
          </a:p>
        </p:txBody>
      </p:sp>
      <p:pic>
        <p:nvPicPr>
          <p:cNvPr id="5" name="Picture 4">
            <a:extLst>
              <a:ext uri="{FF2B5EF4-FFF2-40B4-BE49-F238E27FC236}">
                <a16:creationId xmlns:a16="http://schemas.microsoft.com/office/drawing/2014/main" id="{4AA5A1B9-5CF1-FC40-B7FB-DD7C4DA53090}"/>
              </a:ext>
            </a:extLst>
          </p:cNvPr>
          <p:cNvPicPr>
            <a:picLocks noChangeAspect="1"/>
          </p:cNvPicPr>
          <p:nvPr/>
        </p:nvPicPr>
        <p:blipFill>
          <a:blip r:embed="rId3"/>
          <a:stretch>
            <a:fillRect/>
          </a:stretch>
        </p:blipFill>
        <p:spPr>
          <a:xfrm>
            <a:off x="1565196" y="123989"/>
            <a:ext cx="9051143" cy="5692760"/>
          </a:xfrm>
          <a:prstGeom prst="rect">
            <a:avLst/>
          </a:prstGeom>
        </p:spPr>
      </p:pic>
    </p:spTree>
    <p:extLst>
      <p:ext uri="{BB962C8B-B14F-4D97-AF65-F5344CB8AC3E}">
        <p14:creationId xmlns:p14="http://schemas.microsoft.com/office/powerpoint/2010/main" val="195356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a:xfrm>
            <a:off x="514350" y="263396"/>
            <a:ext cx="11444288" cy="1325563"/>
          </a:xfrm>
        </p:spPr>
        <p:txBody>
          <a:bodyPr/>
          <a:lstStyle/>
          <a:p>
            <a:r>
              <a:rPr lang="en-US" dirty="0"/>
              <a:t>Examination of the High INTD Dose (≥ 8 mg) Cases</a:t>
            </a:r>
          </a:p>
        </p:txBody>
      </p:sp>
      <p:sp>
        <p:nvSpPr>
          <p:cNvPr id="3" name="Content Placeholder 2">
            <a:extLst>
              <a:ext uri="{FF2B5EF4-FFF2-40B4-BE49-F238E27FC236}">
                <a16:creationId xmlns:a16="http://schemas.microsoft.com/office/drawing/2014/main" id="{3B78E5AB-BE96-D69D-48ED-20254B215BAC}"/>
              </a:ext>
            </a:extLst>
          </p:cNvPr>
          <p:cNvSpPr>
            <a:spLocks noGrp="1"/>
          </p:cNvSpPr>
          <p:nvPr>
            <p:ph idx="1"/>
          </p:nvPr>
        </p:nvSpPr>
        <p:spPr>
          <a:xfrm>
            <a:off x="733425" y="1588959"/>
            <a:ext cx="11006138" cy="3878489"/>
          </a:xfrm>
        </p:spPr>
        <p:txBody>
          <a:bodyPr>
            <a:normAutofit/>
          </a:bodyPr>
          <a:lstStyle/>
          <a:p>
            <a:r>
              <a:rPr lang="en-US" sz="2400" dirty="0">
                <a:solidFill>
                  <a:srgbClr val="000000"/>
                </a:solidFill>
              </a:rPr>
              <a:t>N=5,925 (17.5% total sample of 33,846 cases) were high dose INTD</a:t>
            </a:r>
          </a:p>
          <a:p>
            <a:r>
              <a:rPr lang="en-US" sz="2400" dirty="0">
                <a:solidFill>
                  <a:srgbClr val="000000"/>
                </a:solidFill>
              </a:rPr>
              <a:t>Of those, n=4,313 (73%) resulted from multiple doses over time</a:t>
            </a:r>
          </a:p>
          <a:p>
            <a:r>
              <a:rPr lang="en-US" sz="2400" dirty="0">
                <a:solidFill>
                  <a:srgbClr val="000000"/>
                </a:solidFill>
              </a:rPr>
              <a:t>The remaining n=1612 cases (&lt;5% of the total sample) were recorded as a single dose entry;</a:t>
            </a:r>
          </a:p>
          <a:p>
            <a:pPr lvl="1"/>
            <a:r>
              <a:rPr lang="en-US" sz="2000" dirty="0">
                <a:solidFill>
                  <a:srgbClr val="000000"/>
                </a:solidFill>
              </a:rPr>
              <a:t> in 63% of those </a:t>
            </a:r>
            <a:r>
              <a:rPr lang="en-US" sz="2000" b="0" i="0" u="none" strike="noStrike" baseline="0" dirty="0">
                <a:solidFill>
                  <a:srgbClr val="000000"/>
                </a:solidFill>
              </a:rPr>
              <a:t>cases, </a:t>
            </a:r>
            <a:r>
              <a:rPr lang="en-US" sz="1800" b="0" i="0" u="none" strike="noStrike" baseline="0" dirty="0">
                <a:solidFill>
                  <a:srgbClr val="000000"/>
                </a:solidFill>
              </a:rPr>
              <a:t>the dose was fully administered before EMS arrival, thus was reliant on self-report by bystander. </a:t>
            </a:r>
            <a:endParaRPr lang="en-US" sz="2000" dirty="0">
              <a:solidFill>
                <a:srgbClr val="000000"/>
              </a:solidFill>
            </a:endParaRPr>
          </a:p>
          <a:p>
            <a:r>
              <a:rPr lang="en-US" sz="2400" b="0" i="0" u="none" strike="noStrike" baseline="0" dirty="0">
                <a:solidFill>
                  <a:srgbClr val="000000"/>
                </a:solidFill>
              </a:rPr>
              <a:t>Repeated dosing was often provided within 4–5 minutes, which is somewhat longer than the recommended interval of 2–3 minutes in the approved product package inserts; but is in line with recommendations from National Association of State EMS Officials </a:t>
            </a:r>
            <a:endParaRPr lang="en-US" sz="2400" dirty="0">
              <a:solidFill>
                <a:srgbClr val="000000"/>
              </a:solidFill>
            </a:endParaRP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15</a:t>
            </a:fld>
            <a:endParaRPr lang="en-US"/>
          </a:p>
        </p:txBody>
      </p:sp>
    </p:spTree>
    <p:extLst>
      <p:ext uri="{BB962C8B-B14F-4D97-AF65-F5344CB8AC3E}">
        <p14:creationId xmlns:p14="http://schemas.microsoft.com/office/powerpoint/2010/main" val="35688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a:xfrm>
            <a:off x="171451" y="263396"/>
            <a:ext cx="11915774" cy="1325563"/>
          </a:xfrm>
        </p:spPr>
        <p:txBody>
          <a:bodyPr>
            <a:normAutofit/>
          </a:bodyPr>
          <a:lstStyle/>
          <a:p>
            <a:r>
              <a:rPr lang="en-US" dirty="0">
                <a:latin typeface="+mn-lt"/>
              </a:rPr>
              <a:t>High INTD Dose (≥ 8 mg)</a:t>
            </a: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16</a:t>
            </a:fld>
            <a:endParaRPr lang="en-US"/>
          </a:p>
        </p:txBody>
      </p:sp>
      <p:pic>
        <p:nvPicPr>
          <p:cNvPr id="8" name="Content Placeholder 7" descr="A graph of a number&#10;&#10;Description automatically generated">
            <a:extLst>
              <a:ext uri="{FF2B5EF4-FFF2-40B4-BE49-F238E27FC236}">
                <a16:creationId xmlns:a16="http://schemas.microsoft.com/office/drawing/2014/main" id="{00A6EEE4-FDFC-BF31-B340-B1A4D4462407}"/>
              </a:ext>
            </a:extLst>
          </p:cNvPr>
          <p:cNvPicPr>
            <a:picLocks noGrp="1" noChangeAspect="1"/>
          </p:cNvPicPr>
          <p:nvPr>
            <p:ph idx="1"/>
          </p:nvPr>
        </p:nvPicPr>
        <p:blipFill>
          <a:blip r:embed="rId3"/>
          <a:stretch>
            <a:fillRect/>
          </a:stretch>
        </p:blipFill>
        <p:spPr>
          <a:xfrm>
            <a:off x="62369" y="3118616"/>
            <a:ext cx="3921185" cy="2482085"/>
          </a:xfrm>
        </p:spPr>
      </p:pic>
      <p:pic>
        <p:nvPicPr>
          <p:cNvPr id="12" name="Picture 11" descr="A graph of a graph&#10;&#10;Description automatically generated">
            <a:extLst>
              <a:ext uri="{FF2B5EF4-FFF2-40B4-BE49-F238E27FC236}">
                <a16:creationId xmlns:a16="http://schemas.microsoft.com/office/drawing/2014/main" id="{0787AE3F-0FE2-B7B6-1970-D8CCE8435E4F}"/>
              </a:ext>
            </a:extLst>
          </p:cNvPr>
          <p:cNvPicPr>
            <a:picLocks noChangeAspect="1"/>
          </p:cNvPicPr>
          <p:nvPr/>
        </p:nvPicPr>
        <p:blipFill>
          <a:blip r:embed="rId4"/>
          <a:stretch>
            <a:fillRect/>
          </a:stretch>
        </p:blipFill>
        <p:spPr>
          <a:xfrm>
            <a:off x="3983554" y="3118614"/>
            <a:ext cx="3761738" cy="2482085"/>
          </a:xfrm>
          <a:prstGeom prst="rect">
            <a:avLst/>
          </a:prstGeom>
        </p:spPr>
      </p:pic>
      <p:pic>
        <p:nvPicPr>
          <p:cNvPr id="14" name="Picture 13" descr="A graph of a graph&#10;&#10;Description automatically generated with medium confidence">
            <a:extLst>
              <a:ext uri="{FF2B5EF4-FFF2-40B4-BE49-F238E27FC236}">
                <a16:creationId xmlns:a16="http://schemas.microsoft.com/office/drawing/2014/main" id="{B2AF3D5B-8F2E-BE9C-BC0E-7305B9E8DFF0}"/>
              </a:ext>
            </a:extLst>
          </p:cNvPr>
          <p:cNvPicPr>
            <a:picLocks noChangeAspect="1"/>
          </p:cNvPicPr>
          <p:nvPr/>
        </p:nvPicPr>
        <p:blipFill>
          <a:blip r:embed="rId5"/>
          <a:stretch>
            <a:fillRect/>
          </a:stretch>
        </p:blipFill>
        <p:spPr>
          <a:xfrm>
            <a:off x="7901950" y="3118615"/>
            <a:ext cx="4271204" cy="2482086"/>
          </a:xfrm>
          <a:prstGeom prst="rect">
            <a:avLst/>
          </a:prstGeom>
        </p:spPr>
      </p:pic>
      <p:sp>
        <p:nvSpPr>
          <p:cNvPr id="16" name="TextBox 15">
            <a:extLst>
              <a:ext uri="{FF2B5EF4-FFF2-40B4-BE49-F238E27FC236}">
                <a16:creationId xmlns:a16="http://schemas.microsoft.com/office/drawing/2014/main" id="{C70FB31E-DCB6-41CA-8013-843246433AEE}"/>
              </a:ext>
            </a:extLst>
          </p:cNvPr>
          <p:cNvSpPr txBox="1"/>
          <p:nvPr/>
        </p:nvSpPr>
        <p:spPr>
          <a:xfrm>
            <a:off x="2022961" y="1779478"/>
            <a:ext cx="7665243" cy="523220"/>
          </a:xfrm>
          <a:prstGeom prst="rect">
            <a:avLst/>
          </a:prstGeom>
          <a:noFill/>
        </p:spPr>
        <p:txBody>
          <a:bodyPr wrap="square">
            <a:spAutoFit/>
          </a:bodyPr>
          <a:lstStyle/>
          <a:p>
            <a:r>
              <a:rPr lang="en-US" sz="2800" b="0" i="0" u="none" strike="noStrike" baseline="0" dirty="0">
                <a:latin typeface="+mn-lt"/>
              </a:rPr>
              <a:t>Time (in minutes) since first administration</a:t>
            </a:r>
            <a:endParaRPr lang="en-US" sz="2800" dirty="0"/>
          </a:p>
        </p:txBody>
      </p:sp>
    </p:spTree>
    <p:extLst>
      <p:ext uri="{BB962C8B-B14F-4D97-AF65-F5344CB8AC3E}">
        <p14:creationId xmlns:p14="http://schemas.microsoft.com/office/powerpoint/2010/main" val="68265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0B2559-D393-CFC6-5E07-1C21939546DB}"/>
              </a:ext>
            </a:extLst>
          </p:cNvPr>
          <p:cNvSpPr>
            <a:spLocks noGrp="1"/>
          </p:cNvSpPr>
          <p:nvPr>
            <p:ph type="sldNum" sz="quarter" idx="4"/>
          </p:nvPr>
        </p:nvSpPr>
        <p:spPr/>
        <p:txBody>
          <a:bodyPr/>
          <a:lstStyle/>
          <a:p>
            <a:fld id="{633B08E3-7A67-F449-BAD9-1131F0C352F9}" type="slidenum">
              <a:rPr lang="en-US" smtClean="0"/>
              <a:pPr/>
              <a:t>17</a:t>
            </a:fld>
            <a:endParaRPr lang="en-US"/>
          </a:p>
        </p:txBody>
      </p:sp>
      <p:pic>
        <p:nvPicPr>
          <p:cNvPr id="5" name="Picture 4">
            <a:extLst>
              <a:ext uri="{FF2B5EF4-FFF2-40B4-BE49-F238E27FC236}">
                <a16:creationId xmlns:a16="http://schemas.microsoft.com/office/drawing/2014/main" id="{32516189-9888-C31F-DC3B-58A1E001065A}"/>
              </a:ext>
            </a:extLst>
          </p:cNvPr>
          <p:cNvPicPr>
            <a:picLocks noChangeAspect="1"/>
          </p:cNvPicPr>
          <p:nvPr/>
        </p:nvPicPr>
        <p:blipFill rotWithShape="1">
          <a:blip r:embed="rId3"/>
          <a:srcRect b="9618"/>
          <a:stretch/>
        </p:blipFill>
        <p:spPr>
          <a:xfrm>
            <a:off x="1062292" y="1134234"/>
            <a:ext cx="8874579" cy="4589532"/>
          </a:xfrm>
          <a:prstGeom prst="rect">
            <a:avLst/>
          </a:prstGeom>
        </p:spPr>
      </p:pic>
      <p:pic>
        <p:nvPicPr>
          <p:cNvPr id="2" name="Picture 1">
            <a:extLst>
              <a:ext uri="{FF2B5EF4-FFF2-40B4-BE49-F238E27FC236}">
                <a16:creationId xmlns:a16="http://schemas.microsoft.com/office/drawing/2014/main" id="{32ED44AE-19F9-526B-6A90-CA05228E3939}"/>
              </a:ext>
            </a:extLst>
          </p:cNvPr>
          <p:cNvPicPr>
            <a:picLocks noChangeAspect="1"/>
          </p:cNvPicPr>
          <p:nvPr/>
        </p:nvPicPr>
        <p:blipFill rotWithShape="1">
          <a:blip r:embed="rId4"/>
          <a:srcRect l="41399" t="89726" r="37860" b="843"/>
          <a:stretch/>
        </p:blipFill>
        <p:spPr>
          <a:xfrm>
            <a:off x="10143153" y="2772619"/>
            <a:ext cx="1814513" cy="471487"/>
          </a:xfrm>
          <a:prstGeom prst="rect">
            <a:avLst/>
          </a:prstGeom>
        </p:spPr>
      </p:pic>
      <p:sp>
        <p:nvSpPr>
          <p:cNvPr id="6" name="TextBox 5">
            <a:extLst>
              <a:ext uri="{FF2B5EF4-FFF2-40B4-BE49-F238E27FC236}">
                <a16:creationId xmlns:a16="http://schemas.microsoft.com/office/drawing/2014/main" id="{63C95E5A-BC14-65D7-7FB6-97C90F3646F0}"/>
              </a:ext>
            </a:extLst>
          </p:cNvPr>
          <p:cNvSpPr txBox="1"/>
          <p:nvPr/>
        </p:nvSpPr>
        <p:spPr>
          <a:xfrm>
            <a:off x="646898" y="59452"/>
            <a:ext cx="11310768" cy="830997"/>
          </a:xfrm>
          <a:prstGeom prst="rect">
            <a:avLst/>
          </a:prstGeom>
          <a:noFill/>
        </p:spPr>
        <p:txBody>
          <a:bodyPr wrap="square">
            <a:spAutoFit/>
          </a:bodyPr>
          <a:lstStyle/>
          <a:p>
            <a:pPr algn="ctr"/>
            <a:r>
              <a:rPr lang="en-US" sz="2400" b="1" i="0" u="none" strike="noStrike" baseline="0" dirty="0">
                <a:solidFill>
                  <a:schemeClr val="tx1">
                    <a:lumMod val="75000"/>
                  </a:schemeClr>
                </a:solidFill>
              </a:rPr>
              <a:t>Heatmap of 12-month Rolling Percentage of F/FA-involved Overdose Deaths, </a:t>
            </a:r>
          </a:p>
          <a:p>
            <a:pPr algn="ctr"/>
            <a:r>
              <a:rPr lang="en-US" sz="2400" b="1" i="0" u="none" strike="noStrike" baseline="0" dirty="0">
                <a:solidFill>
                  <a:schemeClr val="tx1">
                    <a:lumMod val="75000"/>
                  </a:schemeClr>
                </a:solidFill>
              </a:rPr>
              <a:t>by County, and Over Time</a:t>
            </a:r>
            <a:endParaRPr lang="en-US" sz="2400" b="1" dirty="0">
              <a:solidFill>
                <a:schemeClr val="tx1">
                  <a:lumMod val="75000"/>
                </a:schemeClr>
              </a:solidFill>
            </a:endParaRPr>
          </a:p>
        </p:txBody>
      </p:sp>
    </p:spTree>
    <p:extLst>
      <p:ext uri="{BB962C8B-B14F-4D97-AF65-F5344CB8AC3E}">
        <p14:creationId xmlns:p14="http://schemas.microsoft.com/office/powerpoint/2010/main" val="90744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p:txBody>
          <a:bodyPr/>
          <a:lstStyle/>
          <a:p>
            <a:r>
              <a:rPr lang="en-US" dirty="0"/>
              <a:t>Changes in Drug Seizures involving Fentanyl</a:t>
            </a:r>
          </a:p>
        </p:txBody>
      </p:sp>
      <p:sp>
        <p:nvSpPr>
          <p:cNvPr id="3" name="Content Placeholder 2">
            <a:extLst>
              <a:ext uri="{FF2B5EF4-FFF2-40B4-BE49-F238E27FC236}">
                <a16:creationId xmlns:a16="http://schemas.microsoft.com/office/drawing/2014/main" id="{3B78E5AB-BE96-D69D-48ED-20254B215BAC}"/>
              </a:ext>
            </a:extLst>
          </p:cNvPr>
          <p:cNvSpPr>
            <a:spLocks noGrp="1"/>
          </p:cNvSpPr>
          <p:nvPr>
            <p:ph idx="1"/>
          </p:nvPr>
        </p:nvSpPr>
        <p:spPr>
          <a:xfrm>
            <a:off x="838200" y="1825626"/>
            <a:ext cx="10863020" cy="3878489"/>
          </a:xfrm>
        </p:spPr>
        <p:txBody>
          <a:bodyPr/>
          <a:lstStyle/>
          <a:p>
            <a:endParaRPr lang="en-US" baseline="30000" dirty="0">
              <a:solidFill>
                <a:srgbClr val="000000"/>
              </a:solidFill>
              <a:highlight>
                <a:srgbClr val="FFFF00"/>
              </a:highlight>
            </a:endParaRPr>
          </a:p>
          <a:p>
            <a:r>
              <a:rPr lang="en-US" dirty="0">
                <a:solidFill>
                  <a:srgbClr val="000000"/>
                </a:solidFill>
              </a:rPr>
              <a:t>13% increase from 2018 to 2019</a:t>
            </a:r>
          </a:p>
          <a:p>
            <a:r>
              <a:rPr lang="en-US" dirty="0">
                <a:solidFill>
                  <a:srgbClr val="000000"/>
                </a:solidFill>
              </a:rPr>
              <a:t>9% increase from 2018 to 2019</a:t>
            </a:r>
          </a:p>
          <a:p>
            <a:r>
              <a:rPr lang="en-US" dirty="0">
                <a:solidFill>
                  <a:srgbClr val="000000"/>
                </a:solidFill>
              </a:rPr>
              <a:t>Overall increase of ~20% over the study period</a:t>
            </a:r>
          </a:p>
          <a:p>
            <a:pPr lvl="1"/>
            <a:endParaRPr lang="en-US" baseline="30000" dirty="0">
              <a:solidFill>
                <a:srgbClr val="000000"/>
              </a:solidFill>
              <a:highlight>
                <a:srgbClr val="FFFF00"/>
              </a:highlight>
            </a:endParaRP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18</a:t>
            </a:fld>
            <a:endParaRPr lang="en-US"/>
          </a:p>
        </p:txBody>
      </p:sp>
    </p:spTree>
    <p:extLst>
      <p:ext uri="{BB962C8B-B14F-4D97-AF65-F5344CB8AC3E}">
        <p14:creationId xmlns:p14="http://schemas.microsoft.com/office/powerpoint/2010/main" val="321105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9125-7511-62DE-68A4-A353FB73E6DD}"/>
              </a:ext>
            </a:extLst>
          </p:cNvPr>
          <p:cNvSpPr>
            <a:spLocks noGrp="1"/>
          </p:cNvSpPr>
          <p:nvPr>
            <p:ph type="title"/>
          </p:nvPr>
        </p:nvSpPr>
        <p:spPr/>
        <p:txBody>
          <a:bodyPr/>
          <a:lstStyle/>
          <a:p>
            <a:r>
              <a:rPr lang="en-US" dirty="0"/>
              <a:t>Relationship between Fentanyl/FA Availability and Naloxone Dose: Linear Mixed Models</a:t>
            </a:r>
          </a:p>
        </p:txBody>
      </p:sp>
      <p:sp>
        <p:nvSpPr>
          <p:cNvPr id="3" name="Content Placeholder 2">
            <a:extLst>
              <a:ext uri="{FF2B5EF4-FFF2-40B4-BE49-F238E27FC236}">
                <a16:creationId xmlns:a16="http://schemas.microsoft.com/office/drawing/2014/main" id="{C8B591E2-EBE8-CAA8-0FCE-6F34D03CABF5}"/>
              </a:ext>
            </a:extLst>
          </p:cNvPr>
          <p:cNvSpPr>
            <a:spLocks noGrp="1"/>
          </p:cNvSpPr>
          <p:nvPr>
            <p:ph idx="1"/>
          </p:nvPr>
        </p:nvSpPr>
        <p:spPr>
          <a:xfrm>
            <a:off x="838200" y="1994825"/>
            <a:ext cx="10515600" cy="3878489"/>
          </a:xfrm>
        </p:spPr>
        <p:txBody>
          <a:bodyPr/>
          <a:lstStyle/>
          <a:p>
            <a:r>
              <a:rPr lang="en-US" dirty="0"/>
              <a:t>There was no significant association of naloxone dose used to reverse overdose with rates of fentanyl-associated overdose deaths</a:t>
            </a:r>
          </a:p>
          <a:p>
            <a:endParaRPr lang="en-US" dirty="0"/>
          </a:p>
          <a:p>
            <a:r>
              <a:rPr lang="en-US" dirty="0"/>
              <a:t>There was no significant association of naloxone dose used to reverse overdose with number of police drug seizures containing F/FA</a:t>
            </a:r>
          </a:p>
          <a:p>
            <a:endParaRPr lang="en-US" dirty="0"/>
          </a:p>
        </p:txBody>
      </p:sp>
      <p:sp>
        <p:nvSpPr>
          <p:cNvPr id="4" name="Slide Number Placeholder 3">
            <a:extLst>
              <a:ext uri="{FF2B5EF4-FFF2-40B4-BE49-F238E27FC236}">
                <a16:creationId xmlns:a16="http://schemas.microsoft.com/office/drawing/2014/main" id="{A132C099-21EB-BEC1-5DF0-63DF675754E5}"/>
              </a:ext>
            </a:extLst>
          </p:cNvPr>
          <p:cNvSpPr>
            <a:spLocks noGrp="1"/>
          </p:cNvSpPr>
          <p:nvPr>
            <p:ph type="sldNum" sz="quarter" idx="4"/>
          </p:nvPr>
        </p:nvSpPr>
        <p:spPr/>
        <p:txBody>
          <a:bodyPr/>
          <a:lstStyle/>
          <a:p>
            <a:fld id="{633B08E3-7A67-F449-BAD9-1131F0C352F9}" type="slidenum">
              <a:rPr lang="en-US" smtClean="0"/>
              <a:pPr/>
              <a:t>19</a:t>
            </a:fld>
            <a:endParaRPr lang="en-US"/>
          </a:p>
        </p:txBody>
      </p:sp>
    </p:spTree>
    <p:extLst>
      <p:ext uri="{BB962C8B-B14F-4D97-AF65-F5344CB8AC3E}">
        <p14:creationId xmlns:p14="http://schemas.microsoft.com/office/powerpoint/2010/main" val="29485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4F3-27E9-4F9A-0569-ED4702D3C0CB}"/>
              </a:ext>
            </a:extLst>
          </p:cNvPr>
          <p:cNvSpPr>
            <a:spLocks noGrp="1"/>
          </p:cNvSpPr>
          <p:nvPr>
            <p:ph type="title"/>
          </p:nvPr>
        </p:nvSpPr>
        <p:spPr/>
        <p:txBody>
          <a:bodyPr/>
          <a:lstStyle/>
          <a:p>
            <a:pPr algn="ctr"/>
            <a:r>
              <a:rPr lang="en-US" dirty="0"/>
              <a:t>Study Team</a:t>
            </a:r>
          </a:p>
        </p:txBody>
      </p:sp>
      <p:sp>
        <p:nvSpPr>
          <p:cNvPr id="4" name="Slide Number Placeholder 3">
            <a:extLst>
              <a:ext uri="{FF2B5EF4-FFF2-40B4-BE49-F238E27FC236}">
                <a16:creationId xmlns:a16="http://schemas.microsoft.com/office/drawing/2014/main" id="{77779E1A-F9C1-FF99-A865-B13B98302EA3}"/>
              </a:ext>
            </a:extLst>
          </p:cNvPr>
          <p:cNvSpPr>
            <a:spLocks noGrp="1"/>
          </p:cNvSpPr>
          <p:nvPr>
            <p:ph type="sldNum" sz="quarter" idx="4"/>
          </p:nvPr>
        </p:nvSpPr>
        <p:spPr/>
        <p:txBody>
          <a:bodyPr/>
          <a:lstStyle/>
          <a:p>
            <a:fld id="{633B08E3-7A67-F449-BAD9-1131F0C352F9}" type="slidenum">
              <a:rPr lang="en-US" smtClean="0"/>
              <a:pPr/>
              <a:t>2</a:t>
            </a:fld>
            <a:endParaRPr lang="en-US"/>
          </a:p>
        </p:txBody>
      </p:sp>
      <p:sp>
        <p:nvSpPr>
          <p:cNvPr id="6" name="Content Placeholder 2">
            <a:extLst>
              <a:ext uri="{FF2B5EF4-FFF2-40B4-BE49-F238E27FC236}">
                <a16:creationId xmlns:a16="http://schemas.microsoft.com/office/drawing/2014/main" id="{B3494921-34EA-87E8-6D28-265D5547E1EC}"/>
              </a:ext>
            </a:extLst>
          </p:cNvPr>
          <p:cNvSpPr txBox="1">
            <a:spLocks/>
          </p:cNvSpPr>
          <p:nvPr/>
        </p:nvSpPr>
        <p:spPr>
          <a:xfrm>
            <a:off x="838200" y="1821781"/>
            <a:ext cx="10515600" cy="2669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7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100000"/>
              <a:buFont typeface="System Font Regular"/>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System Font Regular"/>
              <a:buChar char="&g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Peter Rock, MPH</a:t>
            </a:r>
          </a:p>
          <a:p>
            <a:pPr marL="0" indent="0" algn="ctr">
              <a:buFont typeface="Arial" panose="020B0604020202020204" pitchFamily="34" charset="0"/>
              <a:buNone/>
            </a:pPr>
            <a:r>
              <a:rPr lang="en-US" sz="2400" dirty="0"/>
              <a:t>Svetla Slavova, PhD</a:t>
            </a:r>
          </a:p>
          <a:p>
            <a:pPr marL="0" indent="0" algn="ctr">
              <a:buFont typeface="Arial" panose="020B0604020202020204" pitchFamily="34" charset="0"/>
              <a:buNone/>
            </a:pPr>
            <a:r>
              <a:rPr lang="en-US" sz="2400" dirty="0"/>
              <a:t>Phil Westgate, PhD</a:t>
            </a:r>
          </a:p>
          <a:p>
            <a:pPr marL="0" indent="0" algn="ctr">
              <a:buFont typeface="Arial" panose="020B0604020202020204" pitchFamily="34" charset="0"/>
              <a:buNone/>
            </a:pPr>
            <a:r>
              <a:rPr lang="en-US" sz="2400" dirty="0"/>
              <a:t>Aisaku Nakamura, PhD</a:t>
            </a:r>
          </a:p>
          <a:p>
            <a:pPr marL="0" indent="0" algn="ctr">
              <a:buFont typeface="Arial" panose="020B0604020202020204" pitchFamily="34" charset="0"/>
              <a:buNone/>
            </a:pPr>
            <a:r>
              <a:rPr lang="en-US" sz="2400" dirty="0"/>
              <a:t>Sharon Walsh, PhD</a:t>
            </a:r>
          </a:p>
          <a:p>
            <a:pPr marL="0" indent="0" algn="ctr">
              <a:buFont typeface="Arial" panose="020B0604020202020204" pitchFamily="34" charset="0"/>
              <a:buNone/>
            </a:pPr>
            <a:endParaRPr lang="en-US" sz="2400" dirty="0"/>
          </a:p>
        </p:txBody>
      </p:sp>
      <p:sp>
        <p:nvSpPr>
          <p:cNvPr id="10" name="TextBox 9">
            <a:extLst>
              <a:ext uri="{FF2B5EF4-FFF2-40B4-BE49-F238E27FC236}">
                <a16:creationId xmlns:a16="http://schemas.microsoft.com/office/drawing/2014/main" id="{252D2D87-B699-96BD-5CA2-4CF9A929C527}"/>
              </a:ext>
            </a:extLst>
          </p:cNvPr>
          <p:cNvSpPr txBox="1"/>
          <p:nvPr/>
        </p:nvSpPr>
        <p:spPr>
          <a:xfrm>
            <a:off x="838199" y="4551978"/>
            <a:ext cx="10244329" cy="923330"/>
          </a:xfrm>
          <a:prstGeom prst="rect">
            <a:avLst/>
          </a:prstGeom>
          <a:noFill/>
        </p:spPr>
        <p:txBody>
          <a:bodyPr wrap="square">
            <a:spAutoFit/>
          </a:bodyPr>
          <a:lstStyle/>
          <a:p>
            <a:pPr marR="0"/>
            <a:r>
              <a:rPr lang="en-US" b="0" i="0" dirty="0">
                <a:solidFill>
                  <a:schemeClr val="tx1">
                    <a:lumMod val="75000"/>
                  </a:schemeClr>
                </a:solidFill>
                <a:effectLst/>
                <a:latin typeface="BlinkMacSystemFont"/>
              </a:rPr>
              <a:t>Rock P, Slavova S, Westgate PM, Nakamura A, Walsh SL. Examination of naloxone dosing patterns for opioid overdose by emergency medical services in Kentucky during increased fentanyl use from 2018 to 2021. </a:t>
            </a:r>
            <a:r>
              <a:rPr lang="en-US" b="0" i="1" dirty="0">
                <a:solidFill>
                  <a:schemeClr val="tx1">
                    <a:lumMod val="75000"/>
                  </a:schemeClr>
                </a:solidFill>
                <a:effectLst/>
                <a:latin typeface="BlinkMacSystemFont"/>
              </a:rPr>
              <a:t>Drug Alcohol Depend</a:t>
            </a:r>
            <a:r>
              <a:rPr lang="en-US" b="0" i="0" dirty="0">
                <a:solidFill>
                  <a:schemeClr val="tx1">
                    <a:lumMod val="75000"/>
                  </a:schemeClr>
                </a:solidFill>
                <a:effectLst/>
                <a:latin typeface="BlinkMacSystemFont"/>
              </a:rPr>
              <a:t>. 2024;255:111062. doi:10.1016/j.drugalcdep.2023.111062 </a:t>
            </a:r>
            <a:endParaRPr lang="en-US" sz="1800" dirty="0">
              <a:solidFill>
                <a:schemeClr val="tx1">
                  <a:lumMod val="75000"/>
                </a:schemeClr>
              </a:solidFill>
              <a:latin typeface="Calibri" panose="020F0502020204030204" pitchFamily="34" charset="0"/>
            </a:endParaRPr>
          </a:p>
        </p:txBody>
      </p:sp>
    </p:spTree>
    <p:extLst>
      <p:ext uri="{BB962C8B-B14F-4D97-AF65-F5344CB8AC3E}">
        <p14:creationId xmlns:p14="http://schemas.microsoft.com/office/powerpoint/2010/main" val="339073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EED8-F1E9-17AF-C2FA-CAE18A73D5F7}"/>
              </a:ext>
            </a:extLst>
          </p:cNvPr>
          <p:cNvSpPr>
            <a:spLocks noGrp="1"/>
          </p:cNvSpPr>
          <p:nvPr>
            <p:ph type="title"/>
          </p:nvPr>
        </p:nvSpPr>
        <p:spPr>
          <a:xfrm>
            <a:off x="534810" y="17769"/>
            <a:ext cx="10515600" cy="1325563"/>
          </a:xfrm>
        </p:spPr>
        <p:txBody>
          <a:bodyPr/>
          <a:lstStyle/>
          <a:p>
            <a:r>
              <a:rPr lang="en-US" dirty="0"/>
              <a:t>Conclusions</a:t>
            </a:r>
          </a:p>
        </p:txBody>
      </p:sp>
      <p:sp>
        <p:nvSpPr>
          <p:cNvPr id="3" name="Content Placeholder 2">
            <a:extLst>
              <a:ext uri="{FF2B5EF4-FFF2-40B4-BE49-F238E27FC236}">
                <a16:creationId xmlns:a16="http://schemas.microsoft.com/office/drawing/2014/main" id="{B42BD8B0-96C7-2848-A734-2E9EAE2FF149}"/>
              </a:ext>
            </a:extLst>
          </p:cNvPr>
          <p:cNvSpPr>
            <a:spLocks noGrp="1"/>
          </p:cNvSpPr>
          <p:nvPr>
            <p:ph idx="1"/>
          </p:nvPr>
        </p:nvSpPr>
        <p:spPr>
          <a:xfrm>
            <a:off x="838199" y="1150025"/>
            <a:ext cx="10515600" cy="4861169"/>
          </a:xfrm>
        </p:spPr>
        <p:txBody>
          <a:bodyPr>
            <a:normAutofit/>
          </a:bodyPr>
          <a:lstStyle/>
          <a:p>
            <a:pPr>
              <a:lnSpc>
                <a:spcPct val="110000"/>
              </a:lnSpc>
            </a:pPr>
            <a:endParaRPr lang="en-US" dirty="0"/>
          </a:p>
          <a:p>
            <a:pPr>
              <a:lnSpc>
                <a:spcPct val="110000"/>
              </a:lnSpc>
            </a:pPr>
            <a:r>
              <a:rPr lang="en-US" dirty="0">
                <a:solidFill>
                  <a:srgbClr val="000000"/>
                </a:solidFill>
              </a:rPr>
              <a:t>In the context of increasing F/FA in the illicit supply in Kentucky, we </a:t>
            </a:r>
            <a:r>
              <a:rPr lang="en-US" b="0" i="0" u="none" strike="noStrike" baseline="0" dirty="0">
                <a:solidFill>
                  <a:srgbClr val="000000"/>
                </a:solidFill>
              </a:rPr>
              <a:t>did not find data supporting the need for high dose naloxone formulations in opioid overdose encounters with EMS involvement</a:t>
            </a:r>
            <a:endParaRPr lang="en-US" dirty="0"/>
          </a:p>
        </p:txBody>
      </p:sp>
      <p:sp>
        <p:nvSpPr>
          <p:cNvPr id="4" name="Slide Number Placeholder 3">
            <a:extLst>
              <a:ext uri="{FF2B5EF4-FFF2-40B4-BE49-F238E27FC236}">
                <a16:creationId xmlns:a16="http://schemas.microsoft.com/office/drawing/2014/main" id="{2362A125-0DD1-0390-78C8-511B89AF7058}"/>
              </a:ext>
            </a:extLst>
          </p:cNvPr>
          <p:cNvSpPr>
            <a:spLocks noGrp="1"/>
          </p:cNvSpPr>
          <p:nvPr>
            <p:ph type="sldNum" sz="quarter" idx="4"/>
          </p:nvPr>
        </p:nvSpPr>
        <p:spPr/>
        <p:txBody>
          <a:bodyPr/>
          <a:lstStyle/>
          <a:p>
            <a:fld id="{633B08E3-7A67-F449-BAD9-1131F0C352F9}" type="slidenum">
              <a:rPr lang="en-US" smtClean="0"/>
              <a:pPr/>
              <a:t>20</a:t>
            </a:fld>
            <a:endParaRPr lang="en-US"/>
          </a:p>
        </p:txBody>
      </p:sp>
    </p:spTree>
    <p:extLst>
      <p:ext uri="{BB962C8B-B14F-4D97-AF65-F5344CB8AC3E}">
        <p14:creationId xmlns:p14="http://schemas.microsoft.com/office/powerpoint/2010/main" val="26125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652D4-62AA-CE33-5DF8-A073E24B3241}"/>
              </a:ext>
            </a:extLst>
          </p:cNvPr>
          <p:cNvSpPr>
            <a:spLocks noGrp="1"/>
          </p:cNvSpPr>
          <p:nvPr>
            <p:ph type="sldNum" sz="quarter" idx="4"/>
          </p:nvPr>
        </p:nvSpPr>
        <p:spPr/>
        <p:txBody>
          <a:bodyPr/>
          <a:lstStyle/>
          <a:p>
            <a:fld id="{633B08E3-7A67-F449-BAD9-1131F0C352F9}" type="slidenum">
              <a:rPr lang="en-US" smtClean="0"/>
              <a:pPr/>
              <a:t>21</a:t>
            </a:fld>
            <a:endParaRPr lang="en-US"/>
          </a:p>
        </p:txBody>
      </p:sp>
      <p:sp>
        <p:nvSpPr>
          <p:cNvPr id="7" name="TextBox 6">
            <a:extLst>
              <a:ext uri="{FF2B5EF4-FFF2-40B4-BE49-F238E27FC236}">
                <a16:creationId xmlns:a16="http://schemas.microsoft.com/office/drawing/2014/main" id="{451D9766-3F82-BDF8-4B14-F43464A8E91F}"/>
              </a:ext>
            </a:extLst>
          </p:cNvPr>
          <p:cNvSpPr txBox="1"/>
          <p:nvPr/>
        </p:nvSpPr>
        <p:spPr>
          <a:xfrm>
            <a:off x="838200" y="970427"/>
            <a:ext cx="10515600" cy="3785652"/>
          </a:xfrm>
          <a:prstGeom prst="rect">
            <a:avLst/>
          </a:prstGeom>
          <a:noFill/>
        </p:spPr>
        <p:txBody>
          <a:bodyPr wrap="square">
            <a:spAutoFit/>
          </a:bodyPr>
          <a:lstStyle/>
          <a:p>
            <a:r>
              <a:rPr lang="en-US" sz="2000" b="1" i="0" u="none" strike="noStrike" baseline="0" dirty="0">
                <a:solidFill>
                  <a:schemeClr val="tx1">
                    <a:lumMod val="75000"/>
                  </a:schemeClr>
                </a:solidFill>
              </a:rPr>
              <a:t>Funding </a:t>
            </a:r>
            <a:r>
              <a:rPr lang="en-US" sz="2000" b="0" i="0" u="none" strike="noStrike" baseline="0" dirty="0">
                <a:solidFill>
                  <a:schemeClr val="tx1">
                    <a:lumMod val="75000"/>
                  </a:schemeClr>
                </a:solidFill>
              </a:rPr>
              <a:t>This research was supported by the National Institutes of Health through the NIH HEAL Initiative under award UM1DA049406 (SLW) (ClinicalTrials.gov Identifier: NCT04111939) and the Centers for Disease Control (CDC) and Prevention through Partnership with Public Safety and First Responders under award NU17CE924971 (SS). The content is solely the responsibility of the authors and does not necessarily represent the official views of the National Institutes of Health, the Substance Abuse and Mental Health Services Administration, the NIH HEAL Initiative, or the CDC. </a:t>
            </a:r>
          </a:p>
          <a:p>
            <a:endParaRPr lang="en-US" sz="2000" dirty="0">
              <a:solidFill>
                <a:schemeClr val="tx1">
                  <a:lumMod val="75000"/>
                </a:schemeClr>
              </a:solidFill>
            </a:endParaRPr>
          </a:p>
          <a:p>
            <a:r>
              <a:rPr lang="en-US" sz="2000" b="1" i="0" u="none" strike="noStrike" baseline="0" dirty="0">
                <a:solidFill>
                  <a:schemeClr val="tx1">
                    <a:lumMod val="75000"/>
                  </a:schemeClr>
                </a:solidFill>
              </a:rPr>
              <a:t>Acknowledgments </a:t>
            </a:r>
            <a:r>
              <a:rPr lang="en-US" sz="2000" b="0" i="0" u="none" strike="noStrike" baseline="0" dirty="0">
                <a:solidFill>
                  <a:schemeClr val="tx1">
                    <a:lumMod val="75000"/>
                  </a:schemeClr>
                </a:solidFill>
              </a:rPr>
              <a:t>The authors thank the Kentucky Office of Vital Statistics, Kentucky Department for Public Health, Kentucky Medical Examiners’ Office, the Kentucky Board of Emergency Medical Services, and the Kentucky State Police for their support for this study and providing data. </a:t>
            </a:r>
            <a:endParaRPr lang="en-US" sz="2000" dirty="0">
              <a:solidFill>
                <a:schemeClr val="tx1">
                  <a:lumMod val="75000"/>
                </a:schemeClr>
              </a:solidFill>
            </a:endParaRPr>
          </a:p>
        </p:txBody>
      </p:sp>
      <p:sp>
        <p:nvSpPr>
          <p:cNvPr id="11" name="TextBox 10">
            <a:extLst>
              <a:ext uri="{FF2B5EF4-FFF2-40B4-BE49-F238E27FC236}">
                <a16:creationId xmlns:a16="http://schemas.microsoft.com/office/drawing/2014/main" id="{72F02494-2D19-E3F7-8813-27222A120F95}"/>
              </a:ext>
            </a:extLst>
          </p:cNvPr>
          <p:cNvSpPr txBox="1"/>
          <p:nvPr/>
        </p:nvSpPr>
        <p:spPr>
          <a:xfrm>
            <a:off x="1204994" y="5348730"/>
            <a:ext cx="6098582" cy="369332"/>
          </a:xfrm>
          <a:prstGeom prst="rect">
            <a:avLst/>
          </a:prstGeom>
          <a:noFill/>
        </p:spPr>
        <p:txBody>
          <a:bodyPr wrap="square">
            <a:spAutoFit/>
          </a:bodyPr>
          <a:lstStyle/>
          <a:p>
            <a:r>
              <a:rPr lang="en-US" dirty="0">
                <a:hlinkClick r:id="rId3"/>
              </a:rPr>
              <a:t>Svetla.Slavova@uky.edu</a:t>
            </a:r>
            <a:r>
              <a:rPr lang="en-US" dirty="0"/>
              <a:t> </a:t>
            </a:r>
          </a:p>
        </p:txBody>
      </p:sp>
    </p:spTree>
    <p:extLst>
      <p:ext uri="{BB962C8B-B14F-4D97-AF65-F5344CB8AC3E}">
        <p14:creationId xmlns:p14="http://schemas.microsoft.com/office/powerpoint/2010/main" val="346116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D598BD-ADFB-16EB-2028-162BCDBA4D35}"/>
              </a:ext>
            </a:extLst>
          </p:cNvPr>
          <p:cNvGrpSpPr/>
          <p:nvPr/>
        </p:nvGrpSpPr>
        <p:grpSpPr>
          <a:xfrm>
            <a:off x="2059626" y="491728"/>
            <a:ext cx="8072749" cy="5338200"/>
            <a:chOff x="522514" y="1971819"/>
            <a:chExt cx="7772400" cy="5382126"/>
          </a:xfrm>
        </p:grpSpPr>
        <p:pic>
          <p:nvPicPr>
            <p:cNvPr id="8" name="Picture 7">
              <a:extLst>
                <a:ext uri="{FF2B5EF4-FFF2-40B4-BE49-F238E27FC236}">
                  <a16:creationId xmlns:a16="http://schemas.microsoft.com/office/drawing/2014/main" id="{28F50AF3-ACF8-E2D2-F397-E5BEDBBB30A9}"/>
                </a:ext>
              </a:extLst>
            </p:cNvPr>
            <p:cNvPicPr>
              <a:picLocks noChangeAspect="1"/>
            </p:cNvPicPr>
            <p:nvPr/>
          </p:nvPicPr>
          <p:blipFill>
            <a:blip r:embed="rId3"/>
            <a:stretch>
              <a:fillRect/>
            </a:stretch>
          </p:blipFill>
          <p:spPr>
            <a:xfrm>
              <a:off x="522514" y="1971819"/>
              <a:ext cx="7772400" cy="5382126"/>
            </a:xfrm>
            <a:prstGeom prst="rect">
              <a:avLst/>
            </a:prstGeom>
          </p:spPr>
        </p:pic>
        <p:sp>
          <p:nvSpPr>
            <p:cNvPr id="9" name="Rectangle 8">
              <a:extLst>
                <a:ext uri="{FF2B5EF4-FFF2-40B4-BE49-F238E27FC236}">
                  <a16:creationId xmlns:a16="http://schemas.microsoft.com/office/drawing/2014/main" id="{1353D5C8-5EF2-79C3-0744-37CD53B318BE}"/>
                </a:ext>
              </a:extLst>
            </p:cNvPr>
            <p:cNvSpPr/>
            <p:nvPr/>
          </p:nvSpPr>
          <p:spPr>
            <a:xfrm>
              <a:off x="1479176" y="2133600"/>
              <a:ext cx="4195483" cy="6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A401455-69E3-2A16-6AED-8B8A8559D47D}"/>
              </a:ext>
            </a:extLst>
          </p:cNvPr>
          <p:cNvSpPr>
            <a:spLocks noGrp="1"/>
          </p:cNvSpPr>
          <p:nvPr>
            <p:ph type="title"/>
          </p:nvPr>
        </p:nvSpPr>
        <p:spPr>
          <a:xfrm>
            <a:off x="1118865" y="6858001"/>
            <a:ext cx="8597152" cy="1325563"/>
          </a:xfrm>
        </p:spPr>
        <p:txBody>
          <a:bodyPr>
            <a:normAutofit/>
          </a:bodyPr>
          <a:lstStyle/>
          <a:p>
            <a:r>
              <a:rPr lang="en-US" sz="3200" dirty="0"/>
              <a:t>Deadly Waves of the Opioid Epidemic</a:t>
            </a:r>
          </a:p>
        </p:txBody>
      </p:sp>
      <p:sp>
        <p:nvSpPr>
          <p:cNvPr id="4" name="Slide Number Placeholder 3">
            <a:extLst>
              <a:ext uri="{FF2B5EF4-FFF2-40B4-BE49-F238E27FC236}">
                <a16:creationId xmlns:a16="http://schemas.microsoft.com/office/drawing/2014/main" id="{4E1CB29E-1868-9B1D-013C-97A4ECD04D42}"/>
              </a:ext>
            </a:extLst>
          </p:cNvPr>
          <p:cNvSpPr>
            <a:spLocks noGrp="1"/>
          </p:cNvSpPr>
          <p:nvPr>
            <p:ph type="sldNum" sz="quarter" idx="4"/>
          </p:nvPr>
        </p:nvSpPr>
        <p:spPr/>
        <p:txBody>
          <a:bodyPr/>
          <a:lstStyle/>
          <a:p>
            <a:fld id="{633B08E3-7A67-F449-BAD9-1131F0C352F9}" type="slidenum">
              <a:rPr lang="en-US" smtClean="0"/>
              <a:pPr/>
              <a:t>3</a:t>
            </a:fld>
            <a:endParaRPr lang="en-US" dirty="0"/>
          </a:p>
        </p:txBody>
      </p:sp>
      <p:sp>
        <p:nvSpPr>
          <p:cNvPr id="6" name="Title 1">
            <a:extLst>
              <a:ext uri="{FF2B5EF4-FFF2-40B4-BE49-F238E27FC236}">
                <a16:creationId xmlns:a16="http://schemas.microsoft.com/office/drawing/2014/main" id="{68875457-AECF-36D6-F298-FE790305606F}"/>
              </a:ext>
            </a:extLst>
          </p:cNvPr>
          <p:cNvSpPr txBox="1">
            <a:spLocks/>
          </p:cNvSpPr>
          <p:nvPr/>
        </p:nvSpPr>
        <p:spPr>
          <a:xfrm>
            <a:off x="2149870" y="-297491"/>
            <a:ext cx="85971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3200" dirty="0"/>
              <a:t>Deadly Waves of the Opioid Epidemic</a:t>
            </a:r>
          </a:p>
        </p:txBody>
      </p:sp>
      <p:sp>
        <p:nvSpPr>
          <p:cNvPr id="3" name="TextBox 2">
            <a:extLst>
              <a:ext uri="{FF2B5EF4-FFF2-40B4-BE49-F238E27FC236}">
                <a16:creationId xmlns:a16="http://schemas.microsoft.com/office/drawing/2014/main" id="{71E0E458-5720-5C61-3043-156576E3B035}"/>
              </a:ext>
            </a:extLst>
          </p:cNvPr>
          <p:cNvSpPr txBox="1"/>
          <p:nvPr/>
        </p:nvSpPr>
        <p:spPr>
          <a:xfrm>
            <a:off x="8977857" y="5509524"/>
            <a:ext cx="3538330" cy="307777"/>
          </a:xfrm>
          <a:prstGeom prst="rect">
            <a:avLst/>
          </a:prstGeom>
          <a:noFill/>
        </p:spPr>
        <p:txBody>
          <a:bodyPr wrap="square" rtlCol="0">
            <a:spAutoFit/>
          </a:bodyPr>
          <a:lstStyle/>
          <a:p>
            <a:r>
              <a:rPr lang="en-US" sz="1400" dirty="0"/>
              <a:t>Data Source: CDC WONDER</a:t>
            </a:r>
          </a:p>
        </p:txBody>
      </p:sp>
    </p:spTree>
    <p:extLst>
      <p:ext uri="{BB962C8B-B14F-4D97-AF65-F5344CB8AC3E}">
        <p14:creationId xmlns:p14="http://schemas.microsoft.com/office/powerpoint/2010/main" val="402145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3FEF-18A1-6CBF-0B3C-4AA120B77CAD}"/>
              </a:ext>
            </a:extLst>
          </p:cNvPr>
          <p:cNvSpPr>
            <a:spLocks noGrp="1"/>
          </p:cNvSpPr>
          <p:nvPr>
            <p:ph type="title"/>
          </p:nvPr>
        </p:nvSpPr>
        <p:spPr>
          <a:xfrm>
            <a:off x="534810" y="92992"/>
            <a:ext cx="10515600" cy="1325563"/>
          </a:xfrm>
        </p:spPr>
        <p:txBody>
          <a:bodyPr/>
          <a:lstStyle/>
          <a:p>
            <a:r>
              <a:rPr lang="en-US" dirty="0"/>
              <a:t>Naloxone and Fentanyl</a:t>
            </a:r>
          </a:p>
        </p:txBody>
      </p:sp>
      <p:sp>
        <p:nvSpPr>
          <p:cNvPr id="3" name="Content Placeholder 2">
            <a:extLst>
              <a:ext uri="{FF2B5EF4-FFF2-40B4-BE49-F238E27FC236}">
                <a16:creationId xmlns:a16="http://schemas.microsoft.com/office/drawing/2014/main" id="{6E4EC8CB-139B-FF35-8533-25FAB19DE709}"/>
              </a:ext>
            </a:extLst>
          </p:cNvPr>
          <p:cNvSpPr>
            <a:spLocks noGrp="1"/>
          </p:cNvSpPr>
          <p:nvPr>
            <p:ph idx="1"/>
          </p:nvPr>
        </p:nvSpPr>
        <p:spPr>
          <a:xfrm>
            <a:off x="838200" y="1418555"/>
            <a:ext cx="10515600" cy="4445264"/>
          </a:xfrm>
        </p:spPr>
        <p:txBody>
          <a:bodyPr>
            <a:normAutofit/>
          </a:bodyPr>
          <a:lstStyle/>
          <a:p>
            <a:pPr>
              <a:lnSpc>
                <a:spcPct val="100000"/>
              </a:lnSpc>
              <a:spcBef>
                <a:spcPts val="1200"/>
              </a:spcBef>
            </a:pPr>
            <a:r>
              <a:rPr lang="en-US" dirty="0"/>
              <a:t>Naloxone is a short-acting opioid antagonist, commonly distributed in 4 mg intranasal doses</a:t>
            </a:r>
          </a:p>
          <a:p>
            <a:pPr>
              <a:lnSpc>
                <a:spcPct val="100000"/>
              </a:lnSpc>
              <a:spcBef>
                <a:spcPts val="1200"/>
              </a:spcBef>
            </a:pPr>
            <a:r>
              <a:rPr lang="en-US" dirty="0"/>
              <a:t>Fentanyl is highly potent compared to most other available opioids making it more lethal</a:t>
            </a:r>
          </a:p>
          <a:p>
            <a:pPr>
              <a:lnSpc>
                <a:spcPct val="100000"/>
              </a:lnSpc>
              <a:spcBef>
                <a:spcPts val="1200"/>
              </a:spcBef>
            </a:pPr>
            <a:r>
              <a:rPr lang="en-US" dirty="0">
                <a:latin typeface="+mj-lt"/>
              </a:rPr>
              <a:t>Reports began to emerge that naloxone was ineffective against fentanyl and/or that numerous doses of naloxone were needed to reverse fentanyl-related overdoses</a:t>
            </a:r>
          </a:p>
          <a:p>
            <a:pPr>
              <a:lnSpc>
                <a:spcPct val="100000"/>
              </a:lnSpc>
              <a:spcBef>
                <a:spcPts val="1200"/>
              </a:spcBef>
            </a:pPr>
            <a:r>
              <a:rPr lang="en-US" dirty="0"/>
              <a:t>Higher dose formulations have recently been approved</a:t>
            </a:r>
          </a:p>
        </p:txBody>
      </p:sp>
      <p:sp>
        <p:nvSpPr>
          <p:cNvPr id="4" name="Slide Number Placeholder 3">
            <a:extLst>
              <a:ext uri="{FF2B5EF4-FFF2-40B4-BE49-F238E27FC236}">
                <a16:creationId xmlns:a16="http://schemas.microsoft.com/office/drawing/2014/main" id="{DC2ADCA3-72A1-6558-B512-6B56AAFBD43D}"/>
              </a:ext>
            </a:extLst>
          </p:cNvPr>
          <p:cNvSpPr>
            <a:spLocks noGrp="1"/>
          </p:cNvSpPr>
          <p:nvPr>
            <p:ph type="sldNum" sz="quarter" idx="4"/>
          </p:nvPr>
        </p:nvSpPr>
        <p:spPr/>
        <p:txBody>
          <a:bodyPr/>
          <a:lstStyle/>
          <a:p>
            <a:fld id="{633B08E3-7A67-F449-BAD9-1131F0C352F9}" type="slidenum">
              <a:rPr lang="en-US" smtClean="0"/>
              <a:pPr/>
              <a:t>4</a:t>
            </a:fld>
            <a:endParaRPr lang="en-US"/>
          </a:p>
        </p:txBody>
      </p:sp>
    </p:spTree>
    <p:extLst>
      <p:ext uri="{BB962C8B-B14F-4D97-AF65-F5344CB8AC3E}">
        <p14:creationId xmlns:p14="http://schemas.microsoft.com/office/powerpoint/2010/main" val="283999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5076-4FA5-6083-F943-1574C24EB140}"/>
              </a:ext>
            </a:extLst>
          </p:cNvPr>
          <p:cNvSpPr>
            <a:spLocks noGrp="1"/>
          </p:cNvSpPr>
          <p:nvPr>
            <p:ph type="title"/>
          </p:nvPr>
        </p:nvSpPr>
        <p:spPr/>
        <p:txBody>
          <a:bodyPr/>
          <a:lstStyle/>
          <a:p>
            <a:r>
              <a:rPr lang="en-US" dirty="0"/>
              <a:t>Study Objective</a:t>
            </a:r>
          </a:p>
        </p:txBody>
      </p:sp>
      <p:sp>
        <p:nvSpPr>
          <p:cNvPr id="3" name="Content Placeholder 2">
            <a:extLst>
              <a:ext uri="{FF2B5EF4-FFF2-40B4-BE49-F238E27FC236}">
                <a16:creationId xmlns:a16="http://schemas.microsoft.com/office/drawing/2014/main" id="{5044C90D-7427-9F3E-13B7-6D9EF667DB85}"/>
              </a:ext>
            </a:extLst>
          </p:cNvPr>
          <p:cNvSpPr>
            <a:spLocks noGrp="1"/>
          </p:cNvSpPr>
          <p:nvPr>
            <p:ph idx="1"/>
          </p:nvPr>
        </p:nvSpPr>
        <p:spPr/>
        <p:txBody>
          <a:bodyPr/>
          <a:lstStyle/>
          <a:p>
            <a:pPr>
              <a:lnSpc>
                <a:spcPct val="110000"/>
              </a:lnSpc>
            </a:pPr>
            <a:r>
              <a:rPr lang="en-US" dirty="0"/>
              <a:t>To leverage statewide population data to examine changes in naloxone doses administered during Emergency Medical Services (EMS) encounters for suspected opioid overdose in Kentucky over time, in the context of increased fentanyl and fentanyl analog (F/FA) availability in Kentucky communities</a:t>
            </a:r>
          </a:p>
        </p:txBody>
      </p:sp>
      <p:sp>
        <p:nvSpPr>
          <p:cNvPr id="4" name="Slide Number Placeholder 3">
            <a:extLst>
              <a:ext uri="{FF2B5EF4-FFF2-40B4-BE49-F238E27FC236}">
                <a16:creationId xmlns:a16="http://schemas.microsoft.com/office/drawing/2014/main" id="{DF7A2435-74E2-0420-8EAF-D8937A3A8D6F}"/>
              </a:ext>
            </a:extLst>
          </p:cNvPr>
          <p:cNvSpPr>
            <a:spLocks noGrp="1"/>
          </p:cNvSpPr>
          <p:nvPr>
            <p:ph type="sldNum" sz="quarter" idx="4"/>
          </p:nvPr>
        </p:nvSpPr>
        <p:spPr/>
        <p:txBody>
          <a:bodyPr/>
          <a:lstStyle/>
          <a:p>
            <a:fld id="{633B08E3-7A67-F449-BAD9-1131F0C352F9}" type="slidenum">
              <a:rPr lang="en-US" smtClean="0"/>
              <a:pPr/>
              <a:t>5</a:t>
            </a:fld>
            <a:endParaRPr lang="en-US"/>
          </a:p>
        </p:txBody>
      </p:sp>
    </p:spTree>
    <p:extLst>
      <p:ext uri="{BB962C8B-B14F-4D97-AF65-F5344CB8AC3E}">
        <p14:creationId xmlns:p14="http://schemas.microsoft.com/office/powerpoint/2010/main" val="106377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559B-3D05-36C5-FA7F-5A5A7A862AE3}"/>
              </a:ext>
            </a:extLst>
          </p:cNvPr>
          <p:cNvSpPr>
            <a:spLocks noGrp="1"/>
          </p:cNvSpPr>
          <p:nvPr>
            <p:ph type="title"/>
          </p:nvPr>
        </p:nvSpPr>
        <p:spPr>
          <a:xfrm>
            <a:off x="357753" y="118065"/>
            <a:ext cx="10515600" cy="1325563"/>
          </a:xfrm>
        </p:spPr>
        <p:txBody>
          <a:bodyPr/>
          <a:lstStyle/>
          <a:p>
            <a:r>
              <a:rPr lang="en-US" dirty="0"/>
              <a:t>Methods: Data Sources</a:t>
            </a:r>
          </a:p>
        </p:txBody>
      </p:sp>
      <p:sp>
        <p:nvSpPr>
          <p:cNvPr id="3" name="Content Placeholder 2">
            <a:extLst>
              <a:ext uri="{FF2B5EF4-FFF2-40B4-BE49-F238E27FC236}">
                <a16:creationId xmlns:a16="http://schemas.microsoft.com/office/drawing/2014/main" id="{71419E31-79F1-822B-F206-033D5C45BE56}"/>
              </a:ext>
            </a:extLst>
          </p:cNvPr>
          <p:cNvSpPr>
            <a:spLocks noGrp="1"/>
          </p:cNvSpPr>
          <p:nvPr>
            <p:ph idx="1"/>
          </p:nvPr>
        </p:nvSpPr>
        <p:spPr>
          <a:xfrm>
            <a:off x="838199" y="1254853"/>
            <a:ext cx="10515600" cy="4708284"/>
          </a:xfrm>
        </p:spPr>
        <p:txBody>
          <a:bodyPr>
            <a:normAutofit/>
          </a:bodyPr>
          <a:lstStyle/>
          <a:p>
            <a:r>
              <a:rPr lang="en-US" dirty="0"/>
              <a:t>Emergency Medical Services (EMS) runs for suspected opioid overdoses in Kentucky, 2018-2021</a:t>
            </a:r>
          </a:p>
          <a:p>
            <a:endParaRPr lang="en-US" dirty="0"/>
          </a:p>
          <a:p>
            <a:r>
              <a:rPr lang="en-US" dirty="0"/>
              <a:t>Kentucky death certificates and post-mortem toxicology from the Kentucky Drug Overdose Fatality Surveillance System, 2017-2021</a:t>
            </a:r>
          </a:p>
          <a:p>
            <a:endParaRPr lang="en-US" dirty="0"/>
          </a:p>
          <a:p>
            <a:r>
              <a:rPr lang="en-US" dirty="0"/>
              <a:t>F/FA seizure data from the Kentucky State Police, 2018-2020</a:t>
            </a:r>
          </a:p>
          <a:p>
            <a:pPr marL="0" indent="0">
              <a:buNone/>
            </a:pPr>
            <a:endParaRPr lang="en-US" sz="1400" dirty="0"/>
          </a:p>
          <a:p>
            <a:endParaRPr lang="en-US" dirty="0"/>
          </a:p>
        </p:txBody>
      </p:sp>
      <p:sp>
        <p:nvSpPr>
          <p:cNvPr id="4" name="Slide Number Placeholder 3">
            <a:extLst>
              <a:ext uri="{FF2B5EF4-FFF2-40B4-BE49-F238E27FC236}">
                <a16:creationId xmlns:a16="http://schemas.microsoft.com/office/drawing/2014/main" id="{8EBB03CA-4DFB-010C-5516-2F586B8C92B7}"/>
              </a:ext>
            </a:extLst>
          </p:cNvPr>
          <p:cNvSpPr>
            <a:spLocks noGrp="1"/>
          </p:cNvSpPr>
          <p:nvPr>
            <p:ph type="sldNum" sz="quarter" idx="4"/>
          </p:nvPr>
        </p:nvSpPr>
        <p:spPr/>
        <p:txBody>
          <a:bodyPr/>
          <a:lstStyle/>
          <a:p>
            <a:fld id="{633B08E3-7A67-F449-BAD9-1131F0C352F9}" type="slidenum">
              <a:rPr lang="en-US" smtClean="0"/>
              <a:pPr/>
              <a:t>6</a:t>
            </a:fld>
            <a:endParaRPr lang="en-US"/>
          </a:p>
        </p:txBody>
      </p:sp>
    </p:spTree>
    <p:extLst>
      <p:ext uri="{BB962C8B-B14F-4D97-AF65-F5344CB8AC3E}">
        <p14:creationId xmlns:p14="http://schemas.microsoft.com/office/powerpoint/2010/main" val="36629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559B-3D05-36C5-FA7F-5A5A7A862AE3}"/>
              </a:ext>
            </a:extLst>
          </p:cNvPr>
          <p:cNvSpPr>
            <a:spLocks noGrp="1"/>
          </p:cNvSpPr>
          <p:nvPr>
            <p:ph type="title"/>
          </p:nvPr>
        </p:nvSpPr>
        <p:spPr>
          <a:xfrm>
            <a:off x="357753" y="118065"/>
            <a:ext cx="10515600" cy="1325563"/>
          </a:xfrm>
        </p:spPr>
        <p:txBody>
          <a:bodyPr/>
          <a:lstStyle/>
          <a:p>
            <a:r>
              <a:rPr lang="en-US" dirty="0"/>
              <a:t>Methods: Study Measures</a:t>
            </a:r>
          </a:p>
        </p:txBody>
      </p:sp>
      <p:sp>
        <p:nvSpPr>
          <p:cNvPr id="3" name="Content Placeholder 2">
            <a:extLst>
              <a:ext uri="{FF2B5EF4-FFF2-40B4-BE49-F238E27FC236}">
                <a16:creationId xmlns:a16="http://schemas.microsoft.com/office/drawing/2014/main" id="{71419E31-79F1-822B-F206-033D5C45BE56}"/>
              </a:ext>
            </a:extLst>
          </p:cNvPr>
          <p:cNvSpPr>
            <a:spLocks noGrp="1"/>
          </p:cNvSpPr>
          <p:nvPr>
            <p:ph idx="1"/>
          </p:nvPr>
        </p:nvSpPr>
        <p:spPr>
          <a:xfrm>
            <a:off x="838200" y="1469165"/>
            <a:ext cx="11063288" cy="4708284"/>
          </a:xfrm>
        </p:spPr>
        <p:txBody>
          <a:bodyPr>
            <a:normAutofit/>
          </a:bodyPr>
          <a:lstStyle/>
          <a:p>
            <a:r>
              <a:rPr lang="en-US" dirty="0"/>
              <a:t>The main outcome measure was the </a:t>
            </a:r>
            <a:r>
              <a:rPr lang="en-US" b="1" i="1" dirty="0">
                <a:solidFill>
                  <a:schemeClr val="tx1">
                    <a:lumMod val="75000"/>
                  </a:schemeClr>
                </a:solidFill>
              </a:rPr>
              <a:t>total intranasal equivalent milligram (mg) naloxone administration </a:t>
            </a:r>
            <a:r>
              <a:rPr lang="en-US" dirty="0"/>
              <a:t>for suspected opioid overdose encounters, calculated based on the recorded doses of naloxone administered by EMS and bystanders</a:t>
            </a:r>
            <a:endParaRPr lang="en-US" sz="1400" dirty="0"/>
          </a:p>
          <a:p>
            <a:r>
              <a:rPr lang="en-US" dirty="0"/>
              <a:t>Naloxone can be administered by various routes, including intranasal, intravenous, intramuscular, and more rarely intraosseous</a:t>
            </a:r>
          </a:p>
          <a:p>
            <a:r>
              <a:rPr lang="en-US" dirty="0"/>
              <a:t>A correction for relative potency by different routes was performed according to the potency estimates reported in Carpenter et al., 2020, to express all doses as intranasal equivalents   </a:t>
            </a:r>
            <a:endParaRPr lang="en-US" dirty="0">
              <a:highlight>
                <a:srgbClr val="FFFF00"/>
              </a:highlight>
            </a:endParaRPr>
          </a:p>
        </p:txBody>
      </p:sp>
      <p:sp>
        <p:nvSpPr>
          <p:cNvPr id="4" name="Slide Number Placeholder 3">
            <a:extLst>
              <a:ext uri="{FF2B5EF4-FFF2-40B4-BE49-F238E27FC236}">
                <a16:creationId xmlns:a16="http://schemas.microsoft.com/office/drawing/2014/main" id="{8EBB03CA-4DFB-010C-5516-2F586B8C92B7}"/>
              </a:ext>
            </a:extLst>
          </p:cNvPr>
          <p:cNvSpPr>
            <a:spLocks noGrp="1"/>
          </p:cNvSpPr>
          <p:nvPr>
            <p:ph type="sldNum" sz="quarter" idx="4"/>
          </p:nvPr>
        </p:nvSpPr>
        <p:spPr/>
        <p:txBody>
          <a:bodyPr/>
          <a:lstStyle/>
          <a:p>
            <a:fld id="{633B08E3-7A67-F449-BAD9-1131F0C352F9}" type="slidenum">
              <a:rPr lang="en-US" smtClean="0"/>
              <a:pPr/>
              <a:t>7</a:t>
            </a:fld>
            <a:endParaRPr lang="en-US"/>
          </a:p>
        </p:txBody>
      </p:sp>
      <p:sp>
        <p:nvSpPr>
          <p:cNvPr id="6" name="TextBox 5">
            <a:extLst>
              <a:ext uri="{FF2B5EF4-FFF2-40B4-BE49-F238E27FC236}">
                <a16:creationId xmlns:a16="http://schemas.microsoft.com/office/drawing/2014/main" id="{92FB65A8-DB8C-4299-75F6-886C77616BF6}"/>
              </a:ext>
            </a:extLst>
          </p:cNvPr>
          <p:cNvSpPr txBox="1"/>
          <p:nvPr/>
        </p:nvSpPr>
        <p:spPr>
          <a:xfrm>
            <a:off x="2745802" y="6033709"/>
            <a:ext cx="7769798" cy="738664"/>
          </a:xfrm>
          <a:prstGeom prst="rect">
            <a:avLst/>
          </a:prstGeom>
          <a:noFill/>
        </p:spPr>
        <p:txBody>
          <a:bodyPr wrap="square">
            <a:spAutoFit/>
          </a:bodyPr>
          <a:lstStyle/>
          <a:p>
            <a:r>
              <a:rPr lang="en-US" sz="1400" b="0" i="0" u="none" strike="noStrike" baseline="0" dirty="0">
                <a:solidFill>
                  <a:schemeClr val="bg1">
                    <a:lumMod val="95000"/>
                  </a:schemeClr>
                </a:solidFill>
              </a:rPr>
              <a:t>Carpenter, J., Murray, B.P., </a:t>
            </a:r>
            <a:r>
              <a:rPr lang="en-US" sz="1400" b="0" i="0" u="none" strike="noStrike" baseline="0" dirty="0" err="1">
                <a:solidFill>
                  <a:schemeClr val="bg1">
                    <a:lumMod val="95000"/>
                  </a:schemeClr>
                </a:solidFill>
              </a:rPr>
              <a:t>Atti</a:t>
            </a:r>
            <a:r>
              <a:rPr lang="en-US" sz="1400" b="0" i="0" u="none" strike="noStrike" baseline="0" dirty="0">
                <a:solidFill>
                  <a:schemeClr val="bg1">
                    <a:lumMod val="95000"/>
                  </a:schemeClr>
                </a:solidFill>
              </a:rPr>
              <a:t>, S., Moran, T.P., Yancey, A., Morgan, B., 2020. Naloxone dosing after opioid overdose in the era of illicitly manufactured fentanyl. J. Med. </a:t>
            </a:r>
            <a:r>
              <a:rPr lang="en-US" sz="1400" b="0" i="0" u="none" strike="noStrike" baseline="0" dirty="0" err="1">
                <a:solidFill>
                  <a:schemeClr val="bg1">
                    <a:lumMod val="95000"/>
                  </a:schemeClr>
                </a:solidFill>
              </a:rPr>
              <a:t>Toxicol</a:t>
            </a:r>
            <a:r>
              <a:rPr lang="en-US" sz="1400" b="0" i="0" u="none" strike="noStrike" baseline="0" dirty="0">
                <a:solidFill>
                  <a:schemeClr val="bg1">
                    <a:lumMod val="95000"/>
                  </a:schemeClr>
                </a:solidFill>
              </a:rPr>
              <a:t>. 16, 41–48. https://doi.org/10.1007/s13181-019-00735-w. </a:t>
            </a:r>
            <a:endParaRPr lang="en-US" sz="1400" dirty="0">
              <a:solidFill>
                <a:schemeClr val="bg1">
                  <a:lumMod val="95000"/>
                </a:schemeClr>
              </a:solidFill>
            </a:endParaRPr>
          </a:p>
        </p:txBody>
      </p:sp>
    </p:spTree>
    <p:extLst>
      <p:ext uri="{BB962C8B-B14F-4D97-AF65-F5344CB8AC3E}">
        <p14:creationId xmlns:p14="http://schemas.microsoft.com/office/powerpoint/2010/main" val="269093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p:txBody>
          <a:bodyPr/>
          <a:lstStyle/>
          <a:p>
            <a:r>
              <a:rPr lang="en-US" dirty="0"/>
              <a:t>Methods: Study Measures</a:t>
            </a:r>
          </a:p>
        </p:txBody>
      </p:sp>
      <p:sp>
        <p:nvSpPr>
          <p:cNvPr id="3" name="Content Placeholder 2">
            <a:extLst>
              <a:ext uri="{FF2B5EF4-FFF2-40B4-BE49-F238E27FC236}">
                <a16:creationId xmlns:a16="http://schemas.microsoft.com/office/drawing/2014/main" id="{3B78E5AB-BE96-D69D-48ED-20254B215BAC}"/>
              </a:ext>
            </a:extLst>
          </p:cNvPr>
          <p:cNvSpPr>
            <a:spLocks noGrp="1"/>
          </p:cNvSpPr>
          <p:nvPr>
            <p:ph idx="1"/>
          </p:nvPr>
        </p:nvSpPr>
        <p:spPr>
          <a:xfrm>
            <a:off x="838200" y="1825626"/>
            <a:ext cx="10863020" cy="3878489"/>
          </a:xfrm>
        </p:spPr>
        <p:txBody>
          <a:bodyPr>
            <a:normAutofit/>
          </a:bodyPr>
          <a:lstStyle/>
          <a:p>
            <a:pPr marL="0" indent="0">
              <a:buNone/>
            </a:pPr>
            <a:r>
              <a:rPr lang="en-US" dirty="0">
                <a:solidFill>
                  <a:srgbClr val="000000"/>
                </a:solidFill>
              </a:rPr>
              <a:t>The main exposure of interest was the F/FA availability in the county of suspected opioid overdose treated by EMS, measured by two proxy measures:</a:t>
            </a:r>
          </a:p>
          <a:p>
            <a:pPr marL="0" indent="0">
              <a:buNone/>
            </a:pPr>
            <a:endParaRPr lang="en-US" dirty="0">
              <a:solidFill>
                <a:srgbClr val="000000"/>
              </a:solidFill>
            </a:endParaRPr>
          </a:p>
          <a:p>
            <a:pPr marL="514350" indent="-514350">
              <a:buAutoNum type="arabicParenR"/>
            </a:pPr>
            <a:r>
              <a:rPr lang="en-US" b="0" u="none" strike="noStrike" baseline="0" dirty="0">
                <a:solidFill>
                  <a:srgbClr val="000000"/>
                </a:solidFill>
              </a:rPr>
              <a:t>A county-level 12-month rolling percentage of F/FA involvement in drug overdose deaths</a:t>
            </a:r>
          </a:p>
          <a:p>
            <a:pPr marL="514350" indent="-514350">
              <a:buAutoNum type="arabicParenR"/>
            </a:pPr>
            <a:r>
              <a:rPr lang="en-US" dirty="0">
                <a:solidFill>
                  <a:srgbClr val="000000"/>
                </a:solidFill>
              </a:rPr>
              <a:t>An annual number of fentanyl drug seizures in a county</a:t>
            </a:r>
          </a:p>
          <a:p>
            <a:pPr lvl="1"/>
            <a:endParaRPr lang="en-US" sz="2800" baseline="30000" dirty="0">
              <a:solidFill>
                <a:srgbClr val="000000"/>
              </a:solidFill>
              <a:highlight>
                <a:srgbClr val="FFFF00"/>
              </a:highlight>
            </a:endParaRP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8</a:t>
            </a:fld>
            <a:endParaRPr lang="en-US"/>
          </a:p>
        </p:txBody>
      </p:sp>
    </p:spTree>
    <p:extLst>
      <p:ext uri="{BB962C8B-B14F-4D97-AF65-F5344CB8AC3E}">
        <p14:creationId xmlns:p14="http://schemas.microsoft.com/office/powerpoint/2010/main" val="147969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639F-6C86-E65B-BD87-61B422BFEC28}"/>
              </a:ext>
            </a:extLst>
          </p:cNvPr>
          <p:cNvSpPr>
            <a:spLocks noGrp="1"/>
          </p:cNvSpPr>
          <p:nvPr>
            <p:ph type="title"/>
          </p:nvPr>
        </p:nvSpPr>
        <p:spPr/>
        <p:txBody>
          <a:bodyPr/>
          <a:lstStyle/>
          <a:p>
            <a:r>
              <a:rPr lang="en-US" dirty="0"/>
              <a:t>Methods: Study Measures</a:t>
            </a:r>
          </a:p>
        </p:txBody>
      </p:sp>
      <p:sp>
        <p:nvSpPr>
          <p:cNvPr id="3" name="Content Placeholder 2">
            <a:extLst>
              <a:ext uri="{FF2B5EF4-FFF2-40B4-BE49-F238E27FC236}">
                <a16:creationId xmlns:a16="http://schemas.microsoft.com/office/drawing/2014/main" id="{3B78E5AB-BE96-D69D-48ED-20254B215BAC}"/>
              </a:ext>
            </a:extLst>
          </p:cNvPr>
          <p:cNvSpPr>
            <a:spLocks noGrp="1"/>
          </p:cNvSpPr>
          <p:nvPr>
            <p:ph idx="1"/>
          </p:nvPr>
        </p:nvSpPr>
        <p:spPr>
          <a:xfrm>
            <a:off x="838200" y="1690690"/>
            <a:ext cx="10863020" cy="3878489"/>
          </a:xfrm>
        </p:spPr>
        <p:txBody>
          <a:bodyPr>
            <a:normAutofit/>
          </a:bodyPr>
          <a:lstStyle/>
          <a:p>
            <a:pPr marL="0" indent="0">
              <a:buNone/>
            </a:pPr>
            <a:r>
              <a:rPr lang="en-US" sz="2400" dirty="0">
                <a:solidFill>
                  <a:srgbClr val="000000"/>
                </a:solidFill>
              </a:rPr>
              <a:t>Patient demographic measures: </a:t>
            </a:r>
          </a:p>
          <a:p>
            <a:r>
              <a:rPr lang="en-US" sz="2400" b="0" i="0" u="none" strike="noStrike" baseline="0" dirty="0">
                <a:solidFill>
                  <a:srgbClr val="000000"/>
                </a:solidFill>
              </a:rPr>
              <a:t>age, sex, race, ethnicity, county of incident occurrence, and rural/urban status of the county</a:t>
            </a:r>
          </a:p>
          <a:p>
            <a:pPr marL="0" indent="0">
              <a:buNone/>
            </a:pPr>
            <a:endParaRPr lang="en-US" sz="2400" dirty="0">
              <a:solidFill>
                <a:srgbClr val="000000"/>
              </a:solidFill>
              <a:highlight>
                <a:srgbClr val="FFFF00"/>
              </a:highlight>
            </a:endParaRPr>
          </a:p>
          <a:p>
            <a:pPr marL="0" indent="0">
              <a:buNone/>
            </a:pPr>
            <a:r>
              <a:rPr lang="en-US" sz="2400" b="0" i="0" u="none" strike="noStrike" baseline="0" dirty="0">
                <a:solidFill>
                  <a:srgbClr val="000000"/>
                </a:solidFill>
              </a:rPr>
              <a:t>Patient clinical characteristics:</a:t>
            </a:r>
          </a:p>
          <a:p>
            <a:r>
              <a:rPr lang="en-US" sz="2400" b="0" i="0" u="none" strike="noStrike" baseline="0" dirty="0">
                <a:solidFill>
                  <a:srgbClr val="000000"/>
                </a:solidFill>
              </a:rPr>
              <a:t>initial Glasgow Coma Scale (GCS) – a measure of consciousness </a:t>
            </a:r>
          </a:p>
          <a:p>
            <a:r>
              <a:rPr lang="en-US" sz="2400" b="0" i="0" u="none" strike="noStrike" baseline="0" dirty="0">
                <a:solidFill>
                  <a:srgbClr val="000000"/>
                </a:solidFill>
              </a:rPr>
              <a:t>encounter disposition classified as treated (released on site or transportation to emergency department), refused transportation (i.e., refused further treatment against medical advice), or death</a:t>
            </a:r>
            <a:endParaRPr lang="en-US" sz="2400" baseline="30000" dirty="0">
              <a:solidFill>
                <a:srgbClr val="000000"/>
              </a:solidFill>
              <a:highlight>
                <a:srgbClr val="FFFF00"/>
              </a:highlight>
            </a:endParaRPr>
          </a:p>
        </p:txBody>
      </p:sp>
      <p:sp>
        <p:nvSpPr>
          <p:cNvPr id="4" name="Slide Number Placeholder 3">
            <a:extLst>
              <a:ext uri="{FF2B5EF4-FFF2-40B4-BE49-F238E27FC236}">
                <a16:creationId xmlns:a16="http://schemas.microsoft.com/office/drawing/2014/main" id="{6EF60CB6-2C44-1702-8A4B-3999547E16A8}"/>
              </a:ext>
            </a:extLst>
          </p:cNvPr>
          <p:cNvSpPr>
            <a:spLocks noGrp="1"/>
          </p:cNvSpPr>
          <p:nvPr>
            <p:ph type="sldNum" sz="quarter" idx="4"/>
          </p:nvPr>
        </p:nvSpPr>
        <p:spPr/>
        <p:txBody>
          <a:bodyPr/>
          <a:lstStyle/>
          <a:p>
            <a:fld id="{633B08E3-7A67-F449-BAD9-1131F0C352F9}" type="slidenum">
              <a:rPr lang="en-US" smtClean="0"/>
              <a:pPr/>
              <a:t>9</a:t>
            </a:fld>
            <a:endParaRPr lang="en-US"/>
          </a:p>
        </p:txBody>
      </p:sp>
    </p:spTree>
    <p:extLst>
      <p:ext uri="{BB962C8B-B14F-4D97-AF65-F5344CB8AC3E}">
        <p14:creationId xmlns:p14="http://schemas.microsoft.com/office/powerpoint/2010/main" val="1176473742"/>
      </p:ext>
    </p:extLst>
  </p:cSld>
  <p:clrMapOvr>
    <a:masterClrMapping/>
  </p:clrMapOvr>
</p:sld>
</file>

<file path=ppt/theme/theme1.xml><?xml version="1.0" encoding="utf-8"?>
<a:theme xmlns:a="http://schemas.openxmlformats.org/drawingml/2006/main" name="1_Office Theme">
  <a:themeElements>
    <a:clrScheme name="HEAL">
      <a:dk1>
        <a:srgbClr val="982468"/>
      </a:dk1>
      <a:lt1>
        <a:srgbClr val="FFFFFF"/>
      </a:lt1>
      <a:dk2>
        <a:srgbClr val="000000"/>
      </a:dk2>
      <a:lt2>
        <a:srgbClr val="DDDDDD"/>
      </a:lt2>
      <a:accent1>
        <a:srgbClr val="532465"/>
      </a:accent1>
      <a:accent2>
        <a:srgbClr val="981F32"/>
      </a:accent2>
      <a:accent3>
        <a:srgbClr val="BF362E"/>
      </a:accent3>
      <a:accent4>
        <a:srgbClr val="E07C3E"/>
      </a:accent4>
      <a:accent5>
        <a:srgbClr val="982468"/>
      </a:accent5>
      <a:accent6>
        <a:srgbClr val="373A3C"/>
      </a:accent6>
      <a:hlink>
        <a:srgbClr val="1C7CD5"/>
      </a:hlink>
      <a:folHlink>
        <a:srgbClr val="5324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5B8AE35-DA06-44B5-8A9D-CA190C6937EB}" vid="{0DD9C193-6348-4B3F-9A82-CA2C234326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44027</TotalTime>
  <Words>1261</Words>
  <Application>Microsoft Office PowerPoint</Application>
  <PresentationFormat>Widescreen</PresentationFormat>
  <Paragraphs>155</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BlinkMacSystemFont</vt:lpstr>
      <vt:lpstr>Calibri</vt:lpstr>
      <vt:lpstr>Charis SIL</vt:lpstr>
      <vt:lpstr>Courier New</vt:lpstr>
      <vt:lpstr>System Font Regular</vt:lpstr>
      <vt:lpstr>Wingdings</vt:lpstr>
      <vt:lpstr>1_Office Theme</vt:lpstr>
      <vt:lpstr>PowerPoint Presentation</vt:lpstr>
      <vt:lpstr>Study Team</vt:lpstr>
      <vt:lpstr>Deadly Waves of the Opioid Epidemic</vt:lpstr>
      <vt:lpstr>Naloxone and Fentanyl</vt:lpstr>
      <vt:lpstr>Study Objective</vt:lpstr>
      <vt:lpstr>Methods: Data Sources</vt:lpstr>
      <vt:lpstr>Methods: Study Measures</vt:lpstr>
      <vt:lpstr>Methods: Study Measures</vt:lpstr>
      <vt:lpstr>Methods: Study Measures</vt:lpstr>
      <vt:lpstr>Methods: Statistical Analysis</vt:lpstr>
      <vt:lpstr>Results:</vt:lpstr>
      <vt:lpstr>PowerPoint Presentation</vt:lpstr>
      <vt:lpstr>Average Naloxone Doses Used to Treat Opioid Overdose</vt:lpstr>
      <vt:lpstr>PowerPoint Presentation</vt:lpstr>
      <vt:lpstr>Examination of the High INTD Dose (≥ 8 mg) Cases</vt:lpstr>
      <vt:lpstr>High INTD Dose (≥ 8 mg)</vt:lpstr>
      <vt:lpstr>PowerPoint Presentation</vt:lpstr>
      <vt:lpstr>Changes in Drug Seizures involving Fentanyl</vt:lpstr>
      <vt:lpstr>Relationship between Fentanyl/FA Availability and Naloxone Dose: Linear Mixed Models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Sharon L.</dc:creator>
  <cp:lastModifiedBy>Jackie Debusschere</cp:lastModifiedBy>
  <cp:revision>101</cp:revision>
  <dcterms:created xsi:type="dcterms:W3CDTF">2023-10-31T16:34:50Z</dcterms:created>
  <dcterms:modified xsi:type="dcterms:W3CDTF">2024-03-28T13:41:39Z</dcterms:modified>
</cp:coreProperties>
</file>