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5" r:id="rId3"/>
    <p:sldId id="296" r:id="rId4"/>
    <p:sldId id="297" r:id="rId5"/>
    <p:sldId id="258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302" r:id="rId27"/>
    <p:sldId id="274" r:id="rId28"/>
    <p:sldId id="301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300" r:id="rId37"/>
    <p:sldId id="283" r:id="rId38"/>
    <p:sldId id="284" r:id="rId39"/>
    <p:sldId id="285" r:id="rId40"/>
    <p:sldId id="286" r:id="rId41"/>
    <p:sldId id="294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3"/>
    <a:srgbClr val="FFCC29"/>
    <a:srgbClr val="6BB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57"/>
    <p:restoredTop sz="86428"/>
  </p:normalViewPr>
  <p:slideViewPr>
    <p:cSldViewPr snapToGrid="0" snapToObjects="1">
      <p:cViewPr varScale="1">
        <p:scale>
          <a:sx n="55" d="100"/>
          <a:sy n="55" d="100"/>
        </p:scale>
        <p:origin x="546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Percent Managed Care Penetration</c:v>
                </c:pt>
              </c:strCache>
            </c:strRef>
          </c:tx>
          <c:invertIfNegative val="0"/>
          <c:cat>
            <c:strRef>
              <c:f>Sheet3!$B$2:$B$52</c:f>
              <c:strCache>
                <c:ptCount val="51"/>
                <c:pt idx="0">
                  <c:v>Alaska</c:v>
                </c:pt>
                <c:pt idx="1">
                  <c:v>Wyoming</c:v>
                </c:pt>
                <c:pt idx="2">
                  <c:v>North Dakota</c:v>
                </c:pt>
                <c:pt idx="3">
                  <c:v>Arkansas</c:v>
                </c:pt>
                <c:pt idx="4">
                  <c:v>North Carolina</c:v>
                </c:pt>
                <c:pt idx="5">
                  <c:v>Montana</c:v>
                </c:pt>
                <c:pt idx="6">
                  <c:v>Mississippi</c:v>
                </c:pt>
                <c:pt idx="7">
                  <c:v>Alabama</c:v>
                </c:pt>
                <c:pt idx="8">
                  <c:v>Idaho</c:v>
                </c:pt>
                <c:pt idx="9">
                  <c:v>Oklahoma</c:v>
                </c:pt>
                <c:pt idx="10">
                  <c:v>Louisiana</c:v>
                </c:pt>
                <c:pt idx="11">
                  <c:v>Nebraska</c:v>
                </c:pt>
                <c:pt idx="12">
                  <c:v>Vermont</c:v>
                </c:pt>
                <c:pt idx="13">
                  <c:v>Kentucky</c:v>
                </c:pt>
                <c:pt idx="14">
                  <c:v>Maine</c:v>
                </c:pt>
                <c:pt idx="15">
                  <c:v>Iowa</c:v>
                </c:pt>
                <c:pt idx="16">
                  <c:v>South Dakota</c:v>
                </c:pt>
                <c:pt idx="17">
                  <c:v>Illinois</c:v>
                </c:pt>
                <c:pt idx="18">
                  <c:v>New Hampshire</c:v>
                </c:pt>
                <c:pt idx="19">
                  <c:v>Kansas</c:v>
                </c:pt>
                <c:pt idx="20">
                  <c:v>Missouri</c:v>
                </c:pt>
                <c:pt idx="21">
                  <c:v>South Carolina</c:v>
                </c:pt>
                <c:pt idx="22">
                  <c:v>Texas</c:v>
                </c:pt>
                <c:pt idx="23">
                  <c:v>West Virginia</c:v>
                </c:pt>
                <c:pt idx="24">
                  <c:v>Colorado</c:v>
                </c:pt>
                <c:pt idx="25">
                  <c:v>Indiana</c:v>
                </c:pt>
                <c:pt idx="26">
                  <c:v>Virginia</c:v>
                </c:pt>
                <c:pt idx="27">
                  <c:v>Rhode Island</c:v>
                </c:pt>
                <c:pt idx="28">
                  <c:v>Minnesota</c:v>
                </c:pt>
                <c:pt idx="29">
                  <c:v>Washington</c:v>
                </c:pt>
                <c:pt idx="30">
                  <c:v>Georgia</c:v>
                </c:pt>
                <c:pt idx="31">
                  <c:v>Florida</c:v>
                </c:pt>
                <c:pt idx="32">
                  <c:v>Connecticut</c:v>
                </c:pt>
                <c:pt idx="33">
                  <c:v>Ohio</c:v>
                </c:pt>
                <c:pt idx="34">
                  <c:v>New Jersey</c:v>
                </c:pt>
                <c:pt idx="35">
                  <c:v>Nevada</c:v>
                </c:pt>
                <c:pt idx="36">
                  <c:v>Delaware</c:v>
                </c:pt>
                <c:pt idx="37">
                  <c:v>Tennessee</c:v>
                </c:pt>
                <c:pt idx="38">
                  <c:v>Arizona</c:v>
                </c:pt>
                <c:pt idx="39">
                  <c:v>Utah</c:v>
                </c:pt>
                <c:pt idx="40">
                  <c:v>Pennsylvania</c:v>
                </c:pt>
                <c:pt idx="41">
                  <c:v>New Mexico</c:v>
                </c:pt>
                <c:pt idx="42">
                  <c:v>Michigan</c:v>
                </c:pt>
                <c:pt idx="43">
                  <c:v>Wisconsin</c:v>
                </c:pt>
                <c:pt idx="44">
                  <c:v>Maryland</c:v>
                </c:pt>
                <c:pt idx="45">
                  <c:v>New York</c:v>
                </c:pt>
                <c:pt idx="46">
                  <c:v>Oregon</c:v>
                </c:pt>
                <c:pt idx="47">
                  <c:v>Massachusetts</c:v>
                </c:pt>
                <c:pt idx="48">
                  <c:v>California</c:v>
                </c:pt>
                <c:pt idx="49">
                  <c:v>District of Columbia</c:v>
                </c:pt>
                <c:pt idx="50">
                  <c:v>Hawaii</c:v>
                </c:pt>
              </c:strCache>
            </c:strRef>
          </c:cat>
          <c:val>
            <c:numRef>
              <c:f>Sheet3!$C$2:$C$52</c:f>
              <c:numCache>
                <c:formatCode>0.00%</c:formatCode>
                <c:ptCount val="51"/>
                <c:pt idx="0">
                  <c:v>1.0000000000000013E-3</c:v>
                </c:pt>
                <c:pt idx="1">
                  <c:v>1.0999999999999998E-2</c:v>
                </c:pt>
                <c:pt idx="2">
                  <c:v>2.5000000000000001E-2</c:v>
                </c:pt>
                <c:pt idx="3">
                  <c:v>3.4000000000000002E-2</c:v>
                </c:pt>
                <c:pt idx="4">
                  <c:v>3.500000000000001E-2</c:v>
                </c:pt>
                <c:pt idx="5">
                  <c:v>3.6999999999999998E-2</c:v>
                </c:pt>
                <c:pt idx="6">
                  <c:v>3.7999999999999999E-2</c:v>
                </c:pt>
                <c:pt idx="7">
                  <c:v>4.5000000000000012E-2</c:v>
                </c:pt>
                <c:pt idx="8">
                  <c:v>5.3999999999999999E-2</c:v>
                </c:pt>
                <c:pt idx="9">
                  <c:v>6.7000000000000004E-2</c:v>
                </c:pt>
                <c:pt idx="10">
                  <c:v>7.0000000000000021E-2</c:v>
                </c:pt>
                <c:pt idx="11">
                  <c:v>7.3999999999999996E-2</c:v>
                </c:pt>
                <c:pt idx="12">
                  <c:v>7.8000000000000014E-2</c:v>
                </c:pt>
                <c:pt idx="13">
                  <c:v>8.3000000000000046E-2</c:v>
                </c:pt>
                <c:pt idx="14">
                  <c:v>8.3000000000000046E-2</c:v>
                </c:pt>
                <c:pt idx="15">
                  <c:v>8.4000000000000047E-2</c:v>
                </c:pt>
                <c:pt idx="16">
                  <c:v>0.10199999999999998</c:v>
                </c:pt>
                <c:pt idx="17">
                  <c:v>0.112</c:v>
                </c:pt>
                <c:pt idx="18">
                  <c:v>0.115</c:v>
                </c:pt>
                <c:pt idx="19">
                  <c:v>0.11600000000000002</c:v>
                </c:pt>
                <c:pt idx="20">
                  <c:v>0.126</c:v>
                </c:pt>
                <c:pt idx="21">
                  <c:v>0.126</c:v>
                </c:pt>
                <c:pt idx="22">
                  <c:v>0.13100000000000001</c:v>
                </c:pt>
                <c:pt idx="23">
                  <c:v>0.15800000000000017</c:v>
                </c:pt>
                <c:pt idx="24">
                  <c:v>0.16600000000000001</c:v>
                </c:pt>
                <c:pt idx="25">
                  <c:v>0.16700000000000001</c:v>
                </c:pt>
                <c:pt idx="26">
                  <c:v>0.18100000000000016</c:v>
                </c:pt>
                <c:pt idx="27">
                  <c:v>0.18700000000000017</c:v>
                </c:pt>
                <c:pt idx="28">
                  <c:v>0.192</c:v>
                </c:pt>
                <c:pt idx="29">
                  <c:v>0.19400000000000001</c:v>
                </c:pt>
                <c:pt idx="30">
                  <c:v>0.19600000000000001</c:v>
                </c:pt>
                <c:pt idx="31">
                  <c:v>0.21000000000000016</c:v>
                </c:pt>
                <c:pt idx="32">
                  <c:v>0.22</c:v>
                </c:pt>
                <c:pt idx="33">
                  <c:v>0.22</c:v>
                </c:pt>
                <c:pt idx="34">
                  <c:v>0.221</c:v>
                </c:pt>
                <c:pt idx="35">
                  <c:v>0.224</c:v>
                </c:pt>
                <c:pt idx="36">
                  <c:v>0.22700000000000001</c:v>
                </c:pt>
                <c:pt idx="37">
                  <c:v>0.24300000000000016</c:v>
                </c:pt>
                <c:pt idx="38">
                  <c:v>0.25900000000000001</c:v>
                </c:pt>
                <c:pt idx="39">
                  <c:v>0.26500000000000001</c:v>
                </c:pt>
                <c:pt idx="40">
                  <c:v>0.26700000000000002</c:v>
                </c:pt>
                <c:pt idx="41">
                  <c:v>0.27700000000000002</c:v>
                </c:pt>
                <c:pt idx="42">
                  <c:v>0.29500000000000032</c:v>
                </c:pt>
                <c:pt idx="43">
                  <c:v>0.29900000000000032</c:v>
                </c:pt>
                <c:pt idx="44">
                  <c:v>0.30200000000000032</c:v>
                </c:pt>
                <c:pt idx="45">
                  <c:v>0.31300000000000033</c:v>
                </c:pt>
                <c:pt idx="46">
                  <c:v>0.31300000000000033</c:v>
                </c:pt>
                <c:pt idx="47">
                  <c:v>0.34500000000000008</c:v>
                </c:pt>
                <c:pt idx="48">
                  <c:v>0.42900000000000038</c:v>
                </c:pt>
                <c:pt idx="49">
                  <c:v>0.43500000000000033</c:v>
                </c:pt>
                <c:pt idx="50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Percent of US Population</c:v>
                </c:pt>
              </c:strCache>
            </c:strRef>
          </c:tx>
          <c:invertIfNegative val="0"/>
          <c:cat>
            <c:strRef>
              <c:f>Sheet3!$B$2:$B$52</c:f>
              <c:strCache>
                <c:ptCount val="51"/>
                <c:pt idx="0">
                  <c:v>Alaska</c:v>
                </c:pt>
                <c:pt idx="1">
                  <c:v>Wyoming</c:v>
                </c:pt>
                <c:pt idx="2">
                  <c:v>North Dakota</c:v>
                </c:pt>
                <c:pt idx="3">
                  <c:v>Arkansas</c:v>
                </c:pt>
                <c:pt idx="4">
                  <c:v>North Carolina</c:v>
                </c:pt>
                <c:pt idx="5">
                  <c:v>Montana</c:v>
                </c:pt>
                <c:pt idx="6">
                  <c:v>Mississippi</c:v>
                </c:pt>
                <c:pt idx="7">
                  <c:v>Alabama</c:v>
                </c:pt>
                <c:pt idx="8">
                  <c:v>Idaho</c:v>
                </c:pt>
                <c:pt idx="9">
                  <c:v>Oklahoma</c:v>
                </c:pt>
                <c:pt idx="10">
                  <c:v>Louisiana</c:v>
                </c:pt>
                <c:pt idx="11">
                  <c:v>Nebraska</c:v>
                </c:pt>
                <c:pt idx="12">
                  <c:v>Vermont</c:v>
                </c:pt>
                <c:pt idx="13">
                  <c:v>Kentucky</c:v>
                </c:pt>
                <c:pt idx="14">
                  <c:v>Maine</c:v>
                </c:pt>
                <c:pt idx="15">
                  <c:v>Iowa</c:v>
                </c:pt>
                <c:pt idx="16">
                  <c:v>South Dakota</c:v>
                </c:pt>
                <c:pt idx="17">
                  <c:v>Illinois</c:v>
                </c:pt>
                <c:pt idx="18">
                  <c:v>New Hampshire</c:v>
                </c:pt>
                <c:pt idx="19">
                  <c:v>Kansas</c:v>
                </c:pt>
                <c:pt idx="20">
                  <c:v>Missouri</c:v>
                </c:pt>
                <c:pt idx="21">
                  <c:v>South Carolina</c:v>
                </c:pt>
                <c:pt idx="22">
                  <c:v>Texas</c:v>
                </c:pt>
                <c:pt idx="23">
                  <c:v>West Virginia</c:v>
                </c:pt>
                <c:pt idx="24">
                  <c:v>Colorado</c:v>
                </c:pt>
                <c:pt idx="25">
                  <c:v>Indiana</c:v>
                </c:pt>
                <c:pt idx="26">
                  <c:v>Virginia</c:v>
                </c:pt>
                <c:pt idx="27">
                  <c:v>Rhode Island</c:v>
                </c:pt>
                <c:pt idx="28">
                  <c:v>Minnesota</c:v>
                </c:pt>
                <c:pt idx="29">
                  <c:v>Washington</c:v>
                </c:pt>
                <c:pt idx="30">
                  <c:v>Georgia</c:v>
                </c:pt>
                <c:pt idx="31">
                  <c:v>Florida</c:v>
                </c:pt>
                <c:pt idx="32">
                  <c:v>Connecticut</c:v>
                </c:pt>
                <c:pt idx="33">
                  <c:v>Ohio</c:v>
                </c:pt>
                <c:pt idx="34">
                  <c:v>New Jersey</c:v>
                </c:pt>
                <c:pt idx="35">
                  <c:v>Nevada</c:v>
                </c:pt>
                <c:pt idx="36">
                  <c:v>Delaware</c:v>
                </c:pt>
                <c:pt idx="37">
                  <c:v>Tennessee</c:v>
                </c:pt>
                <c:pt idx="38">
                  <c:v>Arizona</c:v>
                </c:pt>
                <c:pt idx="39">
                  <c:v>Utah</c:v>
                </c:pt>
                <c:pt idx="40">
                  <c:v>Pennsylvania</c:v>
                </c:pt>
                <c:pt idx="41">
                  <c:v>New Mexico</c:v>
                </c:pt>
                <c:pt idx="42">
                  <c:v>Michigan</c:v>
                </c:pt>
                <c:pt idx="43">
                  <c:v>Wisconsin</c:v>
                </c:pt>
                <c:pt idx="44">
                  <c:v>Maryland</c:v>
                </c:pt>
                <c:pt idx="45">
                  <c:v>New York</c:v>
                </c:pt>
                <c:pt idx="46">
                  <c:v>Oregon</c:v>
                </c:pt>
                <c:pt idx="47">
                  <c:v>Massachusetts</c:v>
                </c:pt>
                <c:pt idx="48">
                  <c:v>California</c:v>
                </c:pt>
                <c:pt idx="49">
                  <c:v>District of Columbia</c:v>
                </c:pt>
                <c:pt idx="50">
                  <c:v>Hawaii</c:v>
                </c:pt>
              </c:strCache>
            </c:strRef>
          </c:cat>
          <c:val>
            <c:numRef>
              <c:f>Sheet3!$D$2:$D$52</c:f>
              <c:numCache>
                <c:formatCode>0.00%</c:formatCode>
                <c:ptCount val="51"/>
                <c:pt idx="0">
                  <c:v>2.3003765644703869E-3</c:v>
                </c:pt>
                <c:pt idx="1">
                  <c:v>1.8255356940575459E-3</c:v>
                </c:pt>
                <c:pt idx="2">
                  <c:v>2.1784638714357741E-3</c:v>
                </c:pt>
                <c:pt idx="3">
                  <c:v>9.4444053147741368E-3</c:v>
                </c:pt>
                <c:pt idx="4">
                  <c:v>3.0884601804350612E-2</c:v>
                </c:pt>
                <c:pt idx="5">
                  <c:v>3.2046293086833277E-3</c:v>
                </c:pt>
                <c:pt idx="6">
                  <c:v>9.6108174363316624E-3</c:v>
                </c:pt>
                <c:pt idx="7">
                  <c:v>1.5481150046612213E-2</c:v>
                </c:pt>
                <c:pt idx="8">
                  <c:v>5.0772620396541714E-3</c:v>
                </c:pt>
                <c:pt idx="9">
                  <c:v>1.2150300290331645E-2</c:v>
                </c:pt>
                <c:pt idx="10">
                  <c:v>1.4683198433785962E-2</c:v>
                </c:pt>
                <c:pt idx="11">
                  <c:v>5.9153599816558428E-3</c:v>
                </c:pt>
                <c:pt idx="12">
                  <c:v>2.0267207877835021E-3</c:v>
                </c:pt>
                <c:pt idx="13">
                  <c:v>1.405483307745811E-2</c:v>
                </c:pt>
                <c:pt idx="14">
                  <c:v>4.3024459838509523E-3</c:v>
                </c:pt>
                <c:pt idx="15">
                  <c:v>9.8668794364892409E-3</c:v>
                </c:pt>
                <c:pt idx="16">
                  <c:v>2.6370583532125411E-3</c:v>
                </c:pt>
                <c:pt idx="17">
                  <c:v>4.1557303412754043E-2</c:v>
                </c:pt>
                <c:pt idx="18">
                  <c:v>4.263932066930794E-3</c:v>
                </c:pt>
                <c:pt idx="19">
                  <c:v>9.2410015655027839E-3</c:v>
                </c:pt>
                <c:pt idx="20">
                  <c:v>1.9397614743828305E-2</c:v>
                </c:pt>
                <c:pt idx="21">
                  <c:v>1.4981152537336439E-2</c:v>
                </c:pt>
                <c:pt idx="22">
                  <c:v>8.1444289568971789E-2</c:v>
                </c:pt>
                <c:pt idx="23">
                  <c:v>6.0016867353075822E-3</c:v>
                </c:pt>
                <c:pt idx="24">
                  <c:v>1.6289129334720969E-2</c:v>
                </c:pt>
                <c:pt idx="25">
                  <c:v>2.1000471916131788E-2</c:v>
                </c:pt>
                <c:pt idx="26">
                  <c:v>2.5914622286784272E-2</c:v>
                </c:pt>
                <c:pt idx="27">
                  <c:v>3.4091731554028205E-3</c:v>
                </c:pt>
                <c:pt idx="28">
                  <c:v>1.7178952720605795E-2</c:v>
                </c:pt>
                <c:pt idx="29">
                  <c:v>2.1780201403266954E-2</c:v>
                </c:pt>
                <c:pt idx="30">
                  <c:v>3.1377467226749084E-2</c:v>
                </c:pt>
                <c:pt idx="31">
                  <c:v>6.0895811229505124E-2</c:v>
                </c:pt>
                <c:pt idx="32">
                  <c:v>1.1576189969100073E-2</c:v>
                </c:pt>
                <c:pt idx="33">
                  <c:v>3.7365735144648471E-2</c:v>
                </c:pt>
                <c:pt idx="34">
                  <c:v>2.8476181573189246E-2</c:v>
                </c:pt>
                <c:pt idx="35">
                  <c:v>8.7468502945620055E-3</c:v>
                </c:pt>
                <c:pt idx="36">
                  <c:v>2.9083302897805825E-3</c:v>
                </c:pt>
                <c:pt idx="37">
                  <c:v>2.0554483284548671E-2</c:v>
                </c:pt>
                <c:pt idx="38">
                  <c:v>2.0703188267614771E-2</c:v>
                </c:pt>
                <c:pt idx="39">
                  <c:v>8.9519836234847865E-3</c:v>
                </c:pt>
                <c:pt idx="40">
                  <c:v>4.1141903077478642E-2</c:v>
                </c:pt>
                <c:pt idx="41">
                  <c:v>6.6695020544717994E-3</c:v>
                </c:pt>
                <c:pt idx="42">
                  <c:v>3.2012252109049143E-2</c:v>
                </c:pt>
                <c:pt idx="43">
                  <c:v>1.841965405181014E-2</c:v>
                </c:pt>
                <c:pt idx="44">
                  <c:v>1.8700033812310533E-2</c:v>
                </c:pt>
                <c:pt idx="45">
                  <c:v>6.2763990454819285E-2</c:v>
                </c:pt>
                <c:pt idx="46">
                  <c:v>1.2408516167770495E-2</c:v>
                </c:pt>
                <c:pt idx="47">
                  <c:v>2.1207202029264703E-2</c:v>
                </c:pt>
                <c:pt idx="48">
                  <c:v>0.12066233002531691</c:v>
                </c:pt>
                <c:pt idx="49">
                  <c:v>1.9489285704268253E-3</c:v>
                </c:pt>
                <c:pt idx="50">
                  <c:v>4.4058968716172995E-3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859080"/>
        <c:axId val="163859472"/>
      </c:barChart>
      <c:catAx>
        <c:axId val="163859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3859472"/>
        <c:crosses val="autoZero"/>
        <c:auto val="1"/>
        <c:lblAlgn val="ctr"/>
        <c:lblOffset val="100"/>
        <c:noMultiLvlLbl val="0"/>
      </c:catAx>
      <c:valAx>
        <c:axId val="1638594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63859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57069116360455"/>
          <c:y val="0"/>
          <c:w val="0.62303051181102365"/>
          <c:h val="4.6583285321042188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675269389384"/>
          <c:y val="0.10381874735095246"/>
          <c:w val="0.84156338965012634"/>
          <c:h val="0.69616504280329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Year 0</c:v>
                </c:pt>
                <c:pt idx="1">
                  <c:v>Year 1</c:v>
                </c:pt>
                <c:pt idx="2">
                  <c:v>Year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47-4FE3-A3D6-8D79B21EC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MHN vs. Other Medicaid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Year 0</c:v>
                </c:pt>
                <c:pt idx="1">
                  <c:v>Year 1</c:v>
                </c:pt>
                <c:pt idx="2">
                  <c:v>Year 2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 formatCode="General">
                  <c:v>0</c:v>
                </c:pt>
                <c:pt idx="1">
                  <c:v>-3.3000000000000002E-2</c:v>
                </c:pt>
                <c:pt idx="2" formatCode="0%">
                  <c:v>-0.05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EA47-4FE3-A3D6-8D79B21EC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570664"/>
        <c:axId val="292571056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Other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Year 0</c:v>
                      </c:pt>
                      <c:pt idx="1">
                        <c:v>Year 1</c:v>
                      </c:pt>
                      <c:pt idx="2">
                        <c:v>Year 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41BC-4659-87EC-98299133B00E}"/>
                  </c:ext>
                </c:extLst>
              </c15:ser>
            </c15:filteredLineSeries>
          </c:ext>
        </c:extLst>
      </c:lineChart>
      <c:catAx>
        <c:axId val="29257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571056"/>
        <c:crossesAt val="-6.0000000000000012E-2"/>
        <c:auto val="0"/>
        <c:lblAlgn val="ctr"/>
        <c:lblOffset val="100"/>
        <c:noMultiLvlLbl val="0"/>
      </c:catAx>
      <c:valAx>
        <c:axId val="29257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57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42113433798318606"/>
          <c:w val="1"/>
          <c:h val="0.57746606126573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C0-4ACC-836D-69C33158E764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C0-4ACC-836D-69C33158E764}"/>
              </c:ext>
            </c:extLst>
          </c:dPt>
          <c:dLbls>
            <c:dLbl>
              <c:idx val="0"/>
              <c:layout>
                <c:manualLayout>
                  <c:x val="-7.2717947476223866E-3"/>
                  <c:y val="1.76506314617641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824881490767454E-3"/>
                  <c:y val="1.76506314617641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External Network</c:v>
                </c:pt>
                <c:pt idx="1">
                  <c:v>MHN ACO</c:v>
                </c:pt>
              </c:strCache>
            </c:strRef>
          </c:cat>
          <c:val>
            <c:numRef>
              <c:f>Sheet1!$B$2:$B$3</c:f>
              <c:numCache>
                <c:formatCode>#,##0.00</c:formatCode>
                <c:ptCount val="2"/>
                <c:pt idx="0">
                  <c:v>0.13</c:v>
                </c:pt>
                <c:pt idx="1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C0-4ACC-836D-69C33158E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92571840"/>
        <c:axId val="292572232"/>
      </c:barChart>
      <c:catAx>
        <c:axId val="29257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2572232"/>
        <c:crosses val="autoZero"/>
        <c:auto val="1"/>
        <c:lblAlgn val="ctr"/>
        <c:lblOffset val="100"/>
        <c:noMultiLvlLbl val="0"/>
      </c:catAx>
      <c:valAx>
        <c:axId val="292572232"/>
        <c:scaling>
          <c:orientation val="minMax"/>
          <c:max val="0.13500000000000001"/>
          <c:min val="6.0000000000000012E-2"/>
        </c:scaling>
        <c:delete val="1"/>
        <c:axPos val="l"/>
        <c:numFmt formatCode="#,##0.00" sourceLinked="1"/>
        <c:majorTickMark val="out"/>
        <c:minorTickMark val="none"/>
        <c:tickLblPos val="nextTo"/>
        <c:crossAx val="292571840"/>
        <c:crosses val="autoZero"/>
        <c:crossBetween val="between"/>
        <c:majorUnit val="2.0000000000000004E-2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2B-4EC5-BC91-CE0B32C7FB49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2B-4EC5-BC91-CE0B32C7FB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External Network</c:v>
                </c:pt>
                <c:pt idx="1">
                  <c:v>MHN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742</c:v>
                </c:pt>
                <c:pt idx="1">
                  <c:v>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2B-4EC5-BC91-CE0B32C7F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92573016"/>
        <c:axId val="292573408"/>
      </c:barChart>
      <c:catAx>
        <c:axId val="29257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573408"/>
        <c:crosses val="autoZero"/>
        <c:auto val="1"/>
        <c:lblAlgn val="ctr"/>
        <c:lblOffset val="100"/>
        <c:noMultiLvlLbl val="0"/>
      </c:catAx>
      <c:valAx>
        <c:axId val="292573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2573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64-410D-8BD3-ED2C3AA830DC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64-410D-8BD3-ED2C3AA830DC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External Network</c:v>
                </c:pt>
                <c:pt idx="1">
                  <c:v>MHN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901</c:v>
                </c:pt>
                <c:pt idx="1">
                  <c:v>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64-410D-8BD3-ED2C3AA83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16092368"/>
        <c:axId val="316092760"/>
      </c:barChart>
      <c:catAx>
        <c:axId val="3160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092760"/>
        <c:crosses val="autoZero"/>
        <c:auto val="1"/>
        <c:lblAlgn val="ctr"/>
        <c:lblOffset val="100"/>
        <c:noMultiLvlLbl val="0"/>
      </c:catAx>
      <c:valAx>
        <c:axId val="316092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609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0.38056</cdr:x>
      <cdr:y>0.56911</cdr:y>
    </cdr:from>
    <cdr:to>
      <cdr:x>0.38056</cdr:x>
      <cdr:y>0.66667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3479800" y="3556000"/>
          <a:ext cx="0" cy="609600"/>
        </a:xfrm>
        <a:prstGeom xmlns:a="http://schemas.openxmlformats.org/drawingml/2006/main" prst="straightConnector1">
          <a:avLst/>
        </a:prstGeom>
        <a:ln xmlns:a="http://schemas.openxmlformats.org/drawingml/2006/main" w="666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0AD89-56E4-8D47-A5B5-8CB840E5C63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E6C76-FE24-A24C-93A8-E67D46C8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84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EB6C7-A5B3-0D45-926D-39CE7C92933B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3342F-0BD1-E94C-9898-D499EBA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5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3342F-0BD1-E94C-9898-D499EBA059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4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83D1F0-2B1D-4028-BE38-71D00A025F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E036A-30EE-4D7C-B8D9-D7569588CF3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20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8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58E19-89B1-7E4E-BB8D-BA1FEF01DDA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7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3342F-0BD1-E94C-9898-D499EBA059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alignment of behaviors</a:t>
            </a:r>
            <a:r>
              <a:rPr lang="en-US" baseline="0" dirty="0" smtClean="0"/>
              <a:t> and strategies and vision (build from the medical home)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FF26D-4F26-4FE8-BF47-32E4AE97BD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7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Leadership Capacity:  Equip governing body to be leaders for new culture</a:t>
            </a:r>
          </a:p>
          <a:p>
            <a:r>
              <a:rPr lang="en-US" dirty="0" smtClean="0"/>
              <a:t>Alignment Of Behaviors and Strategies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FF26D-4F26-4FE8-BF47-32E4AE97BD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209550"/>
            <a:ext cx="4111625" cy="30845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263D-790D-4AF8-A84C-43ABE314CD9A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31056"/>
            <a:ext cx="5486400" cy="4827162"/>
          </a:xfrm>
        </p:spPr>
        <p:txBody>
          <a:bodyPr/>
          <a:lstStyle/>
          <a:p>
            <a:r>
              <a:rPr lang="en-US" sz="1000" dirty="0">
                <a:solidFill>
                  <a:srgbClr val="FF0000"/>
                </a:solidFill>
              </a:rPr>
              <a:t>Art </a:t>
            </a:r>
          </a:p>
          <a:p>
            <a:r>
              <a:rPr lang="en-US" sz="1000" dirty="0"/>
              <a:t>HFS contract- 7 day f up initiative</a:t>
            </a:r>
          </a:p>
          <a:p>
            <a:pPr marL="166410" indent="-166410">
              <a:buFont typeface="Arial" panose="020B0604020202020204" pitchFamily="34" charset="0"/>
              <a:buChar char="•"/>
            </a:pPr>
            <a:r>
              <a:rPr lang="en-US" sz="1000" dirty="0"/>
              <a:t>The combination of alerts and care management follow-up ultimately reduced total cost of care</a:t>
            </a:r>
          </a:p>
          <a:p>
            <a:pPr marL="166410" indent="-166410">
              <a:buFont typeface="Arial" panose="020B0604020202020204" pitchFamily="34" charset="0"/>
              <a:buChar char="•"/>
            </a:pPr>
            <a:r>
              <a:rPr lang="en-US" sz="1000" dirty="0"/>
              <a:t>Good results against the non-MHN matched cohort re impact of initiative</a:t>
            </a:r>
          </a:p>
          <a:p>
            <a:pPr marL="169581" indent="-169581"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0"/>
            <a:r>
              <a:rPr lang="en-US" sz="1000" dirty="0"/>
              <a:t>Actuarial impact 1</a:t>
            </a:r>
            <a:r>
              <a:rPr lang="en-US" sz="1000" baseline="30000" dirty="0"/>
              <a:t>st</a:t>
            </a:r>
            <a:r>
              <a:rPr lang="en-US" sz="1000" dirty="0"/>
              <a:t> year results  against the matched cohort (500K lives) 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sz="1000" dirty="0"/>
              <a:t>were that we </a:t>
            </a:r>
            <a:r>
              <a:rPr lang="en-US" sz="1000" b="1" dirty="0"/>
              <a:t>reduced cost 3.1</a:t>
            </a:r>
            <a:r>
              <a:rPr lang="en-US" sz="1000" dirty="0"/>
              <a:t>% (12.6M), 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sz="1000" dirty="0"/>
              <a:t>utilization for day 7 day follow with the medial home post IP or ER d /charge </a:t>
            </a:r>
            <a:r>
              <a:rPr lang="en-US" sz="1000" b="1" dirty="0"/>
              <a:t>10.3% high</a:t>
            </a:r>
            <a:r>
              <a:rPr lang="en-US" sz="1000" dirty="0"/>
              <a:t> and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sz="1000" dirty="0"/>
              <a:t>we reduced our 30 day readmit rate </a:t>
            </a:r>
            <a:r>
              <a:rPr lang="en-US" sz="1000" b="1" dirty="0"/>
              <a:t>12.4</a:t>
            </a:r>
            <a:r>
              <a:rPr lang="en-US" sz="1000" dirty="0"/>
              <a:t>%.</a:t>
            </a:r>
          </a:p>
          <a:p>
            <a:pPr lvl="0"/>
            <a:r>
              <a:rPr lang="en-US" sz="1000" dirty="0"/>
              <a:t>Year 2 Results – non risk adjusted at present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sz="1000" dirty="0"/>
              <a:t>Cost -12.2% from baseline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sz="1000" dirty="0"/>
              <a:t>7 day f up post IP or ED 14.3% over baseline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sz="1000" dirty="0"/>
              <a:t>30 day readmit rate -</a:t>
            </a:r>
            <a:r>
              <a:rPr lang="en-US" sz="1000" b="1" dirty="0"/>
              <a:t>15.6%</a:t>
            </a:r>
            <a:r>
              <a:rPr lang="en-US" sz="1000" dirty="0"/>
              <a:t> better</a:t>
            </a:r>
          </a:p>
          <a:p>
            <a:r>
              <a:rPr lang="en-US" sz="1000" dirty="0"/>
              <a:t>ACO—early---best network performer all utilization measures for first 9 months</a:t>
            </a:r>
          </a:p>
        </p:txBody>
      </p:sp>
    </p:spTree>
    <p:extLst>
      <p:ext uri="{BB962C8B-B14F-4D97-AF65-F5344CB8AC3E}">
        <p14:creationId xmlns:p14="http://schemas.microsoft.com/office/powerpoint/2010/main" val="162401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3342F-0BD1-E94C-9898-D499EBA059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7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DC71A59-A7F0-4546-9F90-5073E96A85CC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41EBBE-6500-664D-BA06-4116BC2DBEF2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3999" cy="1048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131" y="186450"/>
            <a:ext cx="7422444" cy="959027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3222" y="6371167"/>
            <a:ext cx="860778" cy="350308"/>
          </a:xfrm>
          <a:prstGeom prst="rect">
            <a:avLst/>
          </a:prstGeom>
        </p:spPr>
        <p:txBody>
          <a:bodyPr/>
          <a:lstStyle/>
          <a:p>
            <a:fld id="{D4C34234-E0AA-434B-AA79-02F02F6BC8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60425" y="1374805"/>
            <a:ext cx="7423150" cy="49841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88028" y="1048426"/>
            <a:ext cx="7360238" cy="0"/>
          </a:xfrm>
          <a:prstGeom prst="line">
            <a:avLst/>
          </a:prstGeom>
          <a:ln w="12700">
            <a:solidFill>
              <a:srgbClr val="195C8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6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A721D6-6324-5A4C-9F05-EAF5254A88CD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41049D-72CE-6647-8C48-164724D4D5B0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3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B13FCF-65EA-B642-929A-5919CC9FB07B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6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9FAC25-A896-084A-B805-0A9080AB7161}" type="datetime1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226FFA2-C274-4341-9CE0-3D596DB99A26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0B4099-FCAF-7B4A-8779-A363F1544D4C}" type="datetime1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4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24F62B-2000-A742-A677-1F4443AEB8FD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5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F36CC9-2666-BB4C-8DD7-0503AF95D355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9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47973" y="5938345"/>
            <a:ext cx="9732936" cy="1175377"/>
          </a:xfrm>
          <a:prstGeom prst="rect">
            <a:avLst/>
          </a:prstGeom>
          <a:solidFill>
            <a:srgbClr val="6BB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5563"/>
            <a:ext cx="7886700" cy="343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354" y="6356351"/>
            <a:ext cx="386995" cy="416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EAAE0F-03B6-4C48-958E-ACDF35012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15611"/>
            <a:ext cx="1752444" cy="58414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617076" y="6138040"/>
            <a:ext cx="0" cy="76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247973" y="5938345"/>
            <a:ext cx="10016358" cy="0"/>
          </a:xfrm>
          <a:prstGeom prst="line">
            <a:avLst/>
          </a:prstGeom>
          <a:ln w="127000">
            <a:solidFill>
              <a:srgbClr val="006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20" y="6342325"/>
            <a:ext cx="4838700" cy="3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5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hyperlink" Target="http://www.cookcountyclerk.com/aboutus/map_room/Documents/Municipalities/Cook%20County%20Municipalities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hichicago.org/files/publications/Taskforce%20paper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19145" y="0"/>
            <a:ext cx="4424855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115614" y="3174121"/>
            <a:ext cx="95433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2" y="1313692"/>
            <a:ext cx="4174359" cy="3720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5943" y="2728294"/>
            <a:ext cx="3827644" cy="1266661"/>
          </a:xfrm>
          <a:prstGeom prst="rect">
            <a:avLst/>
          </a:prstGeom>
          <a:noFill/>
          <a:effectLst>
            <a:outerShdw blurRad="850900" dist="495300" dir="4500000" sx="123000" sy="123000" algn="ctr" rotWithShape="0">
              <a:srgbClr val="000000">
                <a:alpha val="7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cap="all" spc="200" dirty="0">
                <a:solidFill>
                  <a:srgbClr val="6BB44B"/>
                </a:solidFill>
                <a:latin typeface="Arial" charset="0"/>
                <a:ea typeface="Arial" charset="0"/>
                <a:cs typeface="Arial" charset="0"/>
              </a:rPr>
              <a:t>New challenges require new kinds of teams with new competencies motivated by new leadership skills.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9073" y="2020408"/>
            <a:ext cx="4184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Tuesday, April 19, 2016 </a:t>
            </a:r>
          </a:p>
          <a:p>
            <a:endParaRPr lang="en-US" sz="2000" b="1" cap="all" dirty="0">
              <a:solidFill>
                <a:srgbClr val="0066A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5942" y="4382813"/>
            <a:ext cx="4248057" cy="156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Presented by:</a:t>
            </a:r>
          </a:p>
          <a:p>
            <a:pPr>
              <a:spcAft>
                <a:spcPts val="400"/>
              </a:spcAft>
            </a:pPr>
            <a:r>
              <a:rPr lang="en-US" sz="1200" b="1" cap="all" dirty="0" smtClean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Terry </a:t>
            </a:r>
            <a:r>
              <a:rPr lang="en-US" sz="1200" b="1" cap="all" dirty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Conway, MD, </a:t>
            </a:r>
            <a:r>
              <a:rPr lang="en-US" sz="1200" cap="all" dirty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Managing </a:t>
            </a:r>
            <a:r>
              <a:rPr lang="en-US" sz="1200" cap="all" dirty="0" smtClean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Principal</a:t>
            </a:r>
          </a:p>
          <a:p>
            <a:pPr>
              <a:spcAft>
                <a:spcPts val="400"/>
              </a:spcAft>
            </a:pPr>
            <a:r>
              <a:rPr lang="en-US" sz="1200" b="1" cap="all" dirty="0" smtClean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Nancy </a:t>
            </a:r>
            <a:r>
              <a:rPr lang="en-US" sz="1200" b="1" cap="all" dirty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Jaeckels Kamp, </a:t>
            </a:r>
            <a:r>
              <a:rPr lang="en-US" sz="1200" cap="all" dirty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Managing </a:t>
            </a:r>
            <a:r>
              <a:rPr lang="en-US" sz="1200" cap="all" dirty="0" smtClean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Principal</a:t>
            </a:r>
          </a:p>
          <a:p>
            <a:pPr>
              <a:spcAft>
                <a:spcPts val="200"/>
              </a:spcAft>
            </a:pPr>
            <a:r>
              <a:rPr lang="en-US" sz="1200" b="1" cap="all" dirty="0" smtClean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Anthony </a:t>
            </a:r>
            <a:r>
              <a:rPr lang="en-US" sz="1200" b="1" cap="all" dirty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J. Perry, </a:t>
            </a:r>
            <a:r>
              <a:rPr lang="en-US" sz="1200" cap="all" dirty="0">
                <a:solidFill>
                  <a:srgbClr val="0066A3"/>
                </a:solidFill>
                <a:latin typeface="Arial" charset="0"/>
                <a:ea typeface="Arial" charset="0"/>
                <a:cs typeface="Arial" charset="0"/>
              </a:rPr>
              <a:t>MD, VP, Population Health and Ambulatory Services, Rush University Medical Center</a:t>
            </a:r>
          </a:p>
          <a:p>
            <a:endParaRPr lang="en-US" sz="1200" b="1" cap="all" dirty="0">
              <a:solidFill>
                <a:srgbClr val="0066A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18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Leadership of the Delivery System is Vital to Success in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2981"/>
            <a:ext cx="7886700" cy="34833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System View</a:t>
            </a:r>
          </a:p>
          <a:p>
            <a:pPr lvl="1"/>
            <a:r>
              <a:rPr lang="en-US" dirty="0" smtClean="0"/>
              <a:t>The leader </a:t>
            </a:r>
            <a:r>
              <a:rPr lang="en-US" dirty="0"/>
              <a:t>u</a:t>
            </a:r>
            <a:r>
              <a:rPr lang="en-US" dirty="0" smtClean="0"/>
              <a:t>nderstands </a:t>
            </a:r>
            <a:r>
              <a:rPr lang="en-US" dirty="0"/>
              <a:t>t</a:t>
            </a:r>
            <a:r>
              <a:rPr lang="en-US" dirty="0" smtClean="0"/>
              <a:t>heir </a:t>
            </a:r>
            <a:r>
              <a:rPr lang="en-US" dirty="0"/>
              <a:t>r</a:t>
            </a:r>
            <a:r>
              <a:rPr lang="en-US" dirty="0" smtClean="0"/>
              <a:t>ole in </a:t>
            </a:r>
            <a:r>
              <a:rPr lang="en-US" dirty="0"/>
              <a:t>s</a:t>
            </a:r>
            <a:r>
              <a:rPr lang="en-US" dirty="0" smtClean="0"/>
              <a:t>ystem </a:t>
            </a:r>
            <a:r>
              <a:rPr lang="en-US" dirty="0"/>
              <a:t>t</a:t>
            </a:r>
            <a:r>
              <a:rPr lang="en-US" dirty="0" smtClean="0"/>
              <a:t>ransformation </a:t>
            </a:r>
          </a:p>
          <a:p>
            <a:r>
              <a:rPr lang="en-US" dirty="0" smtClean="0"/>
              <a:t>Evidence, ideas, innovation are actively sought</a:t>
            </a:r>
          </a:p>
          <a:p>
            <a:r>
              <a:rPr lang="en-US" dirty="0" smtClean="0"/>
              <a:t>Constant Improvement</a:t>
            </a:r>
          </a:p>
          <a:p>
            <a:r>
              <a:rPr lang="en-US" dirty="0" smtClean="0"/>
              <a:t>Collaboration and Partnership</a:t>
            </a:r>
          </a:p>
          <a:p>
            <a:r>
              <a:rPr lang="en-US" dirty="0" smtClean="0"/>
              <a:t>Welcome the “Outsiders” in</a:t>
            </a:r>
          </a:p>
          <a:p>
            <a:pPr lvl="1"/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Community</a:t>
            </a:r>
          </a:p>
          <a:p>
            <a:r>
              <a:rPr lang="en-US" dirty="0" smtClean="0"/>
              <a:t>Execution of Change</a:t>
            </a:r>
          </a:p>
          <a:p>
            <a:pPr lvl="1"/>
            <a:r>
              <a:rPr lang="en-US" dirty="0" smtClean="0"/>
              <a:t>At each level of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789"/>
            <a:ext cx="7886700" cy="1325563"/>
          </a:xfrm>
        </p:spPr>
        <p:txBody>
          <a:bodyPr/>
          <a:lstStyle/>
          <a:p>
            <a:r>
              <a:rPr lang="en-US" dirty="0" smtClean="0"/>
              <a:t>Nature and/or Nurture in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08" y="1789203"/>
            <a:ext cx="7886700" cy="34324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Right Stuff		</a:t>
            </a:r>
          </a:p>
          <a:p>
            <a:pPr lvl="1"/>
            <a:r>
              <a:rPr lang="en-US" dirty="0" smtClean="0"/>
              <a:t>Authenticity</a:t>
            </a:r>
          </a:p>
          <a:p>
            <a:pPr lvl="1"/>
            <a:r>
              <a:rPr lang="en-US" dirty="0" smtClean="0"/>
              <a:t>Drive</a:t>
            </a:r>
          </a:p>
          <a:p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Change Management</a:t>
            </a:r>
          </a:p>
          <a:p>
            <a:pPr lvl="1"/>
            <a:r>
              <a:rPr lang="en-US" dirty="0" smtClean="0"/>
              <a:t>Organizational Design</a:t>
            </a:r>
          </a:p>
          <a:p>
            <a:r>
              <a:rPr lang="en-US" dirty="0" smtClean="0"/>
              <a:t>Evidence Basis</a:t>
            </a:r>
          </a:p>
          <a:p>
            <a:pPr lvl="1"/>
            <a:r>
              <a:rPr lang="en-US" dirty="0" smtClean="0"/>
              <a:t>There is Science</a:t>
            </a:r>
          </a:p>
          <a:p>
            <a:pPr lvl="1"/>
            <a:r>
              <a:rPr lang="en-US" dirty="0" smtClean="0"/>
              <a:t>The Leader keeps abreast of it.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15" y="1936984"/>
            <a:ext cx="4187861" cy="31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2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941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Leaders and the Patience of a Revolutionary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0" y="2125267"/>
            <a:ext cx="3158837" cy="3111455"/>
          </a:xfrm>
        </p:spPr>
      </p:pic>
    </p:spTree>
    <p:extLst>
      <p:ext uri="{BB962C8B-B14F-4D97-AF65-F5344CB8AC3E}">
        <p14:creationId xmlns:p14="http://schemas.microsoft.com/office/powerpoint/2010/main" val="270889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What’s Happening for You?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234-E0AA-434B-AA79-02F02F6BC82A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60425" y="2373422"/>
            <a:ext cx="7423150" cy="21745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</a:t>
            </a:r>
            <a:r>
              <a:rPr lang="en-US" dirty="0"/>
              <a:t>would you rate your ability to lead teams to address the challenges of delivering care in the safety </a:t>
            </a:r>
            <a:r>
              <a:rPr lang="en-US" dirty="0" smtClean="0"/>
              <a:t>net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642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7087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Why Change?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07" y="1157739"/>
            <a:ext cx="7848600" cy="46548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Value of Care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To survive and thrive in this new health care environment, we need to focus less on </a:t>
            </a:r>
            <a:r>
              <a:rPr lang="en-US" sz="2800" b="1" dirty="0" smtClean="0">
                <a:latin typeface="Calibri" panose="020F0502020204030204" pitchFamily="34" charset="0"/>
              </a:rPr>
              <a:t>volume</a:t>
            </a:r>
            <a:r>
              <a:rPr lang="en-US" sz="2800" dirty="0" smtClean="0">
                <a:latin typeface="Calibri" panose="020F0502020204030204" pitchFamily="34" charset="0"/>
              </a:rPr>
              <a:t> and more on the </a:t>
            </a:r>
            <a:r>
              <a:rPr lang="en-US" sz="2800" b="1" dirty="0" smtClean="0">
                <a:latin typeface="Calibri" panose="020F0502020204030204" pitchFamily="34" charset="0"/>
              </a:rPr>
              <a:t>value</a:t>
            </a:r>
            <a:r>
              <a:rPr lang="en-US" sz="2800" dirty="0" smtClean="0">
                <a:latin typeface="Calibri" panose="020F0502020204030204" pitchFamily="34" charset="0"/>
              </a:rPr>
              <a:t> of care.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Moving towards the Triple Aim 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Population health </a:t>
            </a:r>
            <a:r>
              <a:rPr lang="en-US" dirty="0" smtClean="0">
                <a:latin typeface="Calibri" panose="020F0502020204030204" pitchFamily="34" charset="0"/>
              </a:rPr>
              <a:t>o</a:t>
            </a:r>
            <a:r>
              <a:rPr lang="en-US" sz="2400" dirty="0" smtClean="0">
                <a:latin typeface="Calibri" panose="020F0502020204030204" pitchFamily="34" charset="0"/>
              </a:rPr>
              <a:t>utcomes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Better individual patient care experiences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Lower cost per capita</a:t>
            </a:r>
          </a:p>
          <a:p>
            <a:pPr marL="0" indent="0"/>
            <a:r>
              <a:rPr lang="en-US" dirty="0" smtClean="0">
                <a:latin typeface="Calibri" panose="020F0502020204030204" pitchFamily="34" charset="0"/>
              </a:rPr>
              <a:t> Managed </a:t>
            </a:r>
            <a:r>
              <a:rPr lang="en-US" dirty="0">
                <a:latin typeface="Calibri" panose="020F0502020204030204" pitchFamily="34" charset="0"/>
              </a:rPr>
              <a:t>care moving toward value-based payment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Future </a:t>
            </a:r>
            <a:r>
              <a:rPr lang="en-US" dirty="0">
                <a:latin typeface="Calibri" panose="020F0502020204030204" pitchFamily="34" charset="0"/>
              </a:rPr>
              <a:t>of volume-based, enhanced FQHC rates is </a:t>
            </a:r>
            <a:r>
              <a:rPr lang="en-US" dirty="0" smtClean="0">
                <a:latin typeface="Calibri" panose="020F0502020204030204" pitchFamily="34" charset="0"/>
              </a:rPr>
              <a:t> uncertain</a:t>
            </a:r>
            <a:endParaRPr lang="en-US" dirty="0">
              <a:latin typeface="Calibri" panose="020F0502020204030204" pitchFamily="34" charset="0"/>
            </a:endParaRPr>
          </a:p>
          <a:p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9FF00-00F2-49BB-A083-7618BBAAFF9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Strategic Steps for New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61" y="1319634"/>
            <a:ext cx="7422444" cy="43321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Building adaptive </a:t>
            </a:r>
            <a:r>
              <a:rPr lang="en-US" dirty="0" smtClean="0"/>
              <a:t>leadership and the tools to help lead:</a:t>
            </a:r>
            <a:endParaRPr lang="en-US" dirty="0"/>
          </a:p>
          <a:p>
            <a:r>
              <a:rPr lang="en-US" dirty="0"/>
              <a:t>Understanding quality metrics and population health management</a:t>
            </a:r>
          </a:p>
          <a:p>
            <a:r>
              <a:rPr lang="en-US" dirty="0"/>
              <a:t>Understanding contracting and payment methodology and how it drives clinical care</a:t>
            </a:r>
          </a:p>
          <a:p>
            <a:r>
              <a:rPr lang="en-US" dirty="0"/>
              <a:t>Recruitment and retention of the right people for the change</a:t>
            </a:r>
          </a:p>
          <a:p>
            <a:r>
              <a:rPr lang="en-US" dirty="0"/>
              <a:t>Engaging and developing staff in new changes</a:t>
            </a:r>
          </a:p>
          <a:p>
            <a:r>
              <a:rPr lang="en-US" dirty="0"/>
              <a:t>Engaging consumers, meeting </a:t>
            </a:r>
            <a:r>
              <a:rPr lang="en-US" dirty="0" smtClean="0"/>
              <a:t>expectation, </a:t>
            </a:r>
            <a:r>
              <a:rPr lang="en-US" dirty="0"/>
              <a:t>and cultural competencies</a:t>
            </a:r>
          </a:p>
          <a:p>
            <a:r>
              <a:rPr lang="en-US" dirty="0"/>
              <a:t>New technologies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234-E0AA-434B-AA79-02F02F6BC8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2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8755"/>
            <a:ext cx="8686800" cy="1143000"/>
          </a:xfrm>
        </p:spPr>
        <p:txBody>
          <a:bodyPr/>
          <a:lstStyle/>
          <a:p>
            <a:r>
              <a:rPr lang="en-US" sz="4000" dirty="0" smtClean="0"/>
              <a:t>Leaders to Transform Care</a:t>
            </a:r>
            <a:endParaRPr lang="en-US" sz="40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61474"/>
            <a:ext cx="85344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To Empower leadership to transform the change needed in this new health care environment, a different type of change style and of leadership </a:t>
            </a:r>
            <a:r>
              <a:rPr lang="en-US" smtClean="0"/>
              <a:t>is required: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Technical Changes/Technical leaders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Adaptive Changes/Adaptive leaders</a:t>
            </a:r>
          </a:p>
        </p:txBody>
      </p:sp>
    </p:spTree>
    <p:extLst>
      <p:ext uri="{BB962C8B-B14F-4D97-AF65-F5344CB8AC3E}">
        <p14:creationId xmlns:p14="http://schemas.microsoft.com/office/powerpoint/2010/main" val="35046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38766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Technical and Adaptive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773879"/>
            <a:ext cx="7391400" cy="3657600"/>
          </a:xfrm>
        </p:spPr>
        <p:txBody>
          <a:bodyPr/>
          <a:lstStyle/>
          <a:p>
            <a:r>
              <a:rPr lang="en-US" dirty="0" smtClean="0"/>
              <a:t>Technical change – change in a system or processes – training can help you make a technical change (i.e., how to use a new EMR)</a:t>
            </a:r>
          </a:p>
          <a:p>
            <a:r>
              <a:rPr lang="en-US" dirty="0" smtClean="0"/>
              <a:t>Adaptive change – requires a change in belief, value, attitude or habits of behavior (i.e., why should I start using this EMR and is it going to change my life?)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F2C65-B095-47BD-AF3C-7E6EC9C0428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The most common cause of leadership failure is treating an adaptive problem with a technical fix.</a:t>
            </a:r>
          </a:p>
        </p:txBody>
      </p:sp>
    </p:spTree>
    <p:extLst>
      <p:ext uri="{BB962C8B-B14F-4D97-AF65-F5344CB8AC3E}">
        <p14:creationId xmlns:p14="http://schemas.microsoft.com/office/powerpoint/2010/main" val="26397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63222" y="357668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Organizational Change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63222" y="1634220"/>
            <a:ext cx="8003700" cy="4018619"/>
          </a:xfrm>
        </p:spPr>
        <p:txBody>
          <a:bodyPr/>
          <a:lstStyle/>
          <a:p>
            <a:r>
              <a:rPr lang="en-US" altLang="en-US" sz="2800" dirty="0" smtClean="0">
                <a:latin typeface="Book Antiqua" panose="02040602050305030304" pitchFamily="18" charset="0"/>
              </a:rPr>
              <a:t>“Lasting success lies in changing individuals first; then the organization follows.”</a:t>
            </a:r>
          </a:p>
          <a:p>
            <a:endParaRPr lang="en-US" altLang="en-US" sz="2800" dirty="0" smtClean="0">
              <a:latin typeface="Book Antiqua" panose="02040602050305030304" pitchFamily="18" charset="0"/>
            </a:endParaRPr>
          </a:p>
          <a:p>
            <a:endParaRPr lang="en-US" altLang="en-US" sz="2800" dirty="0" smtClean="0">
              <a:latin typeface="Book Antiqua" panose="02040602050305030304" pitchFamily="18" charset="0"/>
            </a:endParaRPr>
          </a:p>
          <a:p>
            <a:endParaRPr lang="en-US" altLang="en-US" dirty="0">
              <a:latin typeface="Book Antiqua" panose="02040602050305030304" pitchFamily="18" charset="0"/>
            </a:endParaRPr>
          </a:p>
          <a:p>
            <a:endParaRPr lang="en-US" altLang="en-US" sz="2800" dirty="0" smtClean="0">
              <a:latin typeface="Book Antiqua" panose="02040602050305030304" pitchFamily="18" charset="0"/>
            </a:endParaRPr>
          </a:p>
          <a:p>
            <a:r>
              <a:rPr lang="en-US" altLang="en-US" sz="2800" dirty="0" smtClean="0">
                <a:latin typeface="Book Antiqua" panose="02040602050305030304" pitchFamily="18" charset="0"/>
              </a:rPr>
              <a:t>YOU are the leaders of those individuals.</a:t>
            </a:r>
            <a:endParaRPr lang="en-US" altLang="en-US" sz="2800" dirty="0">
              <a:latin typeface="Book Antiqua" panose="02040602050305030304" pitchFamily="18" charset="0"/>
            </a:endParaRPr>
          </a:p>
          <a:p>
            <a:endParaRPr lang="en-US" altLang="en-US" sz="1600" dirty="0" smtClean="0"/>
          </a:p>
          <a:p>
            <a:endParaRPr lang="en-US" altLang="en-US" sz="1600" dirty="0"/>
          </a:p>
          <a:p>
            <a:endParaRPr lang="en-US" altLang="en-US" dirty="0" smtClean="0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57763"/>
            <a:ext cx="1828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9FF00-00F2-49BB-A083-7618BBAAFF9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222" y="5512014"/>
            <a:ext cx="8480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Source: Black </a:t>
            </a:r>
            <a:r>
              <a:rPr lang="en-US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and </a:t>
            </a:r>
            <a:r>
              <a:rPr lang="en-US" alt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Gregersen</a:t>
            </a:r>
            <a:r>
              <a:rPr lang="en-US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, Leading Strategic Change: Breaking Through the Brain Barrier. 2003.</a:t>
            </a:r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661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59" y="214439"/>
            <a:ext cx="7290488" cy="542868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268571" y="406338"/>
            <a:ext cx="610643" cy="43214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408256"/>
            <a:ext cx="8077200" cy="1143000"/>
          </a:xfrm>
        </p:spPr>
        <p:txBody>
          <a:bodyPr/>
          <a:lstStyle/>
          <a:p>
            <a:r>
              <a:rPr lang="en-US" dirty="0" smtClean="0"/>
              <a:t>Dimensions of Adaptive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10" y="1787748"/>
            <a:ext cx="7422444" cy="4332111"/>
          </a:xfrm>
        </p:spPr>
        <p:txBody>
          <a:bodyPr/>
          <a:lstStyle/>
          <a:p>
            <a:r>
              <a:rPr lang="en-US" dirty="0" smtClean="0"/>
              <a:t>Leadership capacity</a:t>
            </a:r>
          </a:p>
          <a:p>
            <a:r>
              <a:rPr lang="en-US" dirty="0" smtClean="0"/>
              <a:t>Alignment of behaviors and beliefs</a:t>
            </a:r>
          </a:p>
          <a:p>
            <a:r>
              <a:rPr lang="en-US" dirty="0" smtClean="0"/>
              <a:t>Tools for shaping and supporting the new culture (new change)</a:t>
            </a:r>
          </a:p>
          <a:p>
            <a:r>
              <a:rPr lang="en-US" dirty="0" smtClean="0"/>
              <a:t>Change support by all formal and informal leaders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F2C65-B095-47BD-AF3C-7E6EC9C0428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0800"/>
            <a:ext cx="7886700" cy="1325563"/>
          </a:xfrm>
        </p:spPr>
        <p:txBody>
          <a:bodyPr/>
          <a:lstStyle/>
          <a:p>
            <a:r>
              <a:rPr lang="en-US" dirty="0" smtClean="0"/>
              <a:t>Leadership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7867"/>
            <a:ext cx="83058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Leadership has to be equipped to embed and reinforce new behaviors.  </a:t>
            </a:r>
          </a:p>
          <a:p>
            <a:pPr marL="0" indent="0">
              <a:buNone/>
            </a:pPr>
            <a:r>
              <a:rPr lang="en-US" dirty="0" smtClean="0"/>
              <a:t>To build that capacity:</a:t>
            </a:r>
          </a:p>
          <a:p>
            <a:pPr>
              <a:buFontTx/>
              <a:buChar char="-"/>
            </a:pPr>
            <a:r>
              <a:rPr lang="en-US" dirty="0" smtClean="0"/>
              <a:t>Equip governing body to be leaders for new culture</a:t>
            </a:r>
          </a:p>
          <a:p>
            <a:pPr>
              <a:buFontTx/>
              <a:buChar char="-"/>
            </a:pPr>
            <a:r>
              <a:rPr lang="en-US" dirty="0" smtClean="0"/>
              <a:t>Equipping all executives, middle management, supervisors to be role models and reinforce new behaviors and beliefs and understand steps of change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F2C65-B095-47BD-AF3C-7E6EC9C0428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855"/>
            <a:ext cx="7886700" cy="1325563"/>
          </a:xfrm>
        </p:spPr>
        <p:txBody>
          <a:bodyPr/>
          <a:lstStyle/>
          <a:p>
            <a:r>
              <a:rPr lang="en-US" dirty="0" smtClean="0"/>
              <a:t>Leadership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54" y="1875593"/>
            <a:ext cx="73914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Get on the balcony</a:t>
            </a:r>
          </a:p>
          <a:p>
            <a:r>
              <a:rPr lang="en-US" sz="3600" dirty="0" smtClean="0"/>
              <a:t>Identify both technical and adaptive challenges but focus on adaptive</a:t>
            </a:r>
          </a:p>
          <a:p>
            <a:r>
              <a:rPr lang="en-US" sz="3600" dirty="0" smtClean="0"/>
              <a:t>Keep level of distress tolerable</a:t>
            </a:r>
          </a:p>
          <a:p>
            <a:r>
              <a:rPr lang="en-US" sz="3600" dirty="0" smtClean="0"/>
              <a:t>Give the work back to the people</a:t>
            </a:r>
          </a:p>
          <a:p>
            <a:r>
              <a:rPr lang="en-US" sz="3600" dirty="0" smtClean="0"/>
              <a:t>Be supportive and challenging of the change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F2C65-B095-47BD-AF3C-7E6EC9C0428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73" y="422919"/>
            <a:ext cx="799396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Alignment of Behaviors and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954" y="1786664"/>
            <a:ext cx="83820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Define organization’s strategy or new culture (who is the population you serve and the mission and culture needed to serve them best)</a:t>
            </a:r>
          </a:p>
          <a:p>
            <a:r>
              <a:rPr lang="en-US" dirty="0" smtClean="0"/>
              <a:t>Assess current norms and behaviors</a:t>
            </a:r>
          </a:p>
          <a:p>
            <a:r>
              <a:rPr lang="en-US" dirty="0" smtClean="0"/>
              <a:t>Gap between current and where you want to be – what doesn’t fit and what does support the new strategy</a:t>
            </a:r>
          </a:p>
          <a:p>
            <a:r>
              <a:rPr lang="en-US" dirty="0" smtClean="0"/>
              <a:t>How to get alignment (see slides leadership and tools)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F2C65-B095-47BD-AF3C-7E6EC9C0428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4" y="423505"/>
            <a:ext cx="86747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Tools to Shape and Support the New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286" y="1779093"/>
            <a:ext cx="7391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Messaging – consistent from all levels of  leadership all the way through – what they are focusing on as important, others will too</a:t>
            </a:r>
          </a:p>
          <a:p>
            <a:r>
              <a:rPr lang="en-US" dirty="0" smtClean="0"/>
              <a:t>Setting up clear, mutual expectations for behaviors, participation, attitude as well as performance expectations (give and gets)</a:t>
            </a:r>
          </a:p>
          <a:p>
            <a:r>
              <a:rPr lang="en-US" dirty="0" smtClean="0"/>
              <a:t>Hardwiring the new ways through policies, training, metrics, work redesign,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F2C65-B095-47BD-AF3C-7E6EC9C0428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and Tools for Leaders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0574" y="1348148"/>
            <a:ext cx="4045226" cy="43134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Quality Metrics and Population Health  </a:t>
            </a:r>
          </a:p>
          <a:p>
            <a:pPr marL="0" indent="0">
              <a:buNone/>
            </a:pPr>
            <a:r>
              <a:rPr lang="en-US" dirty="0" smtClean="0"/>
              <a:t>As a leader do you:</a:t>
            </a:r>
          </a:p>
          <a:p>
            <a:r>
              <a:rPr lang="en-US" dirty="0" smtClean="0"/>
              <a:t>Know what quality metrics you collect? </a:t>
            </a:r>
          </a:p>
          <a:p>
            <a:r>
              <a:rPr lang="en-US" dirty="0" smtClean="0"/>
              <a:t>Evaluate if the current metrics will support the vision and purpose ?</a:t>
            </a:r>
          </a:p>
          <a:p>
            <a:r>
              <a:rPr lang="en-US" dirty="0" smtClean="0"/>
              <a:t>Ask for and review reports routinely?</a:t>
            </a:r>
          </a:p>
          <a:p>
            <a:r>
              <a:rPr lang="en-US" dirty="0" smtClean="0"/>
              <a:t>Use those data to present gaps and opportunities to your staff and drive change?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38352" y="1357639"/>
            <a:ext cx="3886200" cy="43134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Contracting and Payment </a:t>
            </a:r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a leader do you</a:t>
            </a:r>
            <a:r>
              <a:rPr lang="en-US" dirty="0" smtClean="0"/>
              <a:t>:</a:t>
            </a:r>
          </a:p>
          <a:p>
            <a:r>
              <a:rPr lang="en-US" dirty="0" smtClean="0"/>
              <a:t>Engage with partners and expand possibilities?</a:t>
            </a:r>
            <a:endParaRPr lang="en-US" dirty="0"/>
          </a:p>
          <a:p>
            <a:r>
              <a:rPr lang="en-US" dirty="0" smtClean="0"/>
              <a:t>Help to drive the contracts with payers to best meet the needs of your vulnerable population?</a:t>
            </a:r>
          </a:p>
          <a:p>
            <a:r>
              <a:rPr lang="en-US" dirty="0" smtClean="0"/>
              <a:t>Understand how the contract and payment drives the service practices and the need for alignment of both?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234-E0AA-434B-AA79-02F02F6BC82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Leaders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5861" y="1325563"/>
            <a:ext cx="3896139" cy="45584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Engaging the right people in change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As a leader do you</a:t>
            </a:r>
            <a:r>
              <a:rPr lang="en-US" dirty="0" smtClean="0"/>
              <a:t>:</a:t>
            </a:r>
          </a:p>
          <a:p>
            <a:r>
              <a:rPr lang="en-US" dirty="0" smtClean="0"/>
              <a:t>Engage the head and the heart</a:t>
            </a:r>
            <a:endParaRPr lang="en-US" dirty="0"/>
          </a:p>
          <a:p>
            <a:r>
              <a:rPr lang="en-US" dirty="0"/>
              <a:t>Know </a:t>
            </a:r>
            <a:r>
              <a:rPr lang="en-US" dirty="0" smtClean="0"/>
              <a:t>who your change agents are and help to develop them </a:t>
            </a:r>
          </a:p>
          <a:p>
            <a:r>
              <a:rPr lang="en-US" dirty="0" smtClean="0"/>
              <a:t>Fuel curiosity and support future – focused thinking</a:t>
            </a:r>
          </a:p>
          <a:p>
            <a:r>
              <a:rPr lang="en-US" dirty="0" smtClean="0"/>
              <a:t>Set clear expectations for work practices, and triple aim goals</a:t>
            </a:r>
          </a:p>
          <a:p>
            <a:r>
              <a:rPr lang="en-US" dirty="0" smtClean="0"/>
              <a:t>Strive for a team approach and healthy work culture</a:t>
            </a:r>
          </a:p>
          <a:p>
            <a:r>
              <a:rPr lang="en-US" dirty="0" smtClean="0"/>
              <a:t>Fail fast, fail early and fail cheap but do not stop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19211" y="1324930"/>
            <a:ext cx="4164496" cy="43134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Engaging consumers</a:t>
            </a:r>
            <a:r>
              <a:rPr lang="en-US" u="sng" dirty="0"/>
              <a:t/>
            </a:r>
            <a:br>
              <a:rPr lang="en-US" u="sng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a leader do you:</a:t>
            </a:r>
          </a:p>
          <a:p>
            <a:r>
              <a:rPr lang="en-US" dirty="0" smtClean="0"/>
              <a:t>Strategize on consumer feedback methods</a:t>
            </a:r>
          </a:p>
          <a:p>
            <a:r>
              <a:rPr lang="en-US" dirty="0" smtClean="0"/>
              <a:t>Review feedback and use it for improvement</a:t>
            </a:r>
          </a:p>
          <a:p>
            <a:r>
              <a:rPr lang="en-US" dirty="0" smtClean="0"/>
              <a:t>Engage a consumer focus group or advisory board in helping to drive decisions</a:t>
            </a:r>
          </a:p>
          <a:p>
            <a:r>
              <a:rPr lang="en-US" dirty="0" smtClean="0"/>
              <a:t>Provide your staff with training on patient/consumer engagement techniques</a:t>
            </a:r>
            <a:endParaRPr lang="en-US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234-E0AA-434B-AA79-02F02F6BC82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myonlinemaps.com/images/illinois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1330928"/>
            <a:ext cx="3886200" cy="2517935"/>
          </a:xfrm>
          <a:prstGeom prst="rect">
            <a:avLst/>
          </a:prstGeom>
          <a:noFill/>
        </p:spPr>
      </p:pic>
      <p:pic>
        <p:nvPicPr>
          <p:cNvPr id="9224" name="Picture 8" descr="https://encrypted-tbn3.gstatic.com/images?q=tbn:ANd9GcSr8D2vnGx_40DQp-icI1z0DANKNFs9xA9gylq2ZxB1wqaKKU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965200" cy="1737362"/>
          </a:xfrm>
          <a:prstGeom prst="rect">
            <a:avLst/>
          </a:prstGeom>
          <a:noFill/>
        </p:spPr>
      </p:pic>
      <p:sp>
        <p:nvSpPr>
          <p:cNvPr id="9230" name="AutoShape 14" descr="data:image/jpeg;base64,/9j/4AAQSkZJRgABAQAAAQABAAD/2wCEAAkGBhQSERUUExQVFRQWFRYaGRYYFRwYGBobGBsdHx0ZFxoeHSYfGh0mHRkeHy8iJCgpLCwsGSExNzAqNSYrLCkBCQoKDgwOGg8PGiokHyQsKiwpLCwvLC0vLDAsLCwsLy0sLCwsKi8sLCwsLCwpLCwsLCwsLCwpLCosLCwsLCwsLP/AABEIAPcAzAMBIgACEQEDEQH/xAAbAAACAwEBAQAAAAAAAAAAAAAEBQACAwYBB//EAEsQAAIBAgQDBAQJCQcDBAMBAAECEQMhAAQSMSJBUQUTMmEjcYGRFTNCVHOSsbLTBhQ0UlNylKHjYoKzwdHw8SST0hZ0ouFEY8ND/8QAGQEAAgMBAAAAAAAAAAAAAAAAAAQBAgMF/8QALhEAAgIBAwIFAwQCAwAAAAAAAAECEQMSITEEQRMiMmGBUXHwBRSRobHhwdHx/9oADAMBAAIRAxEAPwD7Hme09NQotKpUYKrHToAAYsB43X9Q7dMU+FH+bVvrUPxsZ1Pj6/0FH79bAOay4hmBIbSY42ABAtadPLpgAZfCj/Nq31qH42PR2m/zat9aj+Njks1Xq06jhXeAim+k3JaRdf7IPtxXMdq1ArMtXZSQkIW2trOmF5W3vv1voZt4MuDr/hKp82rfWo/jYnwlU+bVvrUfxscnn88VWEr1Gbi2CMZgxIVJuYHtGKJ2lVpojVGqNqQNEIrAGYkFJIMesdDjHJLQ6aZWWNx5aOv+Eqnzat9aj+NifCVT5tW+tR/Gwn7PzIqU511C0kSoSImx8FpEH24HXMAVHU1yCCtiUmCJ8JXmZg4lSTMrV0dB8J1Pm1b61H8bE+E6nzat9aj+NjmKdYMXH5wwOrhvTCkLEg8EdRPS42IHlDOrpDmubkSs09iYIgrAPLfEZZrFWruaKDas6j4TqfNq31qP42J8Jv8ANq31qP42OSzXajSClRRZuEooAgAyzNfmRyF+eMhnzx+lcMAbcDKDHIhLiSD7YxpBa1aJjjclaOxPaj/Nq31qP42J8Kv82rfWofjY4ztDtcdzPeS4sVAUcVhElADf3SPZZrKfT0eZuik7kwGDA7W284G2LRg5cGLklszsfhR/m1b61H8bE+FH+bVvrUfxscUM6FB1ONRC6SpphfMMGDEcNp4rrNpAwJmPyhemUJNIox0kg0mIaflejXSJttiVjbIc0j6B8KP82rfWo/jYnwo/zat9aj+Njisp2uTUMmk6BjBQUzIAuDpG4mf7vu6Zaa8gPcMTDHq7hmlLFVrkYfCdT5tW+tR/GxPhKp82rfWo/jYBVY2t6sW1Hri/ge5h+49gz4SqfNq31qP42J8JVPm1b61H8bAeo9cZV86qeN1WdtTBZ9UnB4PuT+4vsMfhKp82rfWo/jYnwlU+bVvrUfxsApVkSDIOxBkH1HFtR64PA9yP3HsE1u2WQFny9ZVG7TSMDrAqk+4YZ45zPH0NX6JvtXHR4xlHS6N4S1KxVU+Pr/QUfv1sCZpZRx1Vh/I4Mcf9RX+go/er4CzlYKjFjpEG/sxUujn8zSLVToEjwxqM8JPhvG52J5ctsXDpTpuD4yQADIJMCyj1sRaYnGD5Vlbhl1vfUyszXm19UW6C9px7QdWqMCjMquGKBSxM04AMGYlWteZBxsmP6km2+S9WqzFmJC6QxAIkzE6vFGo7eUR696DEhVIrNwqJSm+npBKibedsZ18qho1G7plCpUkNYrwnmW49vI+eGeRSksDux3jSRICagAL3JJA1cpO9sVnLQtbVtcHPm5S5+fcTPQ0F2QMDqkh0LI0qPErCQZ5iNrk8mGX7R7tm1U0pkssKDGqQFlSVUNvMWMEmNsB9qdlqHqBkVjppnwyBLNMk7mL8sMczkVC5nhFpKjkPRi8bWIJwxs0pLvuTgvf2CctVLhjYprPMzNtipjfa+FJr/wDTkEE/GgPvDBmA1dDOzAQYvffCnmiJ0xBa+piGW8DTLAEwpOlojqLDGWaqL3DAXLPVDSTqAJcgsJFyAPIyYxyf1GcaUVze/wDA5i33GGeWrxvqSe6qKZJMg3JMADlHLGL06oFRj3ek1DPiJhlRS3QCIN5sPZimfyrIr8QKFWuFZiLfKmrtym8c7XxhWWWYBapAWovDTeCSF0mC5mAGO1p5zGL/AKe7x/n9lpSUXTNDlahYa4v3exMu1OoJHk0W5zp8zi9ViKdNu/Z5ViR3MBStIz8md29xv1xitYlKYCkM1VypYuAOJmgw/wDc29U2mDLiG0s21QCLmwqyDq1RsFsYhbdcNZM3gO5cCc1403RTOKCUGpxZpmkyho0gfJuJM+7Aq9mNUpubka1BGohl7xxEKQBGo2g2Ei8YLzFNmZOJjppsREE6yEvEEKoMbxcHpfelWDBG9JLd22m0giojCSEkgM5HTfFJdfBryL/r53/LM308lyB5LOKxqJWBuJkU2LIyMQ4nSY0tBB22vEYddi9ogk0mnUu0g3/3GodQeoMc5mqzNVZ1gd9T/U+UwIsTU2amSRtdVEXu0rq6k1GZ+DQrEUgpp6rq2/HGrYAyCw54wfVZIzTStey/PujVRWXE4Plcfn9HTYmA+z+0BUF4Djdf81m5U7/yN8GY66dqzktNOmLPyk7W/NstUqgSwACjlqYwJ8rz7MfLKVBszUYmqDWLMIcOzEgAmIsqzb2WAsMfUPyp7KOYytSmvjsVvElTMTym49uOGpflF8lkWmQAHUsUbULMSG4b9NwYnEylKMG4c/H/ACaY5QjTnx32b/xuDfk32lWyVdQ4ZFZlFSnJKw2zqLwQAT7N72+sY+Z0qS52ulKkhCh1es+6hVEBRYASCbDckRYHH0w4NUpJSkqb5DLovycGGd+Kq/RN9q46THN54+iq/RN9q46TCeX1DOH0CjMVdNbMMeWWpH3NXwFma1NlIZqZsbFlsbjrY4MzdMtVzKjc5amB7TX9eFFaoVY8TgAm4okx+7w3wnmy+HW3LGoQ1WeE0IA/O0XT8g1KbBeVjZrbb8h0wup1wjn0tN2ZVbhdTcB4ETMywsAeWGudzUIhJq6qltMMsDSSY0gA2sDtLdBhLWrJJWW1CtSIUNVkLppgiARItv7sZxyTh5jBT0bBtWqhpFmzJOqlDANSnUVjTGiRJt68X7T7kspOYV9IYKupPlabGInwjfGDEhl0ipZkv6YxxAAHUY5bYd0c+xhdJZvJCkAEDcnz5DFsnUTyK627g5OSdCHvqblkSsBCKAocEWJAG8zBmxBvY2M07ZyGlnHowmoEkcZACtMlrzfoRfe2G/atcvTh6DnjHEQjCziwhiRtFwMBZyirKzLM6DdaxHI2IDcuhGGemlUdNjGLCns38ANTLinUOnuyGWm4UAOCSpXeCRPdg7xJOKvWyz0zq7sOBU0tI+UWA0na87EX6Y3fJOKtRlLSqoSSwueOBZQWOwuefPHlV2Wl3NRdKjSoJYxwMLAhbjh3gHqOeMf1C5Y04vh7kYUoZXFmJpJTqXqhkkkMDRMSCIdShYiDuDzFhvjDLGjqI72mELnQwFGTZbXpnqQANtPmMNlfVVVt4V4KnUpMreZBPCYxgOymGmuKfGaoJaAJ4ohhJJFotFrbThjp4QwYdd7vffuYZpuc6fYyo5CmXTipt6QsQSgW7t0iCAjH1sPLHmbzFJK9RVSm0qs6QhUAd4S87AxaDe/OAMEr2hVFJSzKoZaeklWIMkKdDFgXMMeGJM2nF+yu1HWpUOtQKlRVLCmzFdNNmlRqkieG463mcKSaz7TJxy0S2F7MaRYKaaTcKHTVpAUXKOJN4EncHa870Mu3eeKppaXUhaZsWRvMkapMdAPPG2TzI11G7xNTE30MIAgaYZrRAieXK2Bqtc0yB3qQiMvIWOgg8zN19x9mMv0/JJ+WqHXmjD1fcU5liisjEqlNRpYU9LB/EJYiSBoUT/ocOT2gunShGh7NwKIeIgsWEkERMA2teMLn7QDFDUNKpfitSbgpqXgMzTEjpPFHTDjLophiqqxrMFgUAQNTTfVvYjpAt5tRm8Hklv7i6yJvjY1pZmipZVemwB1U3RkLAXlG4gTp23kgjmJB2Qzxq0tSwWvYkgTykwSLEGY57YQ9pZw6avGG7vVokoOILPpCGIIuVMQCCZwf+TsBqiqwIGk281Ag+Y0H63K+OhCd17leqxRePWuwfVzNVR8Wh8hUMz7UFvP+WFmeyorENUyaVGHMkTaIvpn/AIxPymjVS2mHgTHTyPutjzsOobsF1AtchSxjoGLAC42g/wAhGl7nNWysIoVHpKEpZVUXorBV28l35bcsHpUqyJSmBzIqMSB5DuxPvGBPyiPox+9/kfI4L7MPoaf7oxJV/Utnviqv0T/amOlxzWe+Kq/RP9qY6XCmX1DuH0Ctv0iv/wC3o/er45Sr2mneMhqqG11Fu3ABJsYIhtP60+WOrb9Ir/8At6P3q+EHaWTVTTbVJZqpKsZWwe5kSDyHLyOEOqjcL+g3ilTNmzDqFaEKnUogEwRY8PKQAdUxttzTpliVpsaqspbVpFEESQWtpbYTAHSBhhXKKi6TBCOxKshlgFvAO2oHdefLlVeySwUgaiqgHTrpmwjhbZ4uPFG3tZ6fLjSSyKmK5FbbQLmMuiDWVSNSSRS0NGpeZNxgvuGWojJTjSzTGhbFSADBuJj3DGWaoE07MzqSo4oBHGvDygz1BjGrdokLqYBAwkEsTqnkNKE9Lnli7zwnk0RVru9tmPdPFRj5kEZztVimkIbstzqEnWsQwWAPP3YXZtnd6utKcikt9RbfvAL6B0JxrWzJdOKFAembh1mKimF1IJPlv0x5UqhhW0qeKmoiDfQzTPSzR7cWhCEHtyavTDirJUpEPUmUbUoUEE20rtPnfa9vLBleuXVFdUbU3Euhp4OLYBjvpvHPzwO9RzmasCmEgWdihHCAY4TuXN+enBmUpC5KUzJNy+oRJELKxHO0bzzxbRqEdEnkc2Jq2WFKqSVqhWVirQ8aiVBFQQCbCzmDeCZgnbI0g9LUCDDkNCVJB1meI1Y9sYOORpsyggICtQQtTUsShkBhC35AWxhl8q1ZF1OsCo4B0AOQtUyC8zyuRuZt1w6mPkS4Jljd2gWnkgGpSjFH71CSiQZ4IPpJ3Oni2n1YEyWWehWOml3/AAy6NoLgU2ZDoljLXteYEXgQd2jSamsUqgqrTDalD09a3DzZZnWNo5XIxSrXp/nHeJWfjVTfxahqBRlC6hbSYj5MwZOFsDrIrIScWmzahQV1qBaakVampHCGUMLAnTAgi4mOWFZosa5U01B4A66zHEAJWUncAg9Bhnma4Bd6ZqK5FKzd4EcliDqMdIvZrYAzCCoarxWSorK1SmS+oIEQXkHUoILAix9ww7LIoSoadSi4yBs3rFai9mCk07uWVa0kiSyws6VPnAAIm7PIVyiUVEOKdQkCDBu48Qp9DsbzvHK1CpSFVVam6h4lPSaSyoy8PQMrqIPJbTz8o1WFOlpp1ySQbtWhjBIIPJo58+e04UlWaTk3Qv4a7cFswGZcyoSdRcsQxMSoOmNPQjpi/ZeYiqASJYG2zXAeWF+cjfnt0xytJmGaaHjvHjWlVmgUqdiS4g8ue3TFq9Vqb6WEBXFQEIQTLhdy+8VNMmfCPPF453BqP0NZNyxaDT8pPFS3+VzI6c9vfjLsfMaGJeL2k1QAJOwRiD7RM29rjM5BKwUuCYFrkRMHkfLFU7IpghgGBHPW3SOvTHUo417UD/lEfRj1n7Dgrso+hT1f549qdnIwhtTDzdjG+17b43o0QqhRsNrz9uJI7GWe+Kq/RP8AamOlxzWe+Kq/RP8AamOlwpl9Q7h9Apqn09b6Ch9+thf8FpqLETqmQQpHFvywwrfH1voKH362MwMYtJ8mwLV7PUrpuBBFo2MeX9ke7BLX3APnAnFFD6FcimAwBE1DNxIHg3xVKpP7P2u3vHo9sV0R+gUDp2RTGwYQQYDsBIMiQDBuOmNTkFt4rAL438Inh8W19sXWqSY9H9do9no74hqmY9H69bRbz7vFlS4LbmTdnLpKiApMlSuoT7ceJ2ZTkkpTM/8A605ezGz1SP2e8eNv5+jtjQU3IkBCJizsfsp4kh3yzIZJJJ0KSeo1e6ZgeQgYpU7MpNvTQ/3Rg38xq/q0/wDuH8PE/Mav6tP/ALh/DwEAjZCmYlBYQP8AfPGn5sCAuwBXb+yQbe7HqMbyACCQYMixjeB9mAu2u0DRp6x1PKdlYi0jmBPlOIkrTRK5PF7JdapYS6bKrVG36sSx1L1BvfYxfnPzXVUjvNLKQDCkDwmFBJvZiLRbpcY6F/ygD0y9IcSKWOqYEC4W41n1bc+QPOfmz0ySyAvrVn4zxFoBImAVDOF/uHa2FsWFzTk3VFp5VHZDJ1KHR3tVhFIt6MOgUEkhpDMbDbVgHP0qgSpFSnCFmUil3dRfRramHrzpNgVNjFgdsEikAaj1KcDTTAjuhe9uJibm1hJPnYeVKaA1fAgKssFqOsgopgAm1z6/MbGJU0nqNtmrRjTeotQrVU6ypNLhWnTYlpKgFyFY2GkyDeJiRr2YlPukIooQlXSGikrEK7Btcv4ioF/M9QSccghZ9RSGLneh8rRFoIPhJ9vOThXllakhIEqlXloYgGqDwkUy1RNTEQOJeUzpxjyVoOqZukwrstNJCTAai0gLeYe/kRce8Yt2vSVnYKEp+isyvSVtQdTe5BHCLEdcUHaSMalqJJCmSxciZEyKQW4tM42ytUJVAAQE5cCQzBTfe1O7WnEv6kjLs9/RqCQSoCkyDJFpta/ljem4IkTHmCP5HAtCtrfUbSAwXcXAvJVTNiLWxvTkMwm243Jvvc235DbHa6eTnjTZyM0VGbSNcTExMbmRnnF9BWPMUz/Mj/QY6HHP5z9HrfuY6DCeX1D2H0Cmt8fW+goffrYzXfGlb4+t9BQ+/Wxmu+MjYHz6t+b0I20JbTN9Ig+oQbeeFeWV+ceHlTv4j1Y42zpOmnKqT3VKJaLQN5B5k/yxgq8HgTVJtII58wtvdjCb8x1OnVYiIrTfaLeigjiPPWZ92PKivJgCJa3dwYtN9Xn0x6qtfVTpi9oGqfD/AGQR19uIjFbOFUEWgEyb2j2H3YqMau5K6PPCBF906j1+X88Gdn5p6dRTA0EQ1gDN9rjnHsnAc7sdBQzpgMDcwJOqDb1YqX1aoiAGiA2rY8QJOkjeCPVOC6ZSS1LSzt0cESNsWwl/JXM66TbgByADvsPMxebeWHWGE7ORJU6EY8T/AL7/AHjgDt+vooM8AlTTjUJF3UchPPB48T/vv944VflWD+aVIEmaUCYn0qWnlO3txP3Ki4URVoVHKguE4R3xD2pKU8KqGIsQDPltJvWZi8GpKaHXxo8KdN1djJGrTuZtjLL5nhqG0MuxYqRwaZ8HlyNh53wwbPNXqIzBSAtThDMZkqDq00zG2x5G42wZOmjflZWCcuRRlc+A2p3cPoAJVqZ2LTAIkDbbqMN8h2qjJX4yZIADDSxJpqG4SoPntGFdWgfzhyCBqamDOuYABh5AJkKYkTbru071U1JNEqQpGokcom5meHffCuXE5ZdMF29qGpZIJDTJdoLoQcc6FBPdvEhf1tMH34Wu6cZUNqNcTw1LTVs06TF5HtOLUSHU+lpKZUTqeSBB3FYHyxjSptoqlaqsBVXUYJsHEQxc85ME+0YXcdLaYJ2rQvzWWZar3VSdLD0dUK5ckQ0LwMSOQhp6iBrke23d6aOdFUIsFqTEmRMEc9uW+4M4Zd4O8YVHMlEVk7kkkE1LaRMjzEjCnOU/RUWNTUFUAa6bgwyEFCTcg2IMzKidQxZO9mQ/qhpWzvBRJVldXQGQQArkKw2uLgAkDYbEEYPrluHTHiGqxMjygG/+7YWNl2ZUQ1Cw41DaV1AhCSGJvEiduQvKyWCVQ6ieY2br5jyPsx0uils4MQ6uO6kEYmM6DEqJueewv6gSB78aYfEimc/R637mOgxz+c/R637mOgwnl9Q/h9AprfH1voKH362M13x7mz6at9Dlv8WrjxdxjI2LU1TuqRZVJ7pbnay8742yKUqgPBTkdAD9uPMvTY0KcT8UuxIvp8nX/fMYrSpt8pK3sfT75rGTiETe2wcMlT/UT6o/0wD23QC0W0IvKTEQOthO8e/DKlUJF1K+uP8AInAfbVSKRsTJAtyvMn3fzwPgtB+ZHG5lC78NRlYMzW1QCZ24bxaQJknBoZxIMECb96ZmIJ06OU/64pUDt4SUIaS0CCATaN4v/LF6ObJ1DWjNLxDAgXG4iYH+t8LJHXeqT37DXsOuxrPL6lIMCZgrHlPPqcP8cjlhNamS3FqvAEW2MTMctz9mOuxvBnO6iGlp/VCMeJ/33+8cLfykj83YMQqlqeokgQveKWIm0hQT7MMh4n/ff7xwB27lw9BgW0+fSeGTF4GqbdMWkrVC6dM5QZU1UdkNRppqfRsioDpkqYCyAbcM8/PBCg039IgWaRMI5JMRzAJ2BNtsNO0fyapIzI1RFBUESH1XDWE1OZHO2F+f7GoaqZiiwNByAERIgKJu0TxET5jyxKlFR8KHvXsXm05pr5PMvlNFVj6WnAJhgHuRa5IB6XnfBVHPNUYlKiOCqxdPCS8SFiDF7ddzjDO5TLICUKIxRwVKUwdS6QoWBxb7gm4xZ0pM1nRlmiotSazMQYlDFjyxjicenjryc+xaWNZL08jTs7NVxSQHSoMAN3kfIBvNMge83wPXqEirNVBNRTHeKATqB2vOwB8sV7N7HoPlqbNp1wOSLcSo2pkix6evGNMUqTVxrKLpU8LNc734B1GFpzU5OS7lYuvKX7QzlY1hDUzwyNNUEiA9+Gg0Dy8/cHnM/WZKNMqHgg6QjsYFNosaSg+sEXHlhlm66u/CcwbKNXpJguAY2GzReCOhwH2ZnCVogs87yyVh8ggk6bHpa1rbRiPg0EWZpsrR3bqNbMU7s7sm44upOwHLkIx1VLtRFId+8AgEAKWHhCnUUBk22+3kt7W7T9IVUu7aTIUVRBLBNVzI8UDlvhr+T1cug1AalUSJnxXEzJEXX+7hvp/Wr+gtn9DGNBYJgEKYYWCwTuI3nmZ643xMTHWOWUzn6PW/cx0GOfzn6PW/cx0GE8vqH8PoE2c+OrfRZb/Fq48XcY9znx1b6LLf4tXHi7jGRsY1a9VKVJlLBBRTURo3IjZhPu/ngN+2qu/eezg90xb1/Zg7MsfzO0/E0dhPPkMJlBAUgMDyIQCCOe/liUAyyvaFVrmsikMLOVE+vh/5ve2GmcYige9ZZlbrIElgABckybe3A/ZOdqVE3XUtjrUyehsfXgntKsFoxUI1NYRaW34ZPlM+U4hkrk58sjcJJJtYVCpvPSCbevGGWS8cAFzCOObRt/vfBKGYmQbTcHlMT/vbESlB8TGYsQh+UTaBJwudjaL4I9BZnTcAwTEjlvM7f546bI5nWgJsbg+wxjmKVFALCJv4VveJt5DBPYlZ1q6SLEsLAAc4karm3S2LRdMWzwuPuFDxP++/3jhV2/R1BegBY7eFWQkCbTAtNsNR4n/ff7xwP2gimm+owNDgtEwCL9enTljY54FVz9NalRjRpyFUJekTGp4+V1ifZjn8w6cClAigVVBJgXXZoTcAjaTblONPhTWVIqVJKKrSagltS7ADlLWEY8Yk1UmpW3SeAizBwTMFgOEC55YXwvVjnOKae/P8mkYxhJKW7Zlm+2iXGpxoJZYFVuQUkn0YtE+/yGNatZqhApa4HdQajVII1EcNg7WjY+d8a16AKueNAqMKYKNLnhuW08MzpEXieZgZ5epSpu7VNRA8LMCgJB2XU8xJ9X88WWK+np7N9323LKGnLfb/AENuy8nVeikqwUACRUYtYbqHYBfL7MYjLAVK+hTCKJapUZmPBqse8ge6MKtNWsKYoIxAexaNMFWhQGuZibwCB6sGU+xQveGqtSpwarsi0wSgngL3AtEk7nGDxLGqb3KpJybQzzvbavUhBrggCKmlJFRN6kwfUuqOnRb2flqjU1GoLSDy7KsSQSNKMxOojmxWBcC+zTvYDHu2hXe/CQJemwAOraBytjH801UnBVj/ANQYBVo4qssDaCOL7cUUq4NKvkr21ksuBT0rSPEo1SGeWenckyzWBkknbG/ZlaEpOYAdQh6a4Ee0yR7I6Yt2zkqQRFWmqFnVQRTAIuL3Hq33wPlkpd2qrpX0rByoGoDuyeQmzhY8wMTjnoakVnDVFxHeJgbI5rWvmpg2IHrE9RfBOO9GSkrRxpJxdMpnP0et+5joMc/nP0et+5joMK5fUO4fQJs58dW+iy3+LVx4u4x7m/jq30OW/wAWrjxdxjI2DuzqQahTBAINNJkTNhvjYZKn+on1R/pjPsv4ml9Gn3RjatWCgkyQP1VLH3AEnAAF2jkyE9EApm+kBSR0kCReD7MJFyVUMzsHMAyWtA33IuLTb/THU0qmoAib9QQfaDcYx7RpFqTgEjhO29rx7dvbiGrNYZHHZI5daN5kauuoTZf54v8AmizsASRMAKTMncXxmynVu08XAdN7dIk88UzFJi3CWXeSFQwAvnzvjA6VpvZr+ihpOpCIECAKDNiBc2BG9usC3qww7Lpw9ONtS7QRdZvAHO/rwM2VMAAEbbAA2B/1xv2Zl2V6c6vGLkL+qeYjEJEZJJwdvsw4eJ/33+8cYdosBScmYCMd42Bt6sbjxP8Avv8AeOMs9T1UnHVG29Rwyck5qgjKzBmDMGdlGhpIFVDzbhFwZJ5nG2ZZu81uR3hYIFpqbEVaqFp1AR5sIvYTgTOVm712p03NN1Lgqyl9k1syk6o3NwW3ttAxzrVKlqbUyG2aoAC+osS0BmMXY3BscYwvFjcobuTv5bNotNpvsv8AAU5ZqpVTOk6QwmEZjJ072gR65MAKME0culMqzG518ZNJjAZBvWNhvEAWjFsrl+7oNpkuVYozR04qkDry6cK4tkMqdUpU0Bg0Sq7AqYUdSGk9dE9cMZMM5rn7lZetSffgICioqU5JAcx6SmobxrGmmwbcgm3XGlHshU7wd2ARRJEsXAaGHypO0X8zgXIqSCDVXxPKX5OfkgRMiQYxrkMu2moaDJEeE0wqMGBEhlAM8IvHv2wjPFoXqRqM8wmvL1JsWWT5Eos9cZLTAD8TD/qJO0cVX1T1wNXZNSvUNVVgahx6TwrAOk6T7P5zj1e1AC0rUhqgI9G02qyZG+xXYfKG8iMKCwXtnMQZl27u4E7AVEUnadjv0nDP8nnOg9CVI8R8SIfERBEEe2cL6+YBqOAH9L3gGqm6iStEAcQAI4SxHSfbErfmxmkrMrBS1IKTIFJCalMgQH6rIDb2O89qDuW7PzEV6gYnjdtMkGQkSbARvHPaxw4wqo93UTUi65MioKPNSIkmDyi23lgnIZ0uIZSGFm5XHOJmDHs25Y6nSZk1ofJzupxNPWgnOfo9b9zHQY53OMO4rDn3Z/kf/vHRYvl9RbD6EKn/AEit9BR+/Wxku+NX/SK30FH79bGQOMjYYdl/E0vo0+6MFYR0i6gKKjgAAAQlgNt0xbvan7V/dT/8MADrEwl72p+1f3U//DE72p+1f3U//DAA6xx2YpNqPh1S2r0akHrE+fMzhv3tT9q/up/+GMKuW1eIzebpS36/F4rKNm2HL4crF1VTFgJho4BvHQRPq/2duzVOunIHjXZI+T6zgt8qCIJkfuUvw8QZa4M3Xbgp29Xo8U8M3fVXGqNR4n/ff7xxTMtCMf7LfYcWRI5kySSTEyTPIAYHz+dRBDAmQeEA3HMf8XuMbJXwItpciLtPtBtSaiY7tgIqL8pBqkClBEEixmY2wDUzYrsWE2DQQrcOn5Jhbr5HeDvsTqHZlQqoLSLMVaqSV1AXHKeXM9IvB9OUpVINNEHeCGLGBeIMiBvyJweTGlpptd/v9DHU3t2F1OnUbW+qpVPdIYGsai2qdGlVW0eEjckSOdcrUXVT0iqRcAg1b8KzAF54do5+WGHZYYABmUDuxJlwZ11JBioATP8An1xgFKVaT6lKtoNkIKv3enm53EeU87iarXKMoSTprsMucm4uvseN2chUnQ+nvII0OLd5cHnzjBWujSZu8RhCIVnUSPELAmekR7Me0+0DUpMA4J7wnwaVgVAZJJtv7hNt8F5JBWqsxqByqoLd2wBl5gCQD6745Sw+HK5X+fBo88uGhblqKhkarRYvAK0zpIUaBB4mjVYy3lAsJNssigu5omTVUqeDmaZ0jittNsC1Fjuj37A8I8VKwKGY4LR54NyJplNDVzPecin6syDo39WHs+KEIJxZSE5SdMmZ7QjMSUcBCraeGTrUpMauUT7MZZIse5gAjTRWAy86QnYncJEHFxm+LWrlgSoBL3I73TPDSgjnvtgduFkXiqMoABWo6atFN1IlUttsTYmPPCpqa5ilUpVmqUU8ZYvTDjS+jSSRaFqcVjs0QeuCx2kWcFQhWsFiSxIKht10gg2iCJBtbAFACQR3jM0x6XMKAWVLagsySDFt5HISJo+KekIqeh1L3zMSRp21WDXCRN7gi0i0VbIb2OizbTSqfQv9q46fHI/nCvQqMuxpVDtFy4JEeucddjpzduxTGqjQqf8ASK30FH79bGONn/SK30FH79bGOKGhMTExMAExMe6cSMAHmJj2MeYABs72gtLxdDzWbdASCfZitPtWmflGRYgq2oHzESMB5/J1KuoAqo4wXImFBELAuZnqNsBDsHz1j+0o0bRACMp2EGZxrCEWrbLwxTndDn4RDWpK1RpggKbeuRbCyjkqgzLlg8hVaYDhSxMqFDErOmeUztywVkM+1NWprTIZnE6CpVBoVT3csvESJAIEapI5Fn+dd06qKbBSsRKkzqEEtqJk6iTMyTud8Ue2xWcaVMTBa1iveFYHKnEAcpEkH188ZnNHQ+tnHEf/APM8oji1ASfLob88bHtqSIpsKbWHMxB6ExYYtna7qla0XMEMLEU1IMwRYkGfIdLUp7bC1b3YsGXQvBkgs/OisEOxB3m+q4M7Da81dpKUjS2A1BQIIakSdbXncwu0C87ClXvQyoylmaox0CoCNTKy2AoruFJF9hNsTL5fSizrLhirXILMNYmVpzBnraYgY2yY3LHpTp/n2HMEtTNshRhGkqtVXv6Ri3Dp3ULcEAGDvOHGU7aLPsmrQu7teGbb0cmfVsRhbR7xNVQazD39HUMgKpGo6ADG3FB2vywRTzra1kspCwC1Jo3XhgRvI8UbWxh4CmkpvctNKUtymezoajRXWo8DSKjA6dLDUPR7X3v7caZztKqlJ2UAsajhfEIPdi8FZgX9dsL/AM5CoisNRGkKdFXSCFMQS+kEki3DcgetbnK4ipBIhGYkAjxKsmC9oKk+vCmXGoSUC8U2dSiMYpLaEkakcE93UQzxRNz5b8uQD13NYGQIBAbu2UaqlRhqu9gp2nfBdLtQmoGKuToqTBVQOJDuzAEeqcY0SGDzrFRTEFS8QxdQ2mRzU7jYjmcV0OL8yKt9u4dXq6hop6QioeQ4QoEXv5ER0nGfYdCmyKdNMwGE6VnhKgza1wT7fPA2V7Sp6BHDqVwykGQWUEDaw3PmI52xbIZkJRldBVg0NqgFmIkbeIRcG9ucYYnBSemHekv9mEJNK5fIVXpqKVUqoWaVSYEfKXHVY5FWnLMetGofe4x12N9OnyvsQnasVP8ApFb6Cj9+tjHGz/pFb6Cj9+tjHASTHjCx9WPcQ4AF3cjon/aqf64tUpAsBCTCxw1B9hjBOk/2/emM6ytNu92HhNOP/lf3YkDShlgsGAGiDEx/PG2PFNv9/wCVse4gBfm+zwXBKF10vKjRdnK34zaADyjGFLsdS7E0lQEKAUWlPCGkkEMBOrlOwPIYb4mJTLanVANfszTpFFmpgEkjTTC9YELIJbiLXO/W21fK6qhbU9xBlhe4IsFgbQT0jBGJiG7IbbVMTUOzI0NqkB4ILAWUMLmJHhNxPPHvaFZVWqo1hACY7xiDpWLnc7RvyxY0aZiVdeMy8sq+IyZLRvHIb4FzHclKZiYXimSSTRLTJMSG0ncGfZheWVp0YV9A/J9lOS1VlgnZC1SQqiFvqBBIub+XKcCDKkKjX8dKJ7w/GFQTeoQfjAffhw9JWU+hMm0tobfnGv8A0wnXKgohakRLorDgK6kMEWNxIImL6Ryxnjyvu9i6k1sjbil11gIYLHSQLqsC77+7Y4tVL1W0KwYFagLLRZTBInSzOAd+XkcK6NEinwyqtT8XoRusADhJ8twTbGldSXRhUcqQyjRoDTwnT4drbf6YlZYZJpaqfZ9jSWOfqYBTpPZSFDazTYIy94SeEiDa459LzgLNZJ6K1VCeJGMcGuChCBGJiIBtAJg3w3pZdVUmqz8NRgYKkfGnY6ASx3mJkTyGNPg81NTs5D924IIkoygbEEDiDFjYi8C0y5kxOco27VF/M42o0RBUMGkNfC3MAhZWdUwCR0HMnGFfterQavTZTJWeZMmmDBhiB5HyvtjWlSdagBcjvC7CpoIB8BWxvcrEXEdZJwJ2otRKrPJYvSLSQu9NGI5/2QPfiMeCOp6tzLw5L0jTJ5xlqusMNYDBSDqlWgFbibefIYV1cywKPTBJDBmCwBqCuAdJJ4rcwJsDFiCOy2qCpoguoQhgqqQELCGXU8RwkFbwQYtGLJ2fTqwFKSrAGVVHXiaJAUNFrTbpjWWLGnpSL4+N+RvTbVlXcGQaVS+1y/SLbHHWY5Ds+pOQbr3In1nivYXv0x1+M3yVFT/pFb6Cj9+tjHGz/pFb6Cj9+tjHEATHjNAk7DHuIRNjgADzXaSqpKkMZUATNywHKT/xgQZ9i6hiQGMcAYxwkx4TJ4T7/LBuY7NR1K6QsxdVAIgzYx1GBXyzLUVoappBiwFiCIOlN7+2BgI7hlGoAYmoZ/WRo9+gAYIxSi5KgkQen/IH2YvgJJiYmJgAmKVqoUEmYHTF8TAAA2YPKooAamVUlZ4nDNIBJnYX9g6hZV1elqbMW0IVAZYBZNIBtOwg+s4MzueSRRHEe8QuxNkBqAx5sQbDpv55UtKghi2nu1UQrkCDU8rQpUX/AFcKNuT/ADgzasC+FAtNmRlWoquZIpAaoNlhZNxBk/8A17l84BRVe9MApaadh3g5hbnrj2jlycu8s+1URqaLM3yeRtew8xjFadQqShJIqc2c31A36kEzpAPTD0cUEt0joRxaVukWydSkKd6lQAIZMnRJtyUXMzb37YyyfaCLUD1zUCKraSS6rJVecC5E+4geduzkfvEBOslVILK2lVlwQo1DSSBEwWibnbHgzB1oyKp7sLxszFEcoyloAMmBEAmJNxhWfTx1rQkvczk6lpt0Z1WDiq/e93pd9Ka1eFKhiCWniOoiQYGw5zfMZhVNSa41f3ADqRVJjSeXnjfO0HNOqWKuLyzk792vhXQFAiNr+Z3wtzlTSrgwhNamg0uUDM2kgxpgQG3MbdAMOSnHFBObI8Rt6YoILM4b0jkMaISySF1VFDg6RFxrHOIM4GqVpYh6pJNMg2WL024RC28usjFsgqBafp2mUle+1CAGsdKgiNUc46SAceVHAqpwsupANXfHY64klgFBHXyEXGIx5I5IuUexDy+G6aD0rKlUk1LwACsCRHhgKQeeJTy1NtPG2o1TfUGjia4hVI3OxG+K1slUV206nYKlhVaQOKJIXi3YQT6pnHmVDd2hiqD3wXxmFBrFRw6uSnpvB2nCPUdW4SqK/nuaxSyLUMezaenJ1hOqEW/9xPb78dljjuzaGnI1JJJKEkn1xtysBjscMqWpJislTaFT/pFb6Cj9+tjHGlZ4r1p/Y5ce+pWH+eM8SQTCntD8pqVFyjBpETA5EAyL33iMNsVNMdMACn/1KhBhH1QYEA7W/WH+zif+pU0g6XLGOERvzi/K/uwbVz1NZ4lBG82535YGyWeERUaly0lWLE778CjptOJ2I3PB+UdPUBDC9yRAFpvE4a4qFBGwg4tgdATExMTEEkxMTEwAZtStAZlltRiLn2g9MWdSflMDa87+w29wxbExFK7AAHYlK/DIgiNgAeQiIFzbzxn2l2bSFJ20KCoJ1ETEXJ68r3wzxhn2ilUPSm5/+JxaydTEdDshFdCyuTpqHSiFbF1jXpbU1mIg24j1x7lKQ1APTqkCIkNYM1ZQB04be3BOYz796jM4Aam5JKgRBpwMD1KzCqoFSVLUpOkSNVRxwyDPi/5xs8OTVqRSeZOepG+aoqadYBaujS3IwvowCTLTbfY7YX5rI06lQtfQi6jJJuXRJi8aaYvb5RtjSvn3VaiNUBlFdzpXYpBBi2+ge0nlgqrVrQJGtmpkuAqqsnQTcmIFln+zjl5WsmSpdtv/AA3ip8x7mDZymmuDT4aluGAVMHyO8gey22KK0LU72mAdDGVRSo2sx3AmZkxc9biP2jLBayknUizK8fdVCL3PFOoH1TaRgil2nV9KY1a+rJKjjIBueV724j5Q7iwrHHT8mmSDk1Z5XoL3nxRZO5XmhkKwAiXuRP2xj0ZEA3y7LFRRY0yBNUgCA5522iffgjL5d+9UhSuqnBI0rOnTutwRxWkGYbY7FoXcXJjvxxAll1d9qAImFtG8gyNpGEsrjNuMf5Flqg0wpaenKVBERTNoAi/QEge/3bY6fCHPIRl60mSE6R/LD7DcPSgu9xLnPj6v0eV/xquPMe5z46r9Hlf8arjzFgJjOuzAcIDHoTH88aYmABTnctVq2KQOgqAA+vhJ9m3txnlezqlMgqnsNRY8vkTPnh1iYAMMtUqGdaBekNqnG+JiYAJiYmJgAmJj2MTSemADzEx7pxIwAeYxzo9FU/cf7pxvGMM7SJpuBM6W2FzY2254AFPa9BadRTrYppYQCNQE05HDTMD24WZUqTIZgAUEDSSIqPuAhvAH+7YfZ6jqKS1ZgFcExX3LLGwHL7MAHJBBJNYjvATPeKNIJuSQANp3FzhmOXbcI4YvuB0siXqMvpXlkHDpkolMG0gDxGJPX1YaZnLrSamB3w1K0glSZlPZPqti2S7MBqayHAYAElmPyCCSCSGva8yAvLHueBpVEKqkQ661VhvpgMoBk2MXjfbmlmd5U0ibeJrS7EWZ7rVu6+kiSbnUSzSOWpljz5YNy+VcmppkqUWAdQInUJuhMWBPqwLWyTupIaoW71WKCmxaz2Oonkp25+0yyymVYSSjtJUcQdQRLSSssCRPP+WNoTk+UMLLtfcBzFEFlJIB0ljqqMYssarX3N5+zB2XcmiAsuO9eWV3CnUSviYDm/LkD68Vp9noXpEU2hKj6mFPSdJWByHRfbO/MuvliQ6qtQKagPK4Dg3kibcsWccUY6Yrt9/7Epa29wx6rNlKxcQ2iCJBuCRMi19/bjo8c5VB/Na0zJUm+9ycdHjJKkXQrz/ZlVqhelVRNSKrB6PeA6GYgjjWPGeuwxh8GZr5xQ/hP62JiYkknwZmvnFD+E/rY9+Dc384o/wn9bExMAE+Dc384o/wv9bE+Dc384o/wv8AWxMTAB4ezM0f/wAih/Cf1sV+CMz+3ofwn9bExMAE+CMz+3ofwn9bE+CMz+3ofwn9bExMAHj9i5g2NbLkeeT/AK2Kf+nq/wC1y38EPxcTEwAQdgVxtVy38H/Vxb4DzH7bL/wf9XExMAE+A8x+2y/8H/VxPgPMftsv/B/1cTEwAT4DzH7bL/wf9XFk7IzI2r0B6spH/wDbExMAFvgzNfOKH8J/WxPgzNfOKH8J/WxMTABPgzNfOKH8J/WxPgvNfOKH8J/WxMTABPgzNfOKH8J/WxPgvNfOKH8J/WxMTABWr2NmXUo2YpaGswXLaSRzAPemPXBw9xMTAB//2Q=="/>
          <p:cNvSpPr>
            <a:spLocks noChangeAspect="1" noChangeArrowheads="1"/>
          </p:cNvSpPr>
          <p:nvPr/>
        </p:nvSpPr>
        <p:spPr bwMode="auto">
          <a:xfrm>
            <a:off x="838200" y="-609600"/>
            <a:ext cx="1943100" cy="2352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2" name="AutoShape 16" descr="data:image/jpeg;base64,/9j/4AAQSkZJRgABAQAAAQABAAD/2wCEAAkGBhQSERUUExQVFRQWFRYaGRYYFRwYGBobGBsdHx0ZFxoeHSYfGh0mHRkeHy8iJCgpLCwsGSExNzAqNSYrLCkBCQoKDgwOGg8PGiokHyQsKiwpLCwvLC0vLDAsLCwsLy0sLCwsKi8sLCwsLCwpLCwsLCwsLCwpLCosLCwsLCwsLP/AABEIAPcAzAMBIgACEQEDEQH/xAAbAAACAwEBAQAAAAAAAAAAAAAEBQACAwYBB//EAEsQAAIBAgQDBAQJCQcDBAMBAAECEQMhAAQSMSJBUQUTMmEjcYGRFTNCVHOSsbLTBhQ0UlNylKHjYoKzwdHw8SST0hZ0ouFEY8ND/8QAGQEAAgMBAAAAAAAAAAAAAAAAAAQBAgMF/8QALhEAAgIBAwIFAwQCAwAAAAAAAAECEQMSITEEQRMiMmGBUXHwBRSRobHhwdHx/9oADAMBAAIRAxEAPwD7Hme09NQotKpUYKrHToAAYsB43X9Q7dMU+FH+bVvrUPxsZ1Pj6/0FH79bAOay4hmBIbSY42ABAtadPLpgAZfCj/Nq31qH42PR2m/zat9aj+Njks1Xq06jhXeAim+k3JaRdf7IPtxXMdq1ArMtXZSQkIW2trOmF5W3vv1voZt4MuDr/hKp82rfWo/jYnwlU+bVvrUfxscnn88VWEr1Gbi2CMZgxIVJuYHtGKJ2lVpojVGqNqQNEIrAGYkFJIMesdDjHJLQ6aZWWNx5aOv+Eqnzat9aj+NifCVT5tW+tR/Gwn7PzIqU511C0kSoSImx8FpEH24HXMAVHU1yCCtiUmCJ8JXmZg4lSTMrV0dB8J1Pm1b61H8bE+E6nzat9aj+NjmKdYMXH5wwOrhvTCkLEg8EdRPS42IHlDOrpDmubkSs09iYIgrAPLfEZZrFWruaKDas6j4TqfNq31qP42J8Jv8ANq31qP42OSzXajSClRRZuEooAgAyzNfmRyF+eMhnzx+lcMAbcDKDHIhLiSD7YxpBa1aJjjclaOxPaj/Nq31qP42J8Kv82rfWofjY4ztDtcdzPeS4sVAUcVhElADf3SPZZrKfT0eZuik7kwGDA7W284G2LRg5cGLklszsfhR/m1b61H8bE+FH+bVvrUfxscUM6FB1ONRC6SpphfMMGDEcNp4rrNpAwJmPyhemUJNIox0kg0mIaflejXSJttiVjbIc0j6B8KP82rfWo/jYnwo/zat9aj+Njisp2uTUMmk6BjBQUzIAuDpG4mf7vu6Zaa8gPcMTDHq7hmlLFVrkYfCdT5tW+tR/GxPhKp82rfWo/jYBVY2t6sW1Hri/ge5h+49gz4SqfNq31qP42J8JVPm1b61H8bAeo9cZV86qeN1WdtTBZ9UnB4PuT+4vsMfhKp82rfWo/jYnwlU+bVvrUfxsApVkSDIOxBkH1HFtR64PA9yP3HsE1u2WQFny9ZVG7TSMDrAqk+4YZ45zPH0NX6JvtXHR4xlHS6N4S1KxVU+Pr/QUfv1sCZpZRx1Vh/I4Mcf9RX+go/er4CzlYKjFjpEG/sxUujn8zSLVToEjwxqM8JPhvG52J5ctsXDpTpuD4yQADIJMCyj1sRaYnGD5Vlbhl1vfUyszXm19UW6C9px7QdWqMCjMquGKBSxM04AMGYlWteZBxsmP6km2+S9WqzFmJC6QxAIkzE6vFGo7eUR696DEhVIrNwqJSm+npBKibedsZ18qho1G7plCpUkNYrwnmW49vI+eGeRSksDux3jSRICagAL3JJA1cpO9sVnLQtbVtcHPm5S5+fcTPQ0F2QMDqkh0LI0qPErCQZ5iNrk8mGX7R7tm1U0pkssKDGqQFlSVUNvMWMEmNsB9qdlqHqBkVjppnwyBLNMk7mL8sMczkVC5nhFpKjkPRi8bWIJwxs0pLvuTgvf2CctVLhjYprPMzNtipjfa+FJr/wDTkEE/GgPvDBmA1dDOzAQYvffCnmiJ0xBa+piGW8DTLAEwpOlojqLDGWaqL3DAXLPVDSTqAJcgsJFyAPIyYxyf1GcaUVze/wDA5i33GGeWrxvqSe6qKZJMg3JMADlHLGL06oFRj3ek1DPiJhlRS3QCIN5sPZimfyrIr8QKFWuFZiLfKmrtym8c7XxhWWWYBapAWovDTeCSF0mC5mAGO1p5zGL/AKe7x/n9lpSUXTNDlahYa4v3exMu1OoJHk0W5zp8zi9ViKdNu/Z5ViR3MBStIz8md29xv1xitYlKYCkM1VypYuAOJmgw/wDc29U2mDLiG0s21QCLmwqyDq1RsFsYhbdcNZM3gO5cCc1403RTOKCUGpxZpmkyho0gfJuJM+7Aq9mNUpubka1BGohl7xxEKQBGo2g2Ei8YLzFNmZOJjppsREE6yEvEEKoMbxcHpfelWDBG9JLd22m0giojCSEkgM5HTfFJdfBryL/r53/LM308lyB5LOKxqJWBuJkU2LIyMQ4nSY0tBB22vEYddi9ogk0mnUu0g3/3GodQeoMc5mqzNVZ1gd9T/U+UwIsTU2amSRtdVEXu0rq6k1GZ+DQrEUgpp6rq2/HGrYAyCw54wfVZIzTStey/PujVRWXE4Plcfn9HTYmA+z+0BUF4Djdf81m5U7/yN8GY66dqzktNOmLPyk7W/NstUqgSwACjlqYwJ8rz7MfLKVBszUYmqDWLMIcOzEgAmIsqzb2WAsMfUPyp7KOYytSmvjsVvElTMTym49uOGpflF8lkWmQAHUsUbULMSG4b9NwYnEylKMG4c/H/ACaY5QjTnx32b/xuDfk32lWyVdQ4ZFZlFSnJKw2zqLwQAT7N72+sY+Z0qS52ulKkhCh1es+6hVEBRYASCbDckRYHH0w4NUpJSkqb5DLovycGGd+Kq/RN9q46THN54+iq/RN9q46TCeX1DOH0CjMVdNbMMeWWpH3NXwFma1NlIZqZsbFlsbjrY4MzdMtVzKjc5amB7TX9eFFaoVY8TgAm4okx+7w3wnmy+HW3LGoQ1WeE0IA/O0XT8g1KbBeVjZrbb8h0wup1wjn0tN2ZVbhdTcB4ETMywsAeWGudzUIhJq6qltMMsDSSY0gA2sDtLdBhLWrJJWW1CtSIUNVkLppgiARItv7sZxyTh5jBT0bBtWqhpFmzJOqlDANSnUVjTGiRJt68X7T7kspOYV9IYKupPlabGInwjfGDEhl0ipZkv6YxxAAHUY5bYd0c+xhdJZvJCkAEDcnz5DFsnUTyK627g5OSdCHvqblkSsBCKAocEWJAG8zBmxBvY2M07ZyGlnHowmoEkcZACtMlrzfoRfe2G/atcvTh6DnjHEQjCziwhiRtFwMBZyirKzLM6DdaxHI2IDcuhGGemlUdNjGLCns38ANTLinUOnuyGWm4UAOCSpXeCRPdg7xJOKvWyz0zq7sOBU0tI+UWA0na87EX6Y3fJOKtRlLSqoSSwueOBZQWOwuefPHlV2Wl3NRdKjSoJYxwMLAhbjh3gHqOeMf1C5Y04vh7kYUoZXFmJpJTqXqhkkkMDRMSCIdShYiDuDzFhvjDLGjqI72mELnQwFGTZbXpnqQANtPmMNlfVVVt4V4KnUpMreZBPCYxgOymGmuKfGaoJaAJ4ohhJJFotFrbThjp4QwYdd7vffuYZpuc6fYyo5CmXTipt6QsQSgW7t0iCAjH1sPLHmbzFJK9RVSm0qs6QhUAd4S87AxaDe/OAMEr2hVFJSzKoZaeklWIMkKdDFgXMMeGJM2nF+yu1HWpUOtQKlRVLCmzFdNNmlRqkieG463mcKSaz7TJxy0S2F7MaRYKaaTcKHTVpAUXKOJN4EncHa870Mu3eeKppaXUhaZsWRvMkapMdAPPG2TzI11G7xNTE30MIAgaYZrRAieXK2Bqtc0yB3qQiMvIWOgg8zN19x9mMv0/JJ+WqHXmjD1fcU5liisjEqlNRpYU9LB/EJYiSBoUT/ocOT2gunShGh7NwKIeIgsWEkERMA2teMLn7QDFDUNKpfitSbgpqXgMzTEjpPFHTDjLophiqqxrMFgUAQNTTfVvYjpAt5tRm8Hklv7i6yJvjY1pZmipZVemwB1U3RkLAXlG4gTp23kgjmJB2Qzxq0tSwWvYkgTykwSLEGY57YQ9pZw6avGG7vVokoOILPpCGIIuVMQCCZwf+TsBqiqwIGk281Ag+Y0H63K+OhCd17leqxRePWuwfVzNVR8Wh8hUMz7UFvP+WFmeyorENUyaVGHMkTaIvpn/AIxPymjVS2mHgTHTyPutjzsOobsF1AtchSxjoGLAC42g/wAhGl7nNWysIoVHpKEpZVUXorBV28l35bcsHpUqyJSmBzIqMSB5DuxPvGBPyiPox+9/kfI4L7MPoaf7oxJV/Utnviqv0T/amOlxzWe+Kq/RP9qY6XCmX1DuH0Ctv0iv/wC3o/er45Sr2mneMhqqG11Fu3ABJsYIhtP60+WOrb9Ir/8At6P3q+EHaWTVTTbVJZqpKsZWwe5kSDyHLyOEOqjcL+g3ilTNmzDqFaEKnUogEwRY8PKQAdUxttzTpliVpsaqspbVpFEESQWtpbYTAHSBhhXKKi6TBCOxKshlgFvAO2oHdefLlVeySwUgaiqgHTrpmwjhbZ4uPFG3tZ6fLjSSyKmK5FbbQLmMuiDWVSNSSRS0NGpeZNxgvuGWojJTjSzTGhbFSADBuJj3DGWaoE07MzqSo4oBHGvDygz1BjGrdokLqYBAwkEsTqnkNKE9Lnli7zwnk0RVru9tmPdPFRj5kEZztVimkIbstzqEnWsQwWAPP3YXZtnd6utKcikt9RbfvAL6B0JxrWzJdOKFAembh1mKimF1IJPlv0x5UqhhW0qeKmoiDfQzTPSzR7cWhCEHtyavTDirJUpEPUmUbUoUEE20rtPnfa9vLBleuXVFdUbU3Euhp4OLYBjvpvHPzwO9RzmasCmEgWdihHCAY4TuXN+enBmUpC5KUzJNy+oRJELKxHO0bzzxbRqEdEnkc2Jq2WFKqSVqhWVirQ8aiVBFQQCbCzmDeCZgnbI0g9LUCDDkNCVJB1meI1Y9sYOORpsyggICtQQtTUsShkBhC35AWxhl8q1ZF1OsCo4B0AOQtUyC8zyuRuZt1w6mPkS4Jljd2gWnkgGpSjFH71CSiQZ4IPpJ3Oni2n1YEyWWehWOml3/AAy6NoLgU2ZDoljLXteYEXgQd2jSamsUqgqrTDalD09a3DzZZnWNo5XIxSrXp/nHeJWfjVTfxahqBRlC6hbSYj5MwZOFsDrIrIScWmzahQV1qBaakVampHCGUMLAnTAgi4mOWFZosa5U01B4A66zHEAJWUncAg9Bhnma4Bd6ZqK5FKzd4EcliDqMdIvZrYAzCCoarxWSorK1SmS+oIEQXkHUoILAix9ww7LIoSoadSi4yBs3rFai9mCk07uWVa0kiSyws6VPnAAIm7PIVyiUVEOKdQkCDBu48Qp9DsbzvHK1CpSFVVam6h4lPSaSyoy8PQMrqIPJbTz8o1WFOlpp1ySQbtWhjBIIPJo58+e04UlWaTk3Qv4a7cFswGZcyoSdRcsQxMSoOmNPQjpi/ZeYiqASJYG2zXAeWF+cjfnt0xytJmGaaHjvHjWlVmgUqdiS4g8ue3TFq9Vqb6WEBXFQEIQTLhdy+8VNMmfCPPF453BqP0NZNyxaDT8pPFS3+VzI6c9vfjLsfMaGJeL2k1QAJOwRiD7RM29rjM5BKwUuCYFrkRMHkfLFU7IpghgGBHPW3SOvTHUo417UD/lEfRj1n7Dgrso+hT1f549qdnIwhtTDzdjG+17b43o0QqhRsNrz9uJI7GWe+Kq/RP8AamOlxzWe+Kq/RP8AamOlwpl9Q7h9Apqn09b6Ch9+thf8FpqLETqmQQpHFvywwrfH1voKH362MwMYtJ8mwLV7PUrpuBBFo2MeX9ke7BLX3APnAnFFD6FcimAwBE1DNxIHg3xVKpP7P2u3vHo9sV0R+gUDp2RTGwYQQYDsBIMiQDBuOmNTkFt4rAL438Inh8W19sXWqSY9H9do9no74hqmY9H69bRbz7vFlS4LbmTdnLpKiApMlSuoT7ceJ2ZTkkpTM/8A605ezGz1SP2e8eNv5+jtjQU3IkBCJizsfsp4kh3yzIZJJJ0KSeo1e6ZgeQgYpU7MpNvTQ/3Rg38xq/q0/wDuH8PE/Mav6tP/ALh/DwEAjZCmYlBYQP8AfPGn5sCAuwBXb+yQbe7HqMbyACCQYMixjeB9mAu2u0DRp6x1PKdlYi0jmBPlOIkrTRK5PF7JdapYS6bKrVG36sSx1L1BvfYxfnPzXVUjvNLKQDCkDwmFBJvZiLRbpcY6F/ygD0y9IcSKWOqYEC4W41n1bc+QPOfmz0ySyAvrVn4zxFoBImAVDOF/uHa2FsWFzTk3VFp5VHZDJ1KHR3tVhFIt6MOgUEkhpDMbDbVgHP0qgSpFSnCFmUil3dRfRramHrzpNgVNjFgdsEikAaj1KcDTTAjuhe9uJibm1hJPnYeVKaA1fAgKssFqOsgopgAm1z6/MbGJU0nqNtmrRjTeotQrVU6ypNLhWnTYlpKgFyFY2GkyDeJiRr2YlPukIooQlXSGikrEK7Btcv4ioF/M9QSccghZ9RSGLneh8rRFoIPhJ9vOThXllakhIEqlXloYgGqDwkUy1RNTEQOJeUzpxjyVoOqZukwrstNJCTAai0gLeYe/kRce8Yt2vSVnYKEp+isyvSVtQdTe5BHCLEdcUHaSMalqJJCmSxciZEyKQW4tM42ytUJVAAQE5cCQzBTfe1O7WnEv6kjLs9/RqCQSoCkyDJFpta/ljem4IkTHmCP5HAtCtrfUbSAwXcXAvJVTNiLWxvTkMwm243Jvvc235DbHa6eTnjTZyM0VGbSNcTExMbmRnnF9BWPMUz/Mj/QY6HHP5z9HrfuY6DCeX1D2H0Cmt8fW+goffrYzXfGlb4+t9BQ+/Wxmu+MjYHz6t+b0I20JbTN9Ig+oQbeeFeWV+ceHlTv4j1Y42zpOmnKqT3VKJaLQN5B5k/yxgq8HgTVJtII58wtvdjCb8x1OnVYiIrTfaLeigjiPPWZ92PKivJgCJa3dwYtN9Xn0x6qtfVTpi9oGqfD/AGQR19uIjFbOFUEWgEyb2j2H3YqMau5K6PPCBF906j1+X88Gdn5p6dRTA0EQ1gDN9rjnHsnAc7sdBQzpgMDcwJOqDb1YqX1aoiAGiA2rY8QJOkjeCPVOC6ZSS1LSzt0cESNsWwl/JXM66TbgByADvsPMxebeWHWGE7ORJU6EY8T/AL7/AHjgDt+vooM8AlTTjUJF3UchPPB48T/vv944VflWD+aVIEmaUCYn0qWnlO3txP3Ki4URVoVHKguE4R3xD2pKU8KqGIsQDPltJvWZi8GpKaHXxo8KdN1djJGrTuZtjLL5nhqG0MuxYqRwaZ8HlyNh53wwbPNXqIzBSAtThDMZkqDq00zG2x5G42wZOmjflZWCcuRRlc+A2p3cPoAJVqZ2LTAIkDbbqMN8h2qjJX4yZIADDSxJpqG4SoPntGFdWgfzhyCBqamDOuYABh5AJkKYkTbru071U1JNEqQpGokcom5meHffCuXE5ZdMF29qGpZIJDTJdoLoQcc6FBPdvEhf1tMH34Wu6cZUNqNcTw1LTVs06TF5HtOLUSHU+lpKZUTqeSBB3FYHyxjSptoqlaqsBVXUYJsHEQxc85ME+0YXcdLaYJ2rQvzWWZar3VSdLD0dUK5ckQ0LwMSOQhp6iBrke23d6aOdFUIsFqTEmRMEc9uW+4M4Zd4O8YVHMlEVk7kkkE1LaRMjzEjCnOU/RUWNTUFUAa6bgwyEFCTcg2IMzKidQxZO9mQ/qhpWzvBRJVldXQGQQArkKw2uLgAkDYbEEYPrluHTHiGqxMjygG/+7YWNl2ZUQ1Cw41DaV1AhCSGJvEiduQvKyWCVQ6ieY2br5jyPsx0uils4MQ6uO6kEYmM6DEqJueewv6gSB78aYfEimc/R637mOgxz+c/R637mOgwnl9Q/h9AprfH1voKH362M13x7mz6at9Dlv8WrjxdxjI2LU1TuqRZVJ7pbnay8742yKUqgPBTkdAD9uPMvTY0KcT8UuxIvp8nX/fMYrSpt8pK3sfT75rGTiETe2wcMlT/UT6o/0wD23QC0W0IvKTEQOthO8e/DKlUJF1K+uP8AInAfbVSKRsTJAtyvMn3fzwPgtB+ZHG5lC78NRlYMzW1QCZ24bxaQJknBoZxIMECb96ZmIJ06OU/64pUDt4SUIaS0CCATaN4v/LF6ObJ1DWjNLxDAgXG4iYH+t8LJHXeqT37DXsOuxrPL6lIMCZgrHlPPqcP8cjlhNamS3FqvAEW2MTMctz9mOuxvBnO6iGlp/VCMeJ/33+8cLfykj83YMQqlqeokgQveKWIm0hQT7MMh4n/ff7xwB27lw9BgW0+fSeGTF4GqbdMWkrVC6dM5QZU1UdkNRppqfRsioDpkqYCyAbcM8/PBCg039IgWaRMI5JMRzAJ2BNtsNO0fyapIzI1RFBUESH1XDWE1OZHO2F+f7GoaqZiiwNByAERIgKJu0TxET5jyxKlFR8KHvXsXm05pr5PMvlNFVj6WnAJhgHuRa5IB6XnfBVHPNUYlKiOCqxdPCS8SFiDF7ddzjDO5TLICUKIxRwVKUwdS6QoWBxb7gm4xZ0pM1nRlmiotSazMQYlDFjyxjicenjryc+xaWNZL08jTs7NVxSQHSoMAN3kfIBvNMge83wPXqEirNVBNRTHeKATqB2vOwB8sV7N7HoPlqbNp1wOSLcSo2pkix6evGNMUqTVxrKLpU8LNc734B1GFpzU5OS7lYuvKX7QzlY1hDUzwyNNUEiA9+Gg0Dy8/cHnM/WZKNMqHgg6QjsYFNosaSg+sEXHlhlm66u/CcwbKNXpJguAY2GzReCOhwH2ZnCVogs87yyVh8ggk6bHpa1rbRiPg0EWZpsrR3bqNbMU7s7sm44upOwHLkIx1VLtRFId+8AgEAKWHhCnUUBk22+3kt7W7T9IVUu7aTIUVRBLBNVzI8UDlvhr+T1cug1AalUSJnxXEzJEXX+7hvp/Wr+gtn9DGNBYJgEKYYWCwTuI3nmZ643xMTHWOWUzn6PW/cx0GOfzn6PW/cx0GE8vqH8PoE2c+OrfRZb/Fq48XcY9znx1b6LLf4tXHi7jGRsY1a9VKVJlLBBRTURo3IjZhPu/ngN+2qu/eezg90xb1/Zg7MsfzO0/E0dhPPkMJlBAUgMDyIQCCOe/liUAyyvaFVrmsikMLOVE+vh/5ve2GmcYige9ZZlbrIElgABckybe3A/ZOdqVE3XUtjrUyehsfXgntKsFoxUI1NYRaW34ZPlM+U4hkrk58sjcJJJtYVCpvPSCbevGGWS8cAFzCOObRt/vfBKGYmQbTcHlMT/vbESlB8TGYsQh+UTaBJwudjaL4I9BZnTcAwTEjlvM7f546bI5nWgJsbg+wxjmKVFALCJv4VveJt5DBPYlZ1q6SLEsLAAc4karm3S2LRdMWzwuPuFDxP++/3jhV2/R1BegBY7eFWQkCbTAtNsNR4n/ff7xwP2gimm+owNDgtEwCL9enTljY54FVz9NalRjRpyFUJekTGp4+V1ifZjn8w6cClAigVVBJgXXZoTcAjaTblONPhTWVIqVJKKrSagltS7ADlLWEY8Yk1UmpW3SeAizBwTMFgOEC55YXwvVjnOKae/P8mkYxhJKW7Zlm+2iXGpxoJZYFVuQUkn0YtE+/yGNatZqhApa4HdQajVII1EcNg7WjY+d8a16AKueNAqMKYKNLnhuW08MzpEXieZgZ5epSpu7VNRA8LMCgJB2XU8xJ9X88WWK+np7N9323LKGnLfb/AENuy8nVeikqwUACRUYtYbqHYBfL7MYjLAVK+hTCKJapUZmPBqse8ge6MKtNWsKYoIxAexaNMFWhQGuZibwCB6sGU+xQveGqtSpwarsi0wSgngL3AtEk7nGDxLGqb3KpJybQzzvbavUhBrggCKmlJFRN6kwfUuqOnRb2flqjU1GoLSDy7KsSQSNKMxOojmxWBcC+zTvYDHu2hXe/CQJemwAOraBytjH801UnBVj/ANQYBVo4qssDaCOL7cUUq4NKvkr21ksuBT0rSPEo1SGeWenckyzWBkknbG/ZlaEpOYAdQh6a4Ee0yR7I6Yt2zkqQRFWmqFnVQRTAIuL3Hq33wPlkpd2qrpX0rByoGoDuyeQmzhY8wMTjnoakVnDVFxHeJgbI5rWvmpg2IHrE9RfBOO9GSkrRxpJxdMpnP0et+5joMc/nP0et+5joMK5fUO4fQJs58dW+iy3+LVx4u4x7m/jq30OW/wAWrjxdxjI2DuzqQahTBAINNJkTNhvjYZKn+on1R/pjPsv4ml9Gn3RjatWCgkyQP1VLH3AEnAAF2jkyE9EApm+kBSR0kCReD7MJFyVUMzsHMAyWtA33IuLTb/THU0qmoAib9QQfaDcYx7RpFqTgEjhO29rx7dvbiGrNYZHHZI5daN5kauuoTZf54v8AmizsASRMAKTMncXxmynVu08XAdN7dIk88UzFJi3CWXeSFQwAvnzvjA6VpvZr+ihpOpCIECAKDNiBc2BG9usC3qww7Lpw9ONtS7QRdZvAHO/rwM2VMAAEbbAA2B/1xv2Zl2V6c6vGLkL+qeYjEJEZJJwdvsw4eJ/33+8cYdosBScmYCMd42Bt6sbjxP8Avv8AeOMs9T1UnHVG29Rwyck5qgjKzBmDMGdlGhpIFVDzbhFwZJ5nG2ZZu81uR3hYIFpqbEVaqFp1AR5sIvYTgTOVm712p03NN1Lgqyl9k1syk6o3NwW3ttAxzrVKlqbUyG2aoAC+osS0BmMXY3BscYwvFjcobuTv5bNotNpvsv8AAU5ZqpVTOk6QwmEZjJ072gR65MAKME0culMqzG518ZNJjAZBvWNhvEAWjFsrl+7oNpkuVYozR04qkDry6cK4tkMqdUpU0Bg0Sq7AqYUdSGk9dE9cMZMM5rn7lZetSffgICioqU5JAcx6SmobxrGmmwbcgm3XGlHshU7wd2ARRJEsXAaGHypO0X8zgXIqSCDVXxPKX5OfkgRMiQYxrkMu2moaDJEeE0wqMGBEhlAM8IvHv2wjPFoXqRqM8wmvL1JsWWT5Eos9cZLTAD8TD/qJO0cVX1T1wNXZNSvUNVVgahx6TwrAOk6T7P5zj1e1AC0rUhqgI9G02qyZG+xXYfKG8iMKCwXtnMQZl27u4E7AVEUnadjv0nDP8nnOg9CVI8R8SIfERBEEe2cL6+YBqOAH9L3gGqm6iStEAcQAI4SxHSfbErfmxmkrMrBS1IKTIFJCalMgQH6rIDb2O89qDuW7PzEV6gYnjdtMkGQkSbARvHPaxw4wqo93UTUi65MioKPNSIkmDyi23lgnIZ0uIZSGFm5XHOJmDHs25Y6nSZk1ofJzupxNPWgnOfo9b9zHQY53OMO4rDn3Z/kf/vHRYvl9RbD6EKn/AEit9BR+/Wxku+NX/SK30FH79bGQOMjYYdl/E0vo0+6MFYR0i6gKKjgAAAQlgNt0xbvan7V/dT/8MADrEwl72p+1f3U//DE72p+1f3U//DAA6xx2YpNqPh1S2r0akHrE+fMzhv3tT9q/up/+GMKuW1eIzebpS36/F4rKNm2HL4crF1VTFgJho4BvHQRPq/2duzVOunIHjXZI+T6zgt8qCIJkfuUvw8QZa4M3Xbgp29Xo8U8M3fVXGqNR4n/ff7xxTMtCMf7LfYcWRI5kySSTEyTPIAYHz+dRBDAmQeEA3HMf8XuMbJXwItpciLtPtBtSaiY7tgIqL8pBqkClBEEixmY2wDUzYrsWE2DQQrcOn5Jhbr5HeDvsTqHZlQqoLSLMVaqSV1AXHKeXM9IvB9OUpVINNEHeCGLGBeIMiBvyJweTGlpptd/v9DHU3t2F1OnUbW+qpVPdIYGsai2qdGlVW0eEjckSOdcrUXVT0iqRcAg1b8KzAF54do5+WGHZYYABmUDuxJlwZ11JBioATP8An1xgFKVaT6lKtoNkIKv3enm53EeU87iarXKMoSTprsMucm4uvseN2chUnQ+nvII0OLd5cHnzjBWujSZu8RhCIVnUSPELAmekR7Me0+0DUpMA4J7wnwaVgVAZJJtv7hNt8F5JBWqsxqByqoLd2wBl5gCQD6745Sw+HK5X+fBo88uGhblqKhkarRYvAK0zpIUaBB4mjVYy3lAsJNssigu5omTVUqeDmaZ0jittNsC1Fjuj37A8I8VKwKGY4LR54NyJplNDVzPecin6syDo39WHs+KEIJxZSE5SdMmZ7QjMSUcBCraeGTrUpMauUT7MZZIse5gAjTRWAy86QnYncJEHFxm+LWrlgSoBL3I73TPDSgjnvtgduFkXiqMoABWo6atFN1IlUttsTYmPPCpqa5ilUpVmqUU8ZYvTDjS+jSSRaFqcVjs0QeuCx2kWcFQhWsFiSxIKht10gg2iCJBtbAFACQR3jM0x6XMKAWVLagsySDFt5HISJo+KekIqeh1L3zMSRp21WDXCRN7gi0i0VbIb2OizbTSqfQv9q46fHI/nCvQqMuxpVDtFy4JEeucddjpzduxTGqjQqf8ASK30FH79bGONn/SK30FH79bGOKGhMTExMAExMe6cSMAHmJj2MeYABs72gtLxdDzWbdASCfZitPtWmflGRYgq2oHzESMB5/J1KuoAqo4wXImFBELAuZnqNsBDsHz1j+0o0bRACMp2EGZxrCEWrbLwxTndDn4RDWpK1RpggKbeuRbCyjkqgzLlg8hVaYDhSxMqFDErOmeUztywVkM+1NWprTIZnE6CpVBoVT3csvESJAIEapI5Fn+dd06qKbBSsRKkzqEEtqJk6iTMyTud8Ue2xWcaVMTBa1iveFYHKnEAcpEkH188ZnNHQ+tnHEf/APM8oji1ASfLob88bHtqSIpsKbWHMxB6ExYYtna7qla0XMEMLEU1IMwRYkGfIdLUp7bC1b3YsGXQvBkgs/OisEOxB3m+q4M7Da81dpKUjS2A1BQIIakSdbXncwu0C87ClXvQyoylmaox0CoCNTKy2AoruFJF9hNsTL5fSizrLhirXILMNYmVpzBnraYgY2yY3LHpTp/n2HMEtTNshRhGkqtVXv6Ri3Dp3ULcEAGDvOHGU7aLPsmrQu7teGbb0cmfVsRhbR7xNVQazD39HUMgKpGo6ADG3FB2vywRTzra1kspCwC1Jo3XhgRvI8UbWxh4CmkpvctNKUtymezoajRXWo8DSKjA6dLDUPR7X3v7caZztKqlJ2UAsajhfEIPdi8FZgX9dsL/AM5CoisNRGkKdFXSCFMQS+kEki3DcgetbnK4ipBIhGYkAjxKsmC9oKk+vCmXGoSUC8U2dSiMYpLaEkakcE93UQzxRNz5b8uQD13NYGQIBAbu2UaqlRhqu9gp2nfBdLtQmoGKuToqTBVQOJDuzAEeqcY0SGDzrFRTEFS8QxdQ2mRzU7jYjmcV0OL8yKt9u4dXq6hop6QioeQ4QoEXv5ER0nGfYdCmyKdNMwGE6VnhKgza1wT7fPA2V7Sp6BHDqVwykGQWUEDaw3PmI52xbIZkJRldBVg0NqgFmIkbeIRcG9ucYYnBSemHekv9mEJNK5fIVXpqKVUqoWaVSYEfKXHVY5FWnLMetGofe4x12N9OnyvsQnasVP8ApFb6Cj9+tjHGz/pFb6Cj9+tjHASTHjCx9WPcQ4AF3cjon/aqf64tUpAsBCTCxw1B9hjBOk/2/emM6ytNu92HhNOP/lf3YkDShlgsGAGiDEx/PG2PFNv9/wCVse4gBfm+zwXBKF10vKjRdnK34zaADyjGFLsdS7E0lQEKAUWlPCGkkEMBOrlOwPIYb4mJTLanVANfszTpFFmpgEkjTTC9YELIJbiLXO/W21fK6qhbU9xBlhe4IsFgbQT0jBGJiG7IbbVMTUOzI0NqkB4ILAWUMLmJHhNxPPHvaFZVWqo1hACY7xiDpWLnc7RvyxY0aZiVdeMy8sq+IyZLRvHIb4FzHclKZiYXimSSTRLTJMSG0ncGfZheWVp0YV9A/J9lOS1VlgnZC1SQqiFvqBBIub+XKcCDKkKjX8dKJ7w/GFQTeoQfjAffhw9JWU+hMm0tobfnGv8A0wnXKgohakRLorDgK6kMEWNxIImL6Ryxnjyvu9i6k1sjbil11gIYLHSQLqsC77+7Y4tVL1W0KwYFagLLRZTBInSzOAd+XkcK6NEinwyqtT8XoRusADhJ8twTbGldSXRhUcqQyjRoDTwnT4drbf6YlZYZJpaqfZ9jSWOfqYBTpPZSFDazTYIy94SeEiDa459LzgLNZJ6K1VCeJGMcGuChCBGJiIBtAJg3w3pZdVUmqz8NRgYKkfGnY6ASx3mJkTyGNPg81NTs5D924IIkoygbEEDiDFjYi8C0y5kxOco27VF/M42o0RBUMGkNfC3MAhZWdUwCR0HMnGFfterQavTZTJWeZMmmDBhiB5HyvtjWlSdagBcjvC7CpoIB8BWxvcrEXEdZJwJ2otRKrPJYvSLSQu9NGI5/2QPfiMeCOp6tzLw5L0jTJ5xlqusMNYDBSDqlWgFbibefIYV1cywKPTBJDBmCwBqCuAdJJ4rcwJsDFiCOy2qCpoguoQhgqqQELCGXU8RwkFbwQYtGLJ2fTqwFKSrAGVVHXiaJAUNFrTbpjWWLGnpSL4+N+RvTbVlXcGQaVS+1y/SLbHHWY5Ds+pOQbr3In1nivYXv0x1+M3yVFT/pFb6Cj9+tjHGz/pFb6Cj9+tjHEATHjNAk7DHuIRNjgADzXaSqpKkMZUATNywHKT/xgQZ9i6hiQGMcAYxwkx4TJ4T7/LBuY7NR1K6QsxdVAIgzYx1GBXyzLUVoappBiwFiCIOlN7+2BgI7hlGoAYmoZ/WRo9+gAYIxSi5KgkQen/IH2YvgJJiYmJgAmKVqoUEmYHTF8TAAA2YPKooAamVUlZ4nDNIBJnYX9g6hZV1elqbMW0IVAZYBZNIBtOwg+s4MzueSRRHEe8QuxNkBqAx5sQbDpv55UtKghi2nu1UQrkCDU8rQpUX/AFcKNuT/ADgzasC+FAtNmRlWoquZIpAaoNlhZNxBk/8A17l84BRVe9MApaadh3g5hbnrj2jlycu8s+1URqaLM3yeRtew8xjFadQqShJIqc2c31A36kEzpAPTD0cUEt0joRxaVukWydSkKd6lQAIZMnRJtyUXMzb37YyyfaCLUD1zUCKraSS6rJVecC5E+4geduzkfvEBOslVILK2lVlwQo1DSSBEwWibnbHgzB1oyKp7sLxszFEcoyloAMmBEAmJNxhWfTx1rQkvczk6lpt0Z1WDiq/e93pd9Ka1eFKhiCWniOoiQYGw5zfMZhVNSa41f3ADqRVJjSeXnjfO0HNOqWKuLyzk792vhXQFAiNr+Z3wtzlTSrgwhNamg0uUDM2kgxpgQG3MbdAMOSnHFBObI8Rt6YoILM4b0jkMaISySF1VFDg6RFxrHOIM4GqVpYh6pJNMg2WL024RC28usjFsgqBafp2mUle+1CAGsdKgiNUc46SAceVHAqpwsupANXfHY64klgFBHXyEXGIx5I5IuUexDy+G6aD0rKlUk1LwACsCRHhgKQeeJTy1NtPG2o1TfUGjia4hVI3OxG+K1slUV206nYKlhVaQOKJIXi3YQT6pnHmVDd2hiqD3wXxmFBrFRw6uSnpvB2nCPUdW4SqK/nuaxSyLUMezaenJ1hOqEW/9xPb78dljjuzaGnI1JJJKEkn1xtysBjscMqWpJislTaFT/pFb6Cj9+tjHGlZ4r1p/Y5ce+pWH+eM8SQTCntD8pqVFyjBpETA5EAyL33iMNsVNMdMACn/1KhBhH1QYEA7W/WH+zif+pU0g6XLGOERvzi/K/uwbVz1NZ4lBG82535YGyWeERUaly0lWLE778CjptOJ2I3PB+UdPUBDC9yRAFpvE4a4qFBGwg4tgdATExMTEEkxMTEwAZtStAZlltRiLn2g9MWdSflMDa87+w29wxbExFK7AAHYlK/DIgiNgAeQiIFzbzxn2l2bSFJ20KCoJ1ETEXJ68r3wzxhn2ilUPSm5/+JxaydTEdDshFdCyuTpqHSiFbF1jXpbU1mIg24j1x7lKQ1APTqkCIkNYM1ZQB04be3BOYz796jM4Aam5JKgRBpwMD1KzCqoFSVLUpOkSNVRxwyDPi/5xs8OTVqRSeZOepG+aoqadYBaujS3IwvowCTLTbfY7YX5rI06lQtfQi6jJJuXRJi8aaYvb5RtjSvn3VaiNUBlFdzpXYpBBi2+ge0nlgqrVrQJGtmpkuAqqsnQTcmIFln+zjl5WsmSpdtv/AA3ip8x7mDZymmuDT4aluGAVMHyO8gey22KK0LU72mAdDGVRSo2sx3AmZkxc9biP2jLBayknUizK8fdVCL3PFOoH1TaRgil2nV9KY1a+rJKjjIBueV724j5Q7iwrHHT8mmSDk1Z5XoL3nxRZO5XmhkKwAiXuRP2xj0ZEA3y7LFRRY0yBNUgCA5522iffgjL5d+9UhSuqnBI0rOnTutwRxWkGYbY7FoXcXJjvxxAll1d9qAImFtG8gyNpGEsrjNuMf5Flqg0wpaenKVBERTNoAi/QEge/3bY6fCHPIRl60mSE6R/LD7DcPSgu9xLnPj6v0eV/xquPMe5z46r9Hlf8arjzFgJjOuzAcIDHoTH88aYmABTnctVq2KQOgqAA+vhJ9m3txnlezqlMgqnsNRY8vkTPnh1iYAMMtUqGdaBekNqnG+JiYAJiYmJgAmJj2MTSemADzEx7pxIwAeYxzo9FU/cf7pxvGMM7SJpuBM6W2FzY2254AFPa9BadRTrYppYQCNQE05HDTMD24WZUqTIZgAUEDSSIqPuAhvAH+7YfZ6jqKS1ZgFcExX3LLGwHL7MAHJBBJNYjvATPeKNIJuSQANp3FzhmOXbcI4YvuB0siXqMvpXlkHDpkolMG0gDxGJPX1YaZnLrSamB3w1K0glSZlPZPqti2S7MBqayHAYAElmPyCCSCSGva8yAvLHueBpVEKqkQ661VhvpgMoBk2MXjfbmlmd5U0ibeJrS7EWZ7rVu6+kiSbnUSzSOWpljz5YNy+VcmppkqUWAdQInUJuhMWBPqwLWyTupIaoW71WKCmxaz2Oonkp25+0yyymVYSSjtJUcQdQRLSSssCRPP+WNoTk+UMLLtfcBzFEFlJIB0ljqqMYssarX3N5+zB2XcmiAsuO9eWV3CnUSviYDm/LkD68Vp9noXpEU2hKj6mFPSdJWByHRfbO/MuvliQ6qtQKagPK4Dg3kibcsWccUY6Yrt9/7Epa29wx6rNlKxcQ2iCJBuCRMi19/bjo8c5VB/Na0zJUm+9ycdHjJKkXQrz/ZlVqhelVRNSKrB6PeA6GYgjjWPGeuwxh8GZr5xQ/hP62JiYkknwZmvnFD+E/rY9+Dc384o/wn9bExMAE+Dc384o/wv9bE+Dc384o/wv8AWxMTAB4ezM0f/wAih/Cf1sV+CMz+3ofwn9bExMAE+CMz+3ofwn9bE+CMz+3ofwn9bExMAHj9i5g2NbLkeeT/AK2Kf+nq/wC1y38EPxcTEwAQdgVxtVy38H/Vxb4DzH7bL/wf9XExMAE+A8x+2y/8H/VxPgPMftsv/B/1cTEwAT4DzH7bL/wf9XFk7IzI2r0B6spH/wDbExMAFvgzNfOKH8J/WxPgzNfOKH8J/WxMTABPgzNfOKH8J/WxPgvNfOKH8J/WxMTABPgzNfOKH8J/WxPgvNfOKH8J/WxMTABWr2NmXUo2YpaGswXLaSRzAPemPXBw9xMTAB//2Q=="/>
          <p:cNvSpPr>
            <a:spLocks noChangeAspect="1" noChangeArrowheads="1"/>
          </p:cNvSpPr>
          <p:nvPr/>
        </p:nvSpPr>
        <p:spPr bwMode="auto">
          <a:xfrm>
            <a:off x="838200" y="-609600"/>
            <a:ext cx="1943100" cy="2352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97169" y="4267200"/>
            <a:ext cx="3810000" cy="7620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6" name="Picture 20" descr="http://www.cookcountyclerk.com/PublishingImages/Maps/municipalities_feature.gif">
            <a:hlinkClick r:id="rId4" tooltip="Municipalitie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2281" y="3275527"/>
            <a:ext cx="1790700" cy="2441321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4318000" y="1352530"/>
            <a:ext cx="2362200" cy="2564151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97" y="154546"/>
            <a:ext cx="7886700" cy="875763"/>
          </a:xfrm>
        </p:spPr>
        <p:txBody>
          <a:bodyPr/>
          <a:lstStyle/>
          <a:p>
            <a:r>
              <a:rPr lang="en-US" dirty="0" smtClean="0"/>
              <a:t>Study of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change:</a:t>
            </a:r>
          </a:p>
          <a:p>
            <a:pPr lvl="1"/>
            <a:r>
              <a:rPr lang="en-US" dirty="0" smtClean="0"/>
              <a:t>Disparity gaps</a:t>
            </a:r>
          </a:p>
          <a:p>
            <a:pPr lvl="1"/>
            <a:r>
              <a:rPr lang="en-US" dirty="0" smtClean="0"/>
              <a:t>Rapid system change</a:t>
            </a:r>
          </a:p>
          <a:p>
            <a:r>
              <a:rPr lang="en-US" dirty="0" smtClean="0"/>
              <a:t>Empowerment of adaptive change:</a:t>
            </a:r>
          </a:p>
          <a:p>
            <a:pPr lvl="1"/>
            <a:r>
              <a:rPr lang="en-US" dirty="0" smtClean="0"/>
              <a:t>Individual change led to organizational change</a:t>
            </a:r>
          </a:p>
          <a:p>
            <a:pPr lvl="1"/>
            <a:r>
              <a:rPr lang="en-US" dirty="0"/>
              <a:t>Understanding the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Combining with:</a:t>
            </a:r>
          </a:p>
          <a:p>
            <a:pPr lvl="1"/>
            <a:r>
              <a:rPr lang="en-US" dirty="0" smtClean="0"/>
              <a:t>Alignment of behaviors and strategies</a:t>
            </a:r>
          </a:p>
          <a:p>
            <a:pPr lvl="1"/>
            <a:r>
              <a:rPr lang="en-US" dirty="0" smtClean="0"/>
              <a:t>Technical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Chicago’s Disparity Gap Growing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91" y="1610989"/>
            <a:ext cx="772481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52607" y="104853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and white age adjusted mortality. Chicago 1980-2005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559278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Ansell et al; </a:t>
            </a:r>
            <a:r>
              <a:rPr lang="en-US" sz="1200" dirty="0" smtClean="0">
                <a:hlinkClick r:id="rId3"/>
              </a:rPr>
              <a:t>http://www.suhichicago.org/files/publications/Taskforce%20paper.pdf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75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26" y="240574"/>
            <a:ext cx="7286767" cy="54501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61801" y="3511609"/>
            <a:ext cx="3043341" cy="158160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03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Home Network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5563"/>
            <a:ext cx="8229600" cy="4170910"/>
          </a:xfrm>
        </p:spPr>
      </p:pic>
      <p:sp>
        <p:nvSpPr>
          <p:cNvPr id="10" name="TextBox 9"/>
          <p:cNvSpPr txBox="1"/>
          <p:nvPr/>
        </p:nvSpPr>
        <p:spPr>
          <a:xfrm>
            <a:off x="204536" y="5556421"/>
            <a:ext cx="3364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 www.mhnchicago.org/participants.html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70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40296989"/>
              </p:ext>
            </p:extLst>
          </p:nvPr>
        </p:nvGraphicFramePr>
        <p:xfrm>
          <a:off x="0" y="30052"/>
          <a:ext cx="9040970" cy="584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1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Medicaid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03" y="1480110"/>
            <a:ext cx="7886700" cy="34324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2011 Illinois Medicaid Reform Law requires the state to enroll 50% of Medicaid clients in “care coordination” by 1/1/15</a:t>
            </a:r>
          </a:p>
          <a:p>
            <a:pPr lvl="1"/>
            <a:r>
              <a:rPr lang="en-US" b="1" dirty="0" smtClean="0"/>
              <a:t>Medicaid managed care enrollment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ual eligible (Medicare-Medicaid) program</a:t>
            </a:r>
          </a:p>
          <a:p>
            <a:pPr lvl="1"/>
            <a:r>
              <a:rPr lang="en-US" b="1" dirty="0" smtClean="0"/>
              <a:t>Accountable Care Entities</a:t>
            </a:r>
          </a:p>
          <a:p>
            <a:r>
              <a:rPr lang="en-US" dirty="0" smtClean="0"/>
              <a:t>2012 SMART Act</a:t>
            </a:r>
          </a:p>
          <a:p>
            <a:pPr lvl="1"/>
            <a:r>
              <a:rPr lang="en-US" dirty="0" smtClean="0"/>
              <a:t>$1B in cuts to Medicaid spending</a:t>
            </a:r>
          </a:p>
          <a:p>
            <a:pPr lvl="2"/>
            <a:r>
              <a:rPr lang="en-US" dirty="0" smtClean="0"/>
              <a:t>Decreased </a:t>
            </a:r>
            <a:r>
              <a:rPr lang="en-US" i="1" dirty="0" err="1" smtClean="0"/>
              <a:t>FamilyCare</a:t>
            </a:r>
            <a:r>
              <a:rPr lang="en-US" dirty="0" smtClean="0"/>
              <a:t> to 133% FPL</a:t>
            </a:r>
          </a:p>
          <a:p>
            <a:pPr lvl="2"/>
            <a:r>
              <a:rPr lang="en-US" dirty="0" smtClean="0"/>
              <a:t>4 prescription limits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556667"/>
            <a:ext cx="8305800" cy="546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890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Exchanges &amp; Medicaid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chhs.carminaticonsulting.com/wp-content/uploads/2011/11/oldwa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89" y="0"/>
            <a:ext cx="8815541" cy="5105400"/>
          </a:xfrm>
          <a:prstGeom prst="rect">
            <a:avLst/>
          </a:prstGeom>
          <a:noFill/>
        </p:spPr>
      </p:pic>
      <p:pic>
        <p:nvPicPr>
          <p:cNvPr id="52226" name="Picture 2" descr="C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06" y="4208621"/>
            <a:ext cx="4689385" cy="1752600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030791" y="5287089"/>
            <a:ext cx="3505200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Segoe UI" pitchFamily="34" charset="0"/>
                <a:cs typeface="Segoe UI" pitchFamily="34" charset="0"/>
              </a:rPr>
              <a:t>Medicaid program for uninsured adults in Cook County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Home Network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43630"/>
            <a:ext cx="8229600" cy="4170910"/>
          </a:xfrm>
        </p:spPr>
      </p:pic>
      <p:sp>
        <p:nvSpPr>
          <p:cNvPr id="10" name="TextBox 9"/>
          <p:cNvSpPr txBox="1"/>
          <p:nvPr/>
        </p:nvSpPr>
        <p:spPr>
          <a:xfrm>
            <a:off x="3810000" y="6316369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 www.mhnchicago.org/participants.html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502276" y="429121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Book Antiqua" panose="02040602050305030304" pitchFamily="18" charset="0"/>
              </a:rPr>
              <a:t>“Lasting success lies in changing individuals first; then the organization follows</a:t>
            </a:r>
            <a:r>
              <a:rPr lang="en-US" altLang="en-US" dirty="0" smtClean="0">
                <a:latin typeface="Book Antiqua" panose="02040602050305030304" pitchFamily="18" charset="0"/>
              </a:rPr>
              <a:t>.”</a:t>
            </a:r>
            <a:endParaRPr lang="en-US" alt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825839" y="2206242"/>
            <a:ext cx="3276600" cy="253519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lumMod val="10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5920676"/>
            <a:ext cx="2133600" cy="365125"/>
          </a:xfrm>
        </p:spPr>
        <p:txBody>
          <a:bodyPr/>
          <a:lstStyle/>
          <a:p>
            <a:fld id="{88964FF7-8F84-4430-B793-8B65EE2C230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25839" y="797911"/>
            <a:ext cx="5943600" cy="533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Cook County Hospitals and Health System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CountyCare: ~160,000 insured lives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475319" y="797911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439" y="87411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At-risk entity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25839" y="1559911"/>
            <a:ext cx="59436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HMO/TPA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2475319" y="1559911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5968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HMO/TPA: “</a:t>
            </a:r>
            <a:r>
              <a:rPr lang="en-US" i="1" dirty="0" smtClean="0"/>
              <a:t>acting on behalf of”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2475319" y="2361380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52400" y="222952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Care Management and Coordination; IT Infrastructure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78239" y="2398111"/>
            <a:ext cx="295275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MHN ACO: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~80,000 lives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8639" y="2398111"/>
            <a:ext cx="25908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HMO/TPA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~80,000 lives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8239" y="3409493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78239" y="3083911"/>
            <a:ext cx="2971800" cy="249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3039" y="3409493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87839" y="3409493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92639" y="3409493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97439" y="3409493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02239" y="3407940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21" name="Left Brace 20"/>
          <p:cNvSpPr/>
          <p:nvPr/>
        </p:nvSpPr>
        <p:spPr>
          <a:xfrm rot="16200000">
            <a:off x="4387939" y="3103141"/>
            <a:ext cx="381000" cy="2743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30639" y="4729753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Practices working within a shared MHN ACO care model to improve quality and utilization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78639" y="3388711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483439" y="3388711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397839" y="3369840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702639" y="3369840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007439" y="3369840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32" name="Left Brace 31"/>
          <p:cNvSpPr/>
          <p:nvPr/>
        </p:nvSpPr>
        <p:spPr>
          <a:xfrm rot="16200000">
            <a:off x="7321639" y="3217440"/>
            <a:ext cx="457200" cy="2590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90792" y="468411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Practices working within a HMO/TPA led care model to improve quality and utilization</a:t>
            </a:r>
            <a:endParaRPr lang="en-US" dirty="0"/>
          </a:p>
        </p:txBody>
      </p:sp>
      <p:sp>
        <p:nvSpPr>
          <p:cNvPr id="34" name="Title 50"/>
          <p:cNvSpPr txBox="1">
            <a:spLocks/>
          </p:cNvSpPr>
          <p:nvPr/>
        </p:nvSpPr>
        <p:spPr>
          <a:xfrm>
            <a:off x="88006" y="30674"/>
            <a:ext cx="90678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… Adaptive Change Followed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89581" y="340794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Hospitals</a:t>
            </a:r>
          </a:p>
          <a:p>
            <a:r>
              <a:rPr lang="en-US" dirty="0" smtClean="0"/>
              <a:t>9 FQHCs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2399119" y="3644160"/>
            <a:ext cx="50292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07039" y="3388711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111839" y="3388711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416639" y="3388711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721439" y="3333293"/>
            <a:ext cx="228600" cy="9325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12239" y="3369840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617039" y="3369840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093039" y="3369840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788239" y="3369840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4FF7-8F84-4430-B793-8B65EE2C230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973" y="83642"/>
            <a:ext cx="8061878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… Technical Change Followed</a:t>
            </a:r>
            <a:endParaRPr lang="en-US" b="1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4FF7-8F84-4430-B793-8B65EE2C230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 descr="The MHN Model of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65" y="960974"/>
            <a:ext cx="7050838" cy="534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0614" y="5965998"/>
            <a:ext cx="4495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000" dirty="0"/>
              <a:t>Source</a:t>
            </a:r>
            <a:r>
              <a:rPr lang="en-US" sz="1000" dirty="0" smtClean="0"/>
              <a:t>:  http</a:t>
            </a:r>
            <a:r>
              <a:rPr lang="en-US" sz="1000" dirty="0"/>
              <a:t>://</a:t>
            </a:r>
            <a:r>
              <a:rPr lang="en-US" sz="1000" dirty="0" smtClean="0"/>
              <a:t>mhnaco.org/mhn-model-of-care/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203790" y="988198"/>
            <a:ext cx="277414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FF0000"/>
                </a:solidFill>
              </a:rPr>
              <a:t>Point 2:</a:t>
            </a:r>
          </a:p>
          <a:p>
            <a:pPr algn="ctr"/>
            <a:r>
              <a:rPr lang="en-US" sz="1200" b="1" u="sng" dirty="0" smtClean="0">
                <a:solidFill>
                  <a:srgbClr val="FF0000"/>
                </a:solidFill>
              </a:rPr>
              <a:t>Real-Time Data</a:t>
            </a:r>
          </a:p>
          <a:p>
            <a:pPr algn="ctr"/>
            <a:r>
              <a:rPr lang="en-US" sz="1000" dirty="0" smtClean="0"/>
              <a:t>SINGLE IT PORTAL TO CONNECT 20 HOSPITAL EDs TO FQHCs AND  PRIMARY CARE OFFICES; ADT FEED; HEALTH RISK ASSESSMENTS; REFERRALS 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184" y="1300816"/>
            <a:ext cx="174928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FF0000"/>
                </a:solidFill>
              </a:rPr>
              <a:t>Point 1: </a:t>
            </a:r>
          </a:p>
          <a:p>
            <a:pPr algn="ctr"/>
            <a:r>
              <a:rPr lang="en-US" sz="1200" b="1" u="sng" dirty="0" smtClean="0">
                <a:solidFill>
                  <a:srgbClr val="FF0000"/>
                </a:solidFill>
              </a:rPr>
              <a:t>Shared Governance</a:t>
            </a:r>
          </a:p>
          <a:p>
            <a:pPr algn="ctr"/>
            <a:r>
              <a:rPr lang="en-US" sz="1200" b="1" u="sng" dirty="0" smtClean="0">
                <a:solidFill>
                  <a:srgbClr val="FF0000"/>
                </a:solidFill>
              </a:rPr>
              <a:t>MHN ACO</a:t>
            </a:r>
            <a:r>
              <a:rPr lang="en-US" sz="1000" dirty="0" smtClean="0"/>
              <a:t> </a:t>
            </a:r>
          </a:p>
          <a:p>
            <a:pPr algn="ctr"/>
            <a:r>
              <a:rPr lang="en-US" sz="1000" dirty="0" smtClean="0"/>
              <a:t>50%/50% </a:t>
            </a:r>
          </a:p>
          <a:p>
            <a:pPr algn="ctr"/>
            <a:r>
              <a:rPr lang="en-US" sz="1000" dirty="0" smtClean="0"/>
              <a:t>HOSPITALS/FQHCs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0691" y="4819113"/>
            <a:ext cx="1368287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FF0000"/>
                </a:solidFill>
              </a:rPr>
              <a:t>Point 3: </a:t>
            </a:r>
          </a:p>
          <a:p>
            <a:pPr algn="ctr"/>
            <a:r>
              <a:rPr lang="en-US" sz="1200" b="1" u="sng" dirty="0" smtClean="0">
                <a:solidFill>
                  <a:srgbClr val="FF0000"/>
                </a:solidFill>
              </a:rPr>
              <a:t>Practice Level Change</a:t>
            </a:r>
          </a:p>
          <a:p>
            <a:pPr algn="ctr"/>
            <a:r>
              <a:rPr lang="en-US" sz="1000" dirty="0" smtClean="0"/>
              <a:t>CLINICAL COMMITTEE;</a:t>
            </a:r>
          </a:p>
          <a:p>
            <a:pPr algn="ctr"/>
            <a:r>
              <a:rPr lang="en-US" sz="1000" dirty="0" smtClean="0"/>
              <a:t>PRACTICE MODEL; </a:t>
            </a:r>
          </a:p>
          <a:p>
            <a:pPr algn="ctr"/>
            <a:r>
              <a:rPr lang="en-US" sz="1000" dirty="0" smtClean="0"/>
              <a:t>SHARED STANDARDS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7669822" y="4131424"/>
            <a:ext cx="13716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FF0000"/>
                </a:solidFill>
              </a:rPr>
              <a:t>Point 4:</a:t>
            </a:r>
          </a:p>
          <a:p>
            <a:pPr algn="ctr"/>
            <a:r>
              <a:rPr lang="en-US" sz="1200" b="1" u="sng" dirty="0" smtClean="0">
                <a:solidFill>
                  <a:srgbClr val="FF0000"/>
                </a:solidFill>
              </a:rPr>
              <a:t>Rush Performs 4Cs: Centralized Complex Care Coordination</a:t>
            </a:r>
          </a:p>
          <a:p>
            <a:pPr algn="ctr"/>
            <a:r>
              <a:rPr lang="en-US" sz="1000" dirty="0" smtClean="0"/>
              <a:t>PMPM $ ACO SUPPORT;</a:t>
            </a:r>
          </a:p>
          <a:p>
            <a:pPr algn="ctr"/>
            <a:r>
              <a:rPr lang="en-US" sz="1000" dirty="0" smtClean="0"/>
              <a:t>SUPPORTS FQHCs/PC; COMPLEX DISCHARGES</a:t>
            </a:r>
            <a:endParaRPr lang="en-US" sz="1000" dirty="0"/>
          </a:p>
          <a:p>
            <a:pPr algn="ctr"/>
            <a:endParaRPr lang="en-US" sz="1000" dirty="0" smtClean="0"/>
          </a:p>
        </p:txBody>
      </p:sp>
      <p:sp>
        <p:nvSpPr>
          <p:cNvPr id="30" name="Right Arrow 29"/>
          <p:cNvSpPr/>
          <p:nvPr/>
        </p:nvSpPr>
        <p:spPr>
          <a:xfrm rot="10800000">
            <a:off x="5410200" y="1740662"/>
            <a:ext cx="603504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2574899">
            <a:off x="7173037" y="4965760"/>
            <a:ext cx="603504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9442128">
            <a:off x="1583373" y="5222166"/>
            <a:ext cx="599144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ln>
            <a:noFill/>
          </a:ln>
        </p:spPr>
        <p:txBody>
          <a:bodyPr/>
          <a:lstStyle/>
          <a:p>
            <a:fld id="{CD903A35-BE91-4BBE-A9BD-ABC50A0C404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221415" y="827970"/>
            <a:ext cx="4160253" cy="23545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t"/>
          <a:lstStyle/>
          <a:p>
            <a:pPr algn="ctr">
              <a:lnSpc>
                <a:spcPct val="120000"/>
              </a:lnSpc>
              <a:defRPr/>
            </a:pP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difference in cost of care for MHN versus other Medicaid patients in IL is </a:t>
            </a:r>
            <a:r>
              <a:rPr 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3.5%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Year 1 and </a:t>
            </a:r>
            <a:r>
              <a:rPr 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5%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Year 2 below trend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414" y="538086"/>
            <a:ext cx="4160251" cy="338889"/>
          </a:xfrm>
          <a:prstGeom prst="rect">
            <a:avLst/>
          </a:prstGeom>
          <a:solidFill>
            <a:schemeClr val="accent1"/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Cost of Care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4644176" y="685800"/>
            <a:ext cx="4160253" cy="23545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t"/>
          <a:lstStyle/>
          <a:p>
            <a:pPr algn="ctr">
              <a:lnSpc>
                <a:spcPct val="120000"/>
              </a:lnSpc>
              <a:defRPr/>
            </a:pP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6549" y="538086"/>
            <a:ext cx="4160251" cy="338889"/>
          </a:xfrm>
          <a:prstGeom prst="rect">
            <a:avLst/>
          </a:prstGeom>
          <a:solidFill>
            <a:schemeClr val="accent1"/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 Readmission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338927" y="3945524"/>
            <a:ext cx="4160253" cy="279984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t"/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300" y="3182502"/>
            <a:ext cx="4160251" cy="338889"/>
          </a:xfrm>
          <a:prstGeom prst="rect">
            <a:avLst/>
          </a:prstGeom>
          <a:solidFill>
            <a:schemeClr val="accent1"/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 Utilization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4511710" y="3661600"/>
            <a:ext cx="4160253" cy="279984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t"/>
          <a:lstStyle/>
          <a:p>
            <a:pPr algn="ctr">
              <a:lnSpc>
                <a:spcPct val="120000"/>
              </a:lnSpc>
              <a:defRPr/>
            </a:pP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MHN’s engagement efforts reach almost</a:t>
            </a:r>
            <a:r>
              <a:rPr 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2½ times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as many patients as other Medicaid providers</a:t>
            </a:r>
          </a:p>
          <a:p>
            <a:pPr>
              <a:lnSpc>
                <a:spcPct val="120000"/>
              </a:lnSpc>
              <a:defRPr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6435" y="3182502"/>
            <a:ext cx="4160251" cy="338889"/>
          </a:xfrm>
          <a:prstGeom prst="rect">
            <a:avLst/>
          </a:prstGeom>
          <a:solidFill>
            <a:schemeClr val="accent1"/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Engagement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97166" y="99677"/>
            <a:ext cx="8893866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>
              <a:buClr>
                <a:srgbClr val="969696"/>
              </a:buClr>
            </a:pPr>
            <a:r>
              <a:rPr lang="en-US" sz="2000" b="1" dirty="0" smtClean="0">
                <a:latin typeface="+mj-lt"/>
                <a:cs typeface="Palatino Linotype"/>
              </a:rPr>
              <a:t>MHN’s Proven Ability to Impact Cost, Engagement, and Outcomes</a:t>
            </a:r>
            <a:endParaRPr lang="en-US" sz="2000" b="1" dirty="0">
              <a:latin typeface="+mj-lt"/>
              <a:cs typeface="Palatino Linotype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177317863"/>
              </p:ext>
            </p:extLst>
          </p:nvPr>
        </p:nvGraphicFramePr>
        <p:xfrm>
          <a:off x="430634" y="1325674"/>
          <a:ext cx="2219785" cy="157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179540" y="2951039"/>
            <a:ext cx="4219895" cy="155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Difference is MHN risk adjusted cohort vs Non-MHN risk adjusted cohort percent change in cost of care</a:t>
            </a:r>
          </a:p>
          <a:p>
            <a:r>
              <a:rPr lang="en-US" sz="7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Findings </a:t>
            </a: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</a:t>
            </a:r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MHN HFS </a:t>
            </a: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 Coordination Pilot for the Illinois Health Connect population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125748035"/>
              </p:ext>
            </p:extLst>
          </p:nvPr>
        </p:nvGraphicFramePr>
        <p:xfrm>
          <a:off x="5253335" y="591702"/>
          <a:ext cx="2725737" cy="143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6334885" y="1277502"/>
            <a:ext cx="557889" cy="204833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lgDash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>
            <a:off x="6208944" y="2160331"/>
            <a:ext cx="1667613" cy="0"/>
          </a:xfrm>
          <a:prstGeom prst="line">
            <a:avLst/>
          </a:prstGeom>
          <a:noFill/>
          <a:ln w="6350" cap="flat" cmpd="sng" algn="ctr">
            <a:noFill/>
            <a:prstDash val="soli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516926" y="2048835"/>
            <a:ext cx="799216" cy="5232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05336" y="1997252"/>
            <a:ext cx="799216" cy="307777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86463" y="2801502"/>
            <a:ext cx="1980029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BETTER OUTCOME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09703" y="2266758"/>
            <a:ext cx="1539164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LOWER COST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(risk adjusted)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24122" y="3515103"/>
            <a:ext cx="127515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Visits/1000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2462" y="3534112"/>
            <a:ext cx="1662635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 Days/1000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3962" y="5644003"/>
            <a:ext cx="1980029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BETTER OUTCOME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8837" y="5641843"/>
            <a:ext cx="1980029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 BETTER OUTCOME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952557968"/>
              </p:ext>
            </p:extLst>
          </p:nvPr>
        </p:nvGraphicFramePr>
        <p:xfrm>
          <a:off x="341126" y="3764301"/>
          <a:ext cx="1929219" cy="199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1143034" y="4020702"/>
            <a:ext cx="334953" cy="186589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lgDash"/>
          </a:ln>
          <a:effectLst/>
        </p:spPr>
      </p:cxn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3627884399"/>
              </p:ext>
            </p:extLst>
          </p:nvPr>
        </p:nvGraphicFramePr>
        <p:xfrm>
          <a:off x="2390169" y="3743216"/>
          <a:ext cx="1929219" cy="199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3179952" y="4022669"/>
            <a:ext cx="353715" cy="169843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lgDash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7676024" y="5617225"/>
            <a:ext cx="1467976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Period: July 1, 2014 – May 19, 2015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58940" y="4320130"/>
            <a:ext cx="212774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MHN ACO: </a:t>
            </a:r>
          </a:p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 COMPLETE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58939" y="4839612"/>
            <a:ext cx="212774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Network: </a:t>
            </a:r>
          </a:p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97" y="4173102"/>
            <a:ext cx="1410547" cy="1196768"/>
          </a:xfrm>
          <a:prstGeom prst="rect">
            <a:avLst/>
          </a:prstGeom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5626188" y="5620902"/>
            <a:ext cx="2064989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130% BETTER OUTCOME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84243" y="1304188"/>
            <a:ext cx="875395" cy="430887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8563" y="2184883"/>
            <a:ext cx="799216" cy="26161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MHN</a:t>
            </a:r>
          </a:p>
        </p:txBody>
      </p:sp>
    </p:spTree>
    <p:extLst>
      <p:ext uri="{BB962C8B-B14F-4D97-AF65-F5344CB8AC3E}">
        <p14:creationId xmlns:p14="http://schemas.microsoft.com/office/powerpoint/2010/main" val="14837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97" y="154546"/>
            <a:ext cx="7886700" cy="875763"/>
          </a:xfrm>
        </p:spPr>
        <p:txBody>
          <a:bodyPr/>
          <a:lstStyle/>
          <a:p>
            <a:r>
              <a:rPr lang="en-US" dirty="0" smtClean="0"/>
              <a:t>Study of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change:</a:t>
            </a:r>
          </a:p>
          <a:p>
            <a:pPr lvl="1"/>
            <a:r>
              <a:rPr lang="en-US" dirty="0" smtClean="0"/>
              <a:t>Disparity gaps</a:t>
            </a:r>
          </a:p>
          <a:p>
            <a:pPr lvl="1"/>
            <a:r>
              <a:rPr lang="en-US" dirty="0" smtClean="0"/>
              <a:t>Rapid system change</a:t>
            </a:r>
          </a:p>
          <a:p>
            <a:r>
              <a:rPr lang="en-US" dirty="0" smtClean="0"/>
              <a:t>Empowerment of adaptive change:</a:t>
            </a:r>
          </a:p>
          <a:p>
            <a:pPr lvl="1"/>
            <a:r>
              <a:rPr lang="en-US" dirty="0" smtClean="0"/>
              <a:t>Individual change led to organizational change</a:t>
            </a:r>
          </a:p>
          <a:p>
            <a:pPr lvl="1"/>
            <a:r>
              <a:rPr lang="en-US" dirty="0"/>
              <a:t>Understanding the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Combining with:</a:t>
            </a:r>
          </a:p>
          <a:p>
            <a:pPr lvl="1"/>
            <a:r>
              <a:rPr lang="en-US" dirty="0" smtClean="0"/>
              <a:t>Alignment of behaviors and strategies</a:t>
            </a:r>
          </a:p>
          <a:p>
            <a:pPr lvl="1"/>
            <a:r>
              <a:rPr lang="en-US" dirty="0" smtClean="0"/>
              <a:t>Technical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C37B-6D48-E348-9666-825BBB05FBB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42" y="208432"/>
            <a:ext cx="7182651" cy="54366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06655" y="3495333"/>
            <a:ext cx="3029788" cy="105319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49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0"/>
            <a:ext cx="7886700" cy="2852737"/>
          </a:xfrm>
        </p:spPr>
        <p:txBody>
          <a:bodyPr/>
          <a:lstStyle/>
          <a:p>
            <a:r>
              <a:rPr lang="en-US" dirty="0" smtClean="0"/>
              <a:t>“I’ve never been treated this way before”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3185666"/>
            <a:ext cx="7886700" cy="1500187"/>
          </a:xfrm>
        </p:spPr>
        <p:txBody>
          <a:bodyPr>
            <a:noAutofit/>
          </a:bodyPr>
          <a:lstStyle/>
          <a:p>
            <a:r>
              <a:rPr lang="en-US" sz="4800" dirty="0"/>
              <a:t>Empowered Leadership Can Transform Care for Vulnerable Populations</a:t>
            </a:r>
          </a:p>
        </p:txBody>
      </p:sp>
    </p:spTree>
    <p:extLst>
      <p:ext uri="{BB962C8B-B14F-4D97-AF65-F5344CB8AC3E}">
        <p14:creationId xmlns:p14="http://schemas.microsoft.com/office/powerpoint/2010/main" val="25442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234-E0AA-434B-AA79-02F02F6BC82A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HMA and Rush will be offering a full-day workshop on this leadership focus on June 7</a:t>
            </a:r>
            <a:r>
              <a:rPr lang="en-US" baseline="30000" dirty="0" smtClean="0"/>
              <a:t>th</a:t>
            </a:r>
            <a:r>
              <a:rPr lang="en-US" dirty="0" smtClean="0"/>
              <a:t> in Chicago</a:t>
            </a:r>
          </a:p>
          <a:p>
            <a:r>
              <a:rPr lang="en-US" dirty="0" smtClean="0"/>
              <a:t>More leadership workshops will be offered in other cities and states – if interested, please connect with us.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01981" y="0"/>
            <a:ext cx="4842020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115614" y="3174121"/>
            <a:ext cx="95433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" y="1313692"/>
            <a:ext cx="4174359" cy="372085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301981" y="0"/>
            <a:ext cx="4842019" cy="1708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spc="-100" dirty="0" smtClean="0">
                <a:solidFill>
                  <a:srgbClr val="0066A3"/>
                </a:solidFill>
              </a:rPr>
              <a:t>Q &amp; A</a:t>
            </a:r>
            <a:endParaRPr lang="en-US" sz="10000" b="1" spc="-100" dirty="0">
              <a:solidFill>
                <a:srgbClr val="0066A3"/>
              </a:solidFill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430627" y="2227934"/>
            <a:ext cx="4653213" cy="3102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Terry Conway, MD, Managing Principal, HMA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A3"/>
                </a:solidFill>
              </a:rPr>
              <a:t>tconway@healthmanagement.com</a:t>
            </a:r>
          </a:p>
          <a:p>
            <a:r>
              <a:rPr lang="en-US" sz="1800" dirty="0" smtClean="0"/>
              <a:t>Nancy Jaeckels Kamp, Managing Principal, HMA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A3"/>
                </a:solidFill>
              </a:rPr>
              <a:t>nkamp@healthmanagement.com</a:t>
            </a:r>
          </a:p>
          <a:p>
            <a:r>
              <a:rPr lang="en-US" sz="1800" dirty="0" smtClean="0"/>
              <a:t>Anthony J. Perry, MD, VP, Population Health </a:t>
            </a:r>
            <a:br>
              <a:rPr lang="en-US" sz="1800" dirty="0" smtClean="0"/>
            </a:br>
            <a:r>
              <a:rPr lang="en-US" sz="1800" dirty="0" smtClean="0"/>
              <a:t>and Ambulatory Services, </a:t>
            </a:r>
            <a:br>
              <a:rPr lang="en-US" sz="1800" dirty="0" smtClean="0"/>
            </a:br>
            <a:r>
              <a:rPr lang="en-US" sz="1800" dirty="0" smtClean="0"/>
              <a:t>Rush University Medical Center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A3"/>
                </a:solidFill>
              </a:rPr>
              <a:t>Anthony_J_Perry@rush.edu</a:t>
            </a:r>
            <a:endParaRPr lang="en-US" sz="1800" dirty="0">
              <a:solidFill>
                <a:srgbClr val="0066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778" y="1325563"/>
            <a:ext cx="7422444" cy="433211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Identify the new demands from the emerging health care driving the needed </a:t>
            </a:r>
            <a:r>
              <a:rPr lang="en-US" dirty="0" smtClean="0"/>
              <a:t>skills for leadership </a:t>
            </a:r>
            <a:r>
              <a:rPr lang="en-US" dirty="0"/>
              <a:t>and team </a:t>
            </a:r>
            <a:r>
              <a:rPr lang="en-US" dirty="0" smtClean="0"/>
              <a:t>development.</a:t>
            </a:r>
            <a:endParaRPr lang="en-US" dirty="0"/>
          </a:p>
          <a:p>
            <a:r>
              <a:rPr lang="en-US" dirty="0"/>
              <a:t>Utilize a framework for guiding the assessment of leadership capacity across your </a:t>
            </a:r>
            <a:r>
              <a:rPr lang="en-US" dirty="0" smtClean="0"/>
              <a:t>organization.</a:t>
            </a:r>
          </a:p>
          <a:p>
            <a:pPr lvl="0"/>
            <a:r>
              <a:rPr lang="en-US" dirty="0"/>
              <a:t>Recognize best practices of leadership skills.  </a:t>
            </a:r>
          </a:p>
          <a:p>
            <a:pPr lvl="0"/>
            <a:r>
              <a:rPr lang="en-US" dirty="0"/>
              <a:t>Understand the importance of engaged leaders in the transformation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234-E0AA-434B-AA79-02F02F6BC8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60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Health Care for Vulnerable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97" y="1556768"/>
            <a:ext cx="7886700" cy="36750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the last twelve years, the same challenges have remained</a:t>
            </a:r>
          </a:p>
          <a:p>
            <a:pPr lvl="1"/>
            <a:r>
              <a:rPr lang="en-US" dirty="0" smtClean="0"/>
              <a:t>Population is aging</a:t>
            </a:r>
          </a:p>
          <a:p>
            <a:pPr lvl="1"/>
            <a:r>
              <a:rPr lang="en-US" dirty="0" smtClean="0"/>
              <a:t>Workforce shortage</a:t>
            </a:r>
          </a:p>
          <a:p>
            <a:pPr lvl="1"/>
            <a:r>
              <a:rPr lang="en-US" dirty="0" smtClean="0"/>
              <a:t>Cost pressures</a:t>
            </a:r>
          </a:p>
          <a:p>
            <a:pPr lvl="1"/>
            <a:r>
              <a:rPr lang="en-US" dirty="0" smtClean="0"/>
              <a:t>Competition</a:t>
            </a:r>
          </a:p>
          <a:p>
            <a:r>
              <a:rPr lang="en-US" dirty="0" smtClean="0"/>
              <a:t>For the last twelve years, extraordinary new opportunities, challenges, and expectations have emerged</a:t>
            </a:r>
          </a:p>
          <a:p>
            <a:pPr lvl="1"/>
            <a:r>
              <a:rPr lang="en-US" dirty="0" smtClean="0"/>
              <a:t>Expanded coverage</a:t>
            </a:r>
          </a:p>
          <a:p>
            <a:pPr lvl="1"/>
            <a:r>
              <a:rPr lang="en-US" dirty="0" smtClean="0"/>
              <a:t>New organizational approaches to health and models of care</a:t>
            </a:r>
          </a:p>
          <a:p>
            <a:pPr lvl="1"/>
            <a:r>
              <a:rPr lang="en-US" dirty="0" smtClean="0"/>
              <a:t>Cost consciousness and risk in the Safety Net</a:t>
            </a:r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2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5345"/>
            <a:ext cx="7886700" cy="4319336"/>
          </a:xfrm>
        </p:spPr>
        <p:txBody>
          <a:bodyPr>
            <a:normAutofit fontScale="55000" lnSpcReduction="20000"/>
          </a:bodyPr>
          <a:lstStyle/>
          <a:p>
            <a:r>
              <a:rPr lang="en-US" sz="3500" dirty="0" smtClean="0"/>
              <a:t>Financial incentives to providers have had limited success.</a:t>
            </a:r>
          </a:p>
          <a:p>
            <a:pPr lvl="1"/>
            <a:r>
              <a:rPr lang="en-US" sz="2900" dirty="0"/>
              <a:t>P4P</a:t>
            </a:r>
          </a:p>
          <a:p>
            <a:pPr lvl="2"/>
            <a:r>
              <a:rPr lang="en-US" sz="2900" dirty="0"/>
              <a:t>Health Outcomes</a:t>
            </a:r>
          </a:p>
          <a:p>
            <a:pPr lvl="2"/>
            <a:r>
              <a:rPr lang="en-US" sz="2900" dirty="0"/>
              <a:t>Cost</a:t>
            </a:r>
          </a:p>
          <a:p>
            <a:pPr marL="685800" lvl="2" indent="0">
              <a:buNone/>
            </a:pPr>
            <a:endParaRPr lang="en-US" sz="1950" dirty="0"/>
          </a:p>
          <a:p>
            <a:r>
              <a:rPr lang="en-US" sz="3500" dirty="0" smtClean="0"/>
              <a:t>Networks that include all the parts of a health system often do not operate as a system of care.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500" dirty="0"/>
              <a:t>It isn’t enough to recruit providers and clinical resources, or to </a:t>
            </a:r>
            <a:r>
              <a:rPr lang="en-US" sz="3500" dirty="0" smtClean="0"/>
              <a:t>tweak </a:t>
            </a:r>
            <a:r>
              <a:rPr lang="en-US" sz="3500" dirty="0"/>
              <a:t>reimbursement.</a:t>
            </a:r>
          </a:p>
          <a:p>
            <a:r>
              <a:rPr lang="en-US" sz="3500" dirty="0"/>
              <a:t>The delivery system itself need fundamental change!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710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78" y="1178966"/>
            <a:ext cx="1292331" cy="1187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52" y="2818323"/>
            <a:ext cx="1453889" cy="14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7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312" y="680109"/>
            <a:ext cx="2147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accent4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Value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2434" y="887653"/>
            <a:ext cx="1876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Population Health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8622" y="2067723"/>
            <a:ext cx="229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Person Centered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3178" y="680109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Bradley Hand ITC" panose="03070402050302030203" pitchFamily="66" charset="0"/>
              </a:rPr>
              <a:t>Team Based Care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9520" y="1599100"/>
            <a:ext cx="311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Integrated Primary-Specialty-Behavioral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192" y="887653"/>
            <a:ext cx="111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Gabriola" panose="04040605051002020D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Transfo</a:t>
            </a:r>
            <a:endParaRPr lang="en-US" b="1" dirty="0">
              <a:solidFill>
                <a:srgbClr val="C00000"/>
              </a:solidFill>
              <a:latin typeface="Gabriola" panose="04040605051002020D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err="1">
                <a:solidFill>
                  <a:srgbClr val="C00000"/>
                </a:solidFill>
                <a:latin typeface="Gabriola" panose="04040605051002020D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rmation</a:t>
            </a:r>
            <a:endParaRPr lang="en-US" b="1" dirty="0">
              <a:solidFill>
                <a:srgbClr val="C00000"/>
              </a:solidFill>
              <a:latin typeface="Gabriola" panose="04040605051002020D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870" y="2930636"/>
            <a:ext cx="3546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Aharoni" panose="02010803020104030203" pitchFamily="2" charset="-79"/>
                <a:cs typeface="Aharoni" panose="02010803020104030203" pitchFamily="2" charset="-79"/>
              </a:rPr>
              <a:t>Integrated Delivery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9541" y="2800995"/>
            <a:ext cx="24797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Transitional Care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9360" y="4027896"/>
            <a:ext cx="2995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B050"/>
                </a:solidFill>
                <a:latin typeface="Freestyle Script" panose="030804020302050B0404" pitchFamily="66" charset="0"/>
              </a:rPr>
              <a:t>Medical – Health Home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9860" y="726070"/>
            <a:ext cx="15340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 Black" panose="020B0A04020102020204" pitchFamily="34" charset="0"/>
              </a:rPr>
              <a:t>Inovation</a:t>
            </a:r>
            <a:endParaRPr lang="en-US" sz="21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2914" y="3306142"/>
            <a:ext cx="265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Accountable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8622" y="4722719"/>
            <a:ext cx="261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C29"/>
                </a:solidFill>
              </a:rPr>
              <a:t>Social Determinants of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6106" y="4676552"/>
            <a:ext cx="2896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Risk Stratification-Care Management</a:t>
            </a:r>
          </a:p>
        </p:txBody>
      </p:sp>
    </p:spTree>
    <p:extLst>
      <p:ext uri="{BB962C8B-B14F-4D97-AF65-F5344CB8AC3E}">
        <p14:creationId xmlns:p14="http://schemas.microsoft.com/office/powerpoint/2010/main" val="421456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51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Leadership of the Delivery System is Vital to Success in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4137"/>
            <a:ext cx="7886700" cy="34324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Vision, Worth, and Will</a:t>
            </a:r>
          </a:p>
          <a:p>
            <a:pPr lvl="1"/>
            <a:r>
              <a:rPr lang="en-US" dirty="0" smtClean="0"/>
              <a:t>At multiple levels</a:t>
            </a:r>
          </a:p>
          <a:p>
            <a:pPr lvl="1"/>
            <a:r>
              <a:rPr lang="en-US" dirty="0" smtClean="0"/>
              <a:t>Articulated, public, repetitive, and personal</a:t>
            </a:r>
          </a:p>
          <a:p>
            <a:pPr lvl="1"/>
            <a:r>
              <a:rPr lang="en-US" dirty="0" smtClean="0"/>
              <a:t>Expectation of Outcomes</a:t>
            </a:r>
          </a:p>
          <a:p>
            <a:pPr lvl="1"/>
            <a:r>
              <a:rPr lang="en-US" dirty="0" smtClean="0"/>
              <a:t>Measurement</a:t>
            </a:r>
          </a:p>
          <a:p>
            <a:r>
              <a:rPr lang="en-US" dirty="0" smtClean="0"/>
              <a:t>Change in Values</a:t>
            </a:r>
          </a:p>
          <a:p>
            <a:pPr lvl="1"/>
            <a:r>
              <a:rPr lang="en-US" dirty="0" smtClean="0"/>
              <a:t>Autonomy to shared decisions</a:t>
            </a:r>
          </a:p>
          <a:p>
            <a:pPr lvl="1"/>
            <a:r>
              <a:rPr lang="en-US" dirty="0" smtClean="0"/>
              <a:t>Authority to teamwork</a:t>
            </a:r>
          </a:p>
          <a:p>
            <a:pPr lvl="1"/>
            <a:r>
              <a:rPr lang="en-US" dirty="0" smtClean="0"/>
              <a:t>From disengagement of professionals to engagement</a:t>
            </a:r>
          </a:p>
        </p:txBody>
      </p:sp>
    </p:spTree>
    <p:extLst>
      <p:ext uri="{BB962C8B-B14F-4D97-AF65-F5344CB8AC3E}">
        <p14:creationId xmlns:p14="http://schemas.microsoft.com/office/powerpoint/2010/main" val="601142854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rgbClr val="292929"/>
    </a:dk1>
    <a:lt1>
      <a:sysClr val="window" lastClr="FFFFFF"/>
    </a:lt1>
    <a:dk2>
      <a:srgbClr val="800080"/>
    </a:dk2>
    <a:lt2>
      <a:srgbClr val="EEE0F1"/>
    </a:lt2>
    <a:accent1>
      <a:srgbClr val="5D257C"/>
    </a:accent1>
    <a:accent2>
      <a:srgbClr val="269926"/>
    </a:accent2>
    <a:accent3>
      <a:srgbClr val="FF9966"/>
    </a:accent3>
    <a:accent4>
      <a:srgbClr val="9E9689"/>
    </a:accent4>
    <a:accent5>
      <a:srgbClr val="AC66BB"/>
    </a:accent5>
    <a:accent6>
      <a:srgbClr val="EEE0F1"/>
    </a:accent6>
    <a:hlink>
      <a:srgbClr val="0070C0"/>
    </a:hlink>
    <a:folHlink>
      <a:srgbClr val="3333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rgbClr val="292929"/>
    </a:dk1>
    <a:lt1>
      <a:sysClr val="window" lastClr="FFFFFF"/>
    </a:lt1>
    <a:dk2>
      <a:srgbClr val="800080"/>
    </a:dk2>
    <a:lt2>
      <a:srgbClr val="EEE0F1"/>
    </a:lt2>
    <a:accent1>
      <a:srgbClr val="5D257C"/>
    </a:accent1>
    <a:accent2>
      <a:srgbClr val="269926"/>
    </a:accent2>
    <a:accent3>
      <a:srgbClr val="FF9966"/>
    </a:accent3>
    <a:accent4>
      <a:srgbClr val="9E9689"/>
    </a:accent4>
    <a:accent5>
      <a:srgbClr val="AC66BB"/>
    </a:accent5>
    <a:accent6>
      <a:srgbClr val="EEE0F1"/>
    </a:accent6>
    <a:hlink>
      <a:srgbClr val="0070C0"/>
    </a:hlink>
    <a:folHlink>
      <a:srgbClr val="3333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ustom 3">
    <a:dk1>
      <a:srgbClr val="292929"/>
    </a:dk1>
    <a:lt1>
      <a:sysClr val="window" lastClr="FFFFFF"/>
    </a:lt1>
    <a:dk2>
      <a:srgbClr val="800080"/>
    </a:dk2>
    <a:lt2>
      <a:srgbClr val="EEE0F1"/>
    </a:lt2>
    <a:accent1>
      <a:srgbClr val="5D257C"/>
    </a:accent1>
    <a:accent2>
      <a:srgbClr val="269926"/>
    </a:accent2>
    <a:accent3>
      <a:srgbClr val="FF9966"/>
    </a:accent3>
    <a:accent4>
      <a:srgbClr val="9E9689"/>
    </a:accent4>
    <a:accent5>
      <a:srgbClr val="AC66BB"/>
    </a:accent5>
    <a:accent6>
      <a:srgbClr val="EEE0F1"/>
    </a:accent6>
    <a:hlink>
      <a:srgbClr val="0070C0"/>
    </a:hlink>
    <a:folHlink>
      <a:srgbClr val="3333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1861</Words>
  <Application>Microsoft Office PowerPoint</Application>
  <PresentationFormat>On-screen Show (4:3)</PresentationFormat>
  <Paragraphs>349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Batang</vt:lpstr>
      <vt:lpstr>Aharoni</vt:lpstr>
      <vt:lpstr>Aparajita</vt:lpstr>
      <vt:lpstr>Arial</vt:lpstr>
      <vt:lpstr>Arial Black</vt:lpstr>
      <vt:lpstr>Book Antiqua</vt:lpstr>
      <vt:lpstr>Bradley Hand ITC</vt:lpstr>
      <vt:lpstr>Calibri</vt:lpstr>
      <vt:lpstr>Calibri Light</vt:lpstr>
      <vt:lpstr>Comic Sans MS</vt:lpstr>
      <vt:lpstr>Freestyle Script</vt:lpstr>
      <vt:lpstr>Gabriola</vt:lpstr>
      <vt:lpstr>Palatino Linotype</vt:lpstr>
      <vt:lpstr>Segoe UI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Objectives</vt:lpstr>
      <vt:lpstr>Health Care for Vulnerable Populations</vt:lpstr>
      <vt:lpstr>Lessons Learned</vt:lpstr>
      <vt:lpstr>PowerPoint Presentation</vt:lpstr>
      <vt:lpstr>Leadership of the Delivery System is Vital to Success in Transformation</vt:lpstr>
      <vt:lpstr>Leadership of the Delivery System is Vital to Success in Transformation</vt:lpstr>
      <vt:lpstr>Nature and/or Nurture in Leadership</vt:lpstr>
      <vt:lpstr>Leaders and the Patience of a Revolutionary</vt:lpstr>
      <vt:lpstr>What’s Happening for You?</vt:lpstr>
      <vt:lpstr>Why Change?</vt:lpstr>
      <vt:lpstr>Strategic Steps for New Leadership</vt:lpstr>
      <vt:lpstr>Leaders to Transform Care</vt:lpstr>
      <vt:lpstr>What is Technical and Adaptive Change?</vt:lpstr>
      <vt:lpstr>The most common cause of leadership failure is treating an adaptive problem with a technical fix.</vt:lpstr>
      <vt:lpstr>Organizational Change</vt:lpstr>
      <vt:lpstr>Dimensions of Adaptive Change</vt:lpstr>
      <vt:lpstr>Leadership Capacity</vt:lpstr>
      <vt:lpstr>Leadership Capacity</vt:lpstr>
      <vt:lpstr>Alignment of Behaviors and Strategies</vt:lpstr>
      <vt:lpstr>Tools to Shape and Support the New Way</vt:lpstr>
      <vt:lpstr>Framework and Tools for Leaders</vt:lpstr>
      <vt:lpstr>Framework for Leaders</vt:lpstr>
      <vt:lpstr>Let’s Get Local</vt:lpstr>
      <vt:lpstr>Study of Leadership</vt:lpstr>
      <vt:lpstr>Chicago’s Disparity Gap Growing</vt:lpstr>
      <vt:lpstr>Medical Home Network</vt:lpstr>
      <vt:lpstr>PowerPoint Presentation</vt:lpstr>
      <vt:lpstr>Illinois Medicaid</vt:lpstr>
      <vt:lpstr>Exchanges &amp; Medicaid</vt:lpstr>
      <vt:lpstr>PowerPoint Presentation</vt:lpstr>
      <vt:lpstr>Medical Home Network</vt:lpstr>
      <vt:lpstr>PowerPoint Presentation</vt:lpstr>
      <vt:lpstr>PowerPoint Presentation</vt:lpstr>
      <vt:lpstr>PowerPoint Presentation</vt:lpstr>
      <vt:lpstr>Study of Leadership</vt:lpstr>
      <vt:lpstr>“I’ve never been treated this way before”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Hudson</dc:creator>
  <cp:lastModifiedBy>Alona Nenko</cp:lastModifiedBy>
  <cp:revision>32</cp:revision>
  <dcterms:created xsi:type="dcterms:W3CDTF">2016-04-15T18:14:30Z</dcterms:created>
  <dcterms:modified xsi:type="dcterms:W3CDTF">2016-04-19T16:33:59Z</dcterms:modified>
</cp:coreProperties>
</file>