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1.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3.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3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7.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7.xml" ContentType="application/vnd.openxmlformats-officedocument.drawingml.chart+xml"/>
  <Override PartName="/ppt/drawings/drawing5.xml" ContentType="application/vnd.openxmlformats-officedocument.drawingml.chartshapes+xml"/>
  <Override PartName="/ppt/notesSlides/notesSlide14.xml" ContentType="application/vnd.openxmlformats-officedocument.presentationml.notesSlide+xml"/>
  <Override PartName="/ppt/charts/chart8.xml" ContentType="application/vnd.openxmlformats-officedocument.drawingml.chart+xml"/>
  <Override PartName="/ppt/notesSlides/notesSlide15.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1.xml" ContentType="application/vnd.openxmlformats-officedocument.drawingml.chart+xml"/>
  <Override PartName="/ppt/drawings/drawing6.xml" ContentType="application/vnd.openxmlformats-officedocument.drawingml.chartshapes+xml"/>
  <Override PartName="/ppt/notesSlides/notesSlide18.xml" ContentType="application/vnd.openxmlformats-officedocument.presentationml.notesSlide+xml"/>
  <Override PartName="/ppt/charts/chart12.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9288" r:id="rId1"/>
    <p:sldMasterId id="2147489456" r:id="rId2"/>
    <p:sldMasterId id="2147489313" r:id="rId3"/>
    <p:sldMasterId id="2147489314" r:id="rId4"/>
    <p:sldMasterId id="2147489317" r:id="rId5"/>
    <p:sldMasterId id="2147489320" r:id="rId6"/>
    <p:sldMasterId id="2147489391" r:id="rId7"/>
    <p:sldMasterId id="2147489401" r:id="rId8"/>
    <p:sldMasterId id="2147489435" r:id="rId9"/>
    <p:sldMasterId id="2147489437" r:id="rId10"/>
    <p:sldMasterId id="2147489467" r:id="rId11"/>
    <p:sldMasterId id="2147489519" r:id="rId12"/>
    <p:sldMasterId id="2147489520" r:id="rId13"/>
    <p:sldMasterId id="2147489526" r:id="rId14"/>
    <p:sldMasterId id="2147489531" r:id="rId15"/>
    <p:sldMasterId id="2147489536" r:id="rId16"/>
    <p:sldMasterId id="2147489540" r:id="rId17"/>
    <p:sldMasterId id="2147489541" r:id="rId18"/>
    <p:sldMasterId id="2147489542" r:id="rId19"/>
    <p:sldMasterId id="2147489551" r:id="rId20"/>
    <p:sldMasterId id="2147489553" r:id="rId21"/>
    <p:sldMasterId id="2147489555" r:id="rId22"/>
    <p:sldMasterId id="2147489557" r:id="rId23"/>
    <p:sldMasterId id="2147489559" r:id="rId24"/>
    <p:sldMasterId id="2147489561" r:id="rId25"/>
    <p:sldMasterId id="2147489563" r:id="rId26"/>
    <p:sldMasterId id="2147489565" r:id="rId27"/>
    <p:sldMasterId id="2147489567" r:id="rId28"/>
    <p:sldMasterId id="2147489574" r:id="rId29"/>
    <p:sldMasterId id="2147489576" r:id="rId30"/>
    <p:sldMasterId id="2147489595" r:id="rId31"/>
    <p:sldMasterId id="2147489610" r:id="rId32"/>
    <p:sldMasterId id="2147489640" r:id="rId33"/>
    <p:sldMasterId id="2147489655" r:id="rId34"/>
    <p:sldMasterId id="2147489660" r:id="rId35"/>
    <p:sldMasterId id="2147489665" r:id="rId36"/>
    <p:sldMasterId id="2147489680" r:id="rId37"/>
  </p:sldMasterIdLst>
  <p:notesMasterIdLst>
    <p:notesMasterId r:id="rId63"/>
  </p:notesMasterIdLst>
  <p:handoutMasterIdLst>
    <p:handoutMasterId r:id="rId64"/>
  </p:handoutMasterIdLst>
  <p:sldIdLst>
    <p:sldId id="1731" r:id="rId38"/>
    <p:sldId id="1745" r:id="rId39"/>
    <p:sldId id="1746" r:id="rId40"/>
    <p:sldId id="1747" r:id="rId41"/>
    <p:sldId id="1732" r:id="rId42"/>
    <p:sldId id="1719" r:id="rId43"/>
    <p:sldId id="1735" r:id="rId44"/>
    <p:sldId id="1736" r:id="rId45"/>
    <p:sldId id="1741" r:id="rId46"/>
    <p:sldId id="1722" r:id="rId47"/>
    <p:sldId id="1734" r:id="rId48"/>
    <p:sldId id="1723" r:id="rId49"/>
    <p:sldId id="1738" r:id="rId50"/>
    <p:sldId id="1737" r:id="rId51"/>
    <p:sldId id="1727" r:id="rId52"/>
    <p:sldId id="1739" r:id="rId53"/>
    <p:sldId id="1729" r:id="rId54"/>
    <p:sldId id="1724" r:id="rId55"/>
    <p:sldId id="1740" r:id="rId56"/>
    <p:sldId id="1728" r:id="rId57"/>
    <p:sldId id="1726" r:id="rId58"/>
    <p:sldId id="1742" r:id="rId59"/>
    <p:sldId id="1743" r:id="rId60"/>
    <p:sldId id="1718" r:id="rId61"/>
    <p:sldId id="1748" r:id="rId62"/>
  </p:sldIdLst>
  <p:sldSz cx="9144000" cy="6858000" type="screen4x3"/>
  <p:notesSz cx="6950075" cy="9236075"/>
  <p:defaultTextStyle>
    <a:defPPr>
      <a:defRPr lang="en-US"/>
    </a:defPPr>
    <a:lvl1pPr algn="l" rtl="0" fontAlgn="base">
      <a:spcBef>
        <a:spcPct val="0"/>
      </a:spcBef>
      <a:spcAft>
        <a:spcPct val="0"/>
      </a:spcAft>
      <a:defRPr sz="2400" kern="1200">
        <a:solidFill>
          <a:schemeClr val="bg1"/>
        </a:solidFill>
        <a:latin typeface="Arial" charset="0"/>
        <a:ea typeface="+mn-ea"/>
        <a:cs typeface="Arial" charset="0"/>
      </a:defRPr>
    </a:lvl1pPr>
    <a:lvl2pPr marL="457200" algn="l" rtl="0" fontAlgn="base">
      <a:spcBef>
        <a:spcPct val="0"/>
      </a:spcBef>
      <a:spcAft>
        <a:spcPct val="0"/>
      </a:spcAft>
      <a:defRPr sz="2400" kern="1200">
        <a:solidFill>
          <a:schemeClr val="bg1"/>
        </a:solidFill>
        <a:latin typeface="Arial" charset="0"/>
        <a:ea typeface="+mn-ea"/>
        <a:cs typeface="Arial" charset="0"/>
      </a:defRPr>
    </a:lvl2pPr>
    <a:lvl3pPr marL="914400" algn="l" rtl="0" fontAlgn="base">
      <a:spcBef>
        <a:spcPct val="0"/>
      </a:spcBef>
      <a:spcAft>
        <a:spcPct val="0"/>
      </a:spcAft>
      <a:defRPr sz="2400" kern="1200">
        <a:solidFill>
          <a:schemeClr val="bg1"/>
        </a:solidFill>
        <a:latin typeface="Arial" charset="0"/>
        <a:ea typeface="+mn-ea"/>
        <a:cs typeface="Arial" charset="0"/>
      </a:defRPr>
    </a:lvl3pPr>
    <a:lvl4pPr marL="1371600" algn="l" rtl="0" fontAlgn="base">
      <a:spcBef>
        <a:spcPct val="0"/>
      </a:spcBef>
      <a:spcAft>
        <a:spcPct val="0"/>
      </a:spcAft>
      <a:defRPr sz="2400" kern="1200">
        <a:solidFill>
          <a:schemeClr val="bg1"/>
        </a:solidFill>
        <a:latin typeface="Arial" charset="0"/>
        <a:ea typeface="+mn-ea"/>
        <a:cs typeface="Arial" charset="0"/>
      </a:defRPr>
    </a:lvl4pPr>
    <a:lvl5pPr marL="1828800" algn="l" rtl="0" fontAlgn="base">
      <a:spcBef>
        <a:spcPct val="0"/>
      </a:spcBef>
      <a:spcAft>
        <a:spcPct val="0"/>
      </a:spcAft>
      <a:defRPr sz="2400" kern="1200">
        <a:solidFill>
          <a:schemeClr val="bg1"/>
        </a:solidFill>
        <a:latin typeface="Arial" charset="0"/>
        <a:ea typeface="+mn-ea"/>
        <a:cs typeface="Arial" charset="0"/>
      </a:defRPr>
    </a:lvl5pPr>
    <a:lvl6pPr marL="2286000" algn="l" defTabSz="914400" rtl="0" eaLnBrk="1" latinLnBrk="0" hangingPunct="1">
      <a:defRPr sz="2400" kern="1200">
        <a:solidFill>
          <a:schemeClr val="bg1"/>
        </a:solidFill>
        <a:latin typeface="Arial" charset="0"/>
        <a:ea typeface="+mn-ea"/>
        <a:cs typeface="Arial" charset="0"/>
      </a:defRPr>
    </a:lvl6pPr>
    <a:lvl7pPr marL="2743200" algn="l" defTabSz="914400" rtl="0" eaLnBrk="1" latinLnBrk="0" hangingPunct="1">
      <a:defRPr sz="2400" kern="1200">
        <a:solidFill>
          <a:schemeClr val="bg1"/>
        </a:solidFill>
        <a:latin typeface="Arial" charset="0"/>
        <a:ea typeface="+mn-ea"/>
        <a:cs typeface="Arial" charset="0"/>
      </a:defRPr>
    </a:lvl7pPr>
    <a:lvl8pPr marL="3200400" algn="l" defTabSz="914400" rtl="0" eaLnBrk="1" latinLnBrk="0" hangingPunct="1">
      <a:defRPr sz="2400" kern="1200">
        <a:solidFill>
          <a:schemeClr val="bg1"/>
        </a:solidFill>
        <a:latin typeface="Arial" charset="0"/>
        <a:ea typeface="+mn-ea"/>
        <a:cs typeface="Arial" charset="0"/>
      </a:defRPr>
    </a:lvl8pPr>
    <a:lvl9pPr marL="3657600" algn="l" defTabSz="914400" rtl="0" eaLnBrk="1" latinLnBrk="0" hangingPunct="1">
      <a:defRPr sz="2400" kern="1200">
        <a:solidFill>
          <a:schemeClr val="bg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9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2633"/>
    <a:srgbClr val="85AA5D"/>
    <a:srgbClr val="0065A5"/>
    <a:srgbClr val="0033CC"/>
    <a:srgbClr val="003399"/>
    <a:srgbClr val="FF0000"/>
    <a:srgbClr val="CC66FF"/>
    <a:srgbClr val="66FFFF"/>
    <a:srgbClr val="FFFF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1" autoAdjust="0"/>
    <p:restoredTop sz="71306" autoAdjust="0"/>
  </p:normalViewPr>
  <p:slideViewPr>
    <p:cSldViewPr>
      <p:cViewPr varScale="1">
        <p:scale>
          <a:sx n="81" d="100"/>
          <a:sy n="81" d="100"/>
        </p:scale>
        <p:origin x="678" y="12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p:scale>
          <a:sx n="75" d="100"/>
          <a:sy n="75" d="100"/>
        </p:scale>
        <p:origin x="-1596" y="-72"/>
      </p:cViewPr>
      <p:guideLst>
        <p:guide orient="horz" pos="2909"/>
        <p:guide pos="219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2.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5.xml"/><Relationship Id="rId47" Type="http://schemas.openxmlformats.org/officeDocument/2006/relationships/slide" Target="slides/slide10.xml"/><Relationship Id="rId50" Type="http://schemas.openxmlformats.org/officeDocument/2006/relationships/slide" Target="slides/slide13.xml"/><Relationship Id="rId55" Type="http://schemas.openxmlformats.org/officeDocument/2006/relationships/slide" Target="slides/slide18.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 Target="slides/slide3.xml"/><Relationship Id="rId45" Type="http://schemas.openxmlformats.org/officeDocument/2006/relationships/slide" Target="slides/slide8.xml"/><Relationship Id="rId53" Type="http://schemas.openxmlformats.org/officeDocument/2006/relationships/slide" Target="slides/slide16.xml"/><Relationship Id="rId58" Type="http://schemas.openxmlformats.org/officeDocument/2006/relationships/slide" Target="slides/slide21.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2.xml"/><Relationship Id="rId57" Type="http://schemas.openxmlformats.org/officeDocument/2006/relationships/slide" Target="slides/slide20.xml"/><Relationship Id="rId61"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7.xml"/><Relationship Id="rId52" Type="http://schemas.openxmlformats.org/officeDocument/2006/relationships/slide" Target="slides/slide15.xml"/><Relationship Id="rId60" Type="http://schemas.openxmlformats.org/officeDocument/2006/relationships/slide" Target="slides/slide23.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6.xml"/><Relationship Id="rId48" Type="http://schemas.openxmlformats.org/officeDocument/2006/relationships/slide" Target="slides/slide11.xml"/><Relationship Id="rId56" Type="http://schemas.openxmlformats.org/officeDocument/2006/relationships/slide" Target="slides/slide19.xml"/><Relationship Id="rId64"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1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1.xml"/><Relationship Id="rId46" Type="http://schemas.openxmlformats.org/officeDocument/2006/relationships/slide" Target="slides/slide9.xml"/><Relationship Id="rId59" Type="http://schemas.openxmlformats.org/officeDocument/2006/relationships/slide" Target="slides/slide22.xml"/><Relationship Id="rId67"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 Target="slides/slide4.xml"/><Relationship Id="rId54" Type="http://schemas.openxmlformats.org/officeDocument/2006/relationships/slide" Target="slides/slide17.xml"/><Relationship Id="rId62" Type="http://schemas.openxmlformats.org/officeDocument/2006/relationships/slide" Target="slides/slide2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4280649309904818E-2"/>
          <c:y val="0.11480183783067317"/>
          <c:w val="0.95974308054899571"/>
          <c:h val="0.6870492474737433"/>
        </c:manualLayout>
      </c:layout>
      <c:lineChart>
        <c:grouping val="standard"/>
        <c:varyColors val="0"/>
        <c:ser>
          <c:idx val="2"/>
          <c:order val="0"/>
          <c:tx>
            <c:strRef>
              <c:f>Sheet1!$B$1</c:f>
              <c:strCache>
                <c:ptCount val="1"/>
                <c:pt idx="0">
                  <c:v>Total Medicaid Spending</c:v>
                </c:pt>
              </c:strCache>
            </c:strRef>
          </c:tx>
          <c:spPr>
            <a:ln w="38100">
              <a:solidFill>
                <a:schemeClr val="accent1"/>
              </a:solidFill>
              <a:prstDash val="solid"/>
            </a:ln>
          </c:spPr>
          <c:marker>
            <c:symbol val="square"/>
            <c:size val="9"/>
            <c:spPr>
              <a:solidFill>
                <a:schemeClr val="accent1"/>
              </a:solidFill>
              <a:ln w="12700">
                <a:solidFill>
                  <a:schemeClr val="accent1"/>
                </a:solidFill>
                <a:prstDash val="solid"/>
              </a:ln>
            </c:spPr>
          </c:marker>
          <c:dPt>
            <c:idx val="17"/>
            <c:bubble3D val="0"/>
            <c:extLst xmlns:c16r2="http://schemas.microsoft.com/office/drawing/2015/06/chart">
              <c:ext xmlns:c16="http://schemas.microsoft.com/office/drawing/2014/chart" uri="{C3380CC4-5D6E-409C-BE32-E72D297353CC}">
                <c16:uniqueId val="{00000000-4D8D-4E5D-8851-C55C6511C278}"/>
              </c:ext>
            </c:extLst>
          </c:dPt>
          <c:dPt>
            <c:idx val="18"/>
            <c:bubble3D val="0"/>
            <c:extLst xmlns:c16r2="http://schemas.microsoft.com/office/drawing/2015/06/chart">
              <c:ext xmlns:c16="http://schemas.microsoft.com/office/drawing/2014/chart" uri="{C3380CC4-5D6E-409C-BE32-E72D297353CC}">
                <c16:uniqueId val="{00000002-4D8D-4E5D-8851-C55C6511C278}"/>
              </c:ext>
            </c:extLst>
          </c:dPt>
          <c:dPt>
            <c:idx val="19"/>
            <c:bubble3D val="0"/>
            <c:spPr>
              <a:ln w="38100">
                <a:solidFill>
                  <a:schemeClr val="accent1"/>
                </a:solidFill>
                <a:prstDash val="dash"/>
              </a:ln>
            </c:spPr>
            <c:extLst xmlns:c16r2="http://schemas.microsoft.com/office/drawing/2015/06/chart">
              <c:ext xmlns:c16="http://schemas.microsoft.com/office/drawing/2014/chart" uri="{C3380CC4-5D6E-409C-BE32-E72D297353CC}">
                <c16:uniqueId val="{0000001E-4D8D-4E5D-8851-C55C6511C278}"/>
              </c:ext>
            </c:extLst>
          </c:dPt>
          <c:dLbls>
            <c:dLbl>
              <c:idx val="5"/>
              <c:layout>
                <c:manualLayout>
                  <c:x val="-2.0340181996330125E-2"/>
                  <c:y val="-6.080790179875626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A073-417A-8ACC-C3CEAE53EE60}"/>
                </c:ext>
                <c:ext xmlns:c15="http://schemas.microsoft.com/office/drawing/2012/chart" uri="{CE6537A1-D6FC-4f65-9D91-7224C49458BB}">
                  <c15:layout/>
                </c:ext>
              </c:extLst>
            </c:dLbl>
            <c:dLbl>
              <c:idx val="6"/>
              <c:layout>
                <c:manualLayout>
                  <c:x val="-2.6009863333664812E-2"/>
                  <c:y val="-4.210996888673049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A073-417A-8ACC-C3CEAE53EE60}"/>
                </c:ext>
                <c:ext xmlns:c15="http://schemas.microsoft.com/office/drawing/2012/chart" uri="{CE6537A1-D6FC-4f65-9D91-7224C49458BB}">
                  <c15:layout/>
                </c:ext>
              </c:extLst>
            </c:dLbl>
            <c:dLbl>
              <c:idx val="8"/>
              <c:layout>
                <c:manualLayout>
                  <c:x val="-3.0262221994539918E-2"/>
                  <c:y val="-6.080790179875636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A073-417A-8ACC-C3CEAE53EE60}"/>
                </c:ext>
                <c:ext xmlns:c15="http://schemas.microsoft.com/office/drawing/2012/chart" uri="{CE6537A1-D6FC-4f65-9D91-7224C49458BB}">
                  <c15:layout/>
                </c:ext>
              </c:extLst>
            </c:dLbl>
            <c:dLbl>
              <c:idx val="11"/>
              <c:layout>
                <c:manualLayout>
                  <c:x val="-1.8922747710871532E-2"/>
                  <c:y val="4.870794645059903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A073-417A-8ACC-C3CEAE53EE60}"/>
                </c:ext>
                <c:ext xmlns:c15="http://schemas.microsoft.com/office/drawing/2012/chart" uri="{CE6537A1-D6FC-4f65-9D91-7224C49458BB}">
                  <c15:layout/>
                </c:ext>
              </c:extLst>
            </c:dLbl>
            <c:dLbl>
              <c:idx val="12"/>
              <c:layout>
                <c:manualLayout>
                  <c:x val="-3.3097090565456948E-2"/>
                  <c:y val="5.672130120055202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A073-417A-8ACC-C3CEAE53EE60}"/>
                </c:ext>
                <c:ext xmlns:c15="http://schemas.microsoft.com/office/drawing/2012/chart" uri="{CE6537A1-D6FC-4f65-9D91-7224C49458BB}">
                  <c15:layout/>
                </c:ext>
              </c:extLst>
            </c:dLbl>
            <c:dLbl>
              <c:idx val="14"/>
              <c:layout>
                <c:manualLayout>
                  <c:x val="-1.0418141998120386E-2"/>
                  <c:y val="1.665452745078780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A073-417A-8ACC-C3CEAE53EE60}"/>
                </c:ext>
                <c:ext xmlns:c15="http://schemas.microsoft.com/office/drawing/2012/chart" uri="{CE6537A1-D6FC-4f65-9D91-7224C49458BB}">
                  <c15:layout/>
                </c:ext>
              </c:extLst>
            </c:dLbl>
            <c:dLbl>
              <c:idx val="15"/>
              <c:layout>
                <c:manualLayout>
                  <c:x val="-4.8688867705500904E-2"/>
                  <c:y val="-5.546566529878781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A073-417A-8ACC-C3CEAE53EE60}"/>
                </c:ext>
                <c:ext xmlns:c15="http://schemas.microsoft.com/office/drawing/2012/chart" uri="{CE6537A1-D6FC-4f65-9D91-7224C49458BB}">
                  <c15:layout/>
                </c:ext>
              </c:extLst>
            </c:dLbl>
            <c:dLbl>
              <c:idx val="17"/>
              <c:layout>
                <c:manualLayout>
                  <c:x val="-4.3097145253866494E-2"/>
                  <c:y val="-4.2110074048866297E-2"/>
                </c:manualLayout>
              </c:layout>
              <c:spPr>
                <a:noFill/>
                <a:ln>
                  <a:noFill/>
                </a:ln>
                <a:effectLst/>
              </c:spPr>
              <c:txPr>
                <a:bodyPr wrap="square" lIns="38100" tIns="19050" rIns="38100" bIns="19050" anchor="ctr">
                  <a:noAutofit/>
                </a:bodyPr>
                <a:lstStyle/>
                <a:p>
                  <a:pPr>
                    <a:defRPr sz="1400" b="1"/>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D8D-4E5D-8851-C55C6511C278}"/>
                </c:ext>
                <c:ext xmlns:c15="http://schemas.microsoft.com/office/drawing/2012/chart" uri="{CE6537A1-D6FC-4f65-9D91-7224C49458BB}">
                  <c15:spPr xmlns:c15="http://schemas.microsoft.com/office/drawing/2012/chart">
                    <a:prstGeom prst="rect">
                      <a:avLst/>
                    </a:prstGeom>
                  </c15:spPr>
                  <c15:layout/>
                </c:ext>
              </c:extLst>
            </c:dLbl>
            <c:dLbl>
              <c:idx val="18"/>
              <c:layout>
                <c:manualLayout>
                  <c:x val="-2.1757560477289186E-2"/>
                  <c:y val="-5.2794441886667605E-2"/>
                </c:manualLayout>
              </c:layout>
              <c:spPr>
                <a:noFill/>
                <a:ln>
                  <a:noFill/>
                </a:ln>
                <a:effectLst/>
              </c:spPr>
              <c:txPr>
                <a:bodyPr wrap="square" lIns="38100" tIns="19050" rIns="38100" bIns="19050" anchor="ctr">
                  <a:noAutofit/>
                </a:bodyPr>
                <a:lstStyle/>
                <a:p>
                  <a:pPr>
                    <a:defRPr sz="1400" b="1"/>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4D8D-4E5D-8851-C55C6511C278}"/>
                </c:ext>
                <c:ext xmlns:c15="http://schemas.microsoft.com/office/drawing/2012/chart" uri="{CE6537A1-D6FC-4f65-9D91-7224C49458BB}">
                  <c15:spPr xmlns:c15="http://schemas.microsoft.com/office/drawing/2012/chart">
                    <a:prstGeom prst="rect">
                      <a:avLst/>
                    </a:prstGeom>
                  </c15:spPr>
                  <c15:layout/>
                </c:ext>
              </c:extLst>
            </c:dLbl>
            <c:spPr>
              <a:noFill/>
              <a:ln>
                <a:noFill/>
              </a:ln>
              <a:effectLst/>
            </c:spPr>
            <c:txPr>
              <a:bodyPr wrap="square" lIns="38100" tIns="19050" rIns="38100" bIns="19050" anchor="ctr">
                <a:spAutoFit/>
              </a:bodyPr>
              <a:lstStyle/>
              <a:p>
                <a:pPr>
                  <a:defRPr sz="1400" b="1"/>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Sheet1!$A$2:$A$21</c:f>
              <c:strCach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 Proj.</c:v>
                </c:pt>
              </c:strCache>
            </c:strRef>
          </c:cat>
          <c:val>
            <c:numRef>
              <c:f>Sheet1!$B$2:$B$21</c:f>
              <c:numCache>
                <c:formatCode>0.0%</c:formatCode>
                <c:ptCount val="20"/>
                <c:pt idx="0">
                  <c:v>4.7E-2</c:v>
                </c:pt>
                <c:pt idx="1">
                  <c:v>6.8000000000000005E-2</c:v>
                </c:pt>
                <c:pt idx="2">
                  <c:v>8.6999999999999994E-2</c:v>
                </c:pt>
                <c:pt idx="3">
                  <c:v>0.104</c:v>
                </c:pt>
                <c:pt idx="4">
                  <c:v>0.127</c:v>
                </c:pt>
                <c:pt idx="5">
                  <c:v>8.5000000000000006E-2</c:v>
                </c:pt>
                <c:pt idx="6">
                  <c:v>7.6999999999999999E-2</c:v>
                </c:pt>
                <c:pt idx="7">
                  <c:v>6.4000000000000001E-2</c:v>
                </c:pt>
                <c:pt idx="8">
                  <c:v>1.2999999999999999E-2</c:v>
                </c:pt>
                <c:pt idx="9">
                  <c:v>3.7999999999999999E-2</c:v>
                </c:pt>
                <c:pt idx="10">
                  <c:v>5.8000000000000003E-2</c:v>
                </c:pt>
                <c:pt idx="11">
                  <c:v>7.5999999999999998E-2</c:v>
                </c:pt>
                <c:pt idx="12">
                  <c:v>6.6000000000000003E-2</c:v>
                </c:pt>
                <c:pt idx="13">
                  <c:v>9.7000000000000003E-2</c:v>
                </c:pt>
                <c:pt idx="14">
                  <c:v>-0.04</c:v>
                </c:pt>
                <c:pt idx="15">
                  <c:v>3.2000000000000001E-2</c:v>
                </c:pt>
                <c:pt idx="16">
                  <c:v>6.8000000000000005E-2</c:v>
                </c:pt>
                <c:pt idx="17">
                  <c:v>0.105</c:v>
                </c:pt>
                <c:pt idx="18">
                  <c:v>5.8999999999999997E-2</c:v>
                </c:pt>
                <c:pt idx="19">
                  <c:v>4.4999999999999998E-2</c:v>
                </c:pt>
              </c:numCache>
            </c:numRef>
          </c:val>
          <c:smooth val="0"/>
          <c:extLst xmlns:c16r2="http://schemas.microsoft.com/office/drawing/2015/06/chart">
            <c:ext xmlns:c16="http://schemas.microsoft.com/office/drawing/2014/chart" uri="{C3380CC4-5D6E-409C-BE32-E72D297353CC}">
              <c16:uniqueId val="{0000000D-4D8D-4E5D-8851-C55C6511C278}"/>
            </c:ext>
          </c:extLst>
        </c:ser>
        <c:ser>
          <c:idx val="0"/>
          <c:order val="1"/>
          <c:tx>
            <c:strRef>
              <c:f>Sheet1!$C$1</c:f>
              <c:strCache>
                <c:ptCount val="1"/>
                <c:pt idx="0">
                  <c:v>Medicaid Enrollment</c:v>
                </c:pt>
              </c:strCache>
            </c:strRef>
          </c:tx>
          <c:spPr>
            <a:ln w="38100">
              <a:solidFill>
                <a:srgbClr val="C00000"/>
              </a:solidFill>
              <a:prstDash val="solid"/>
            </a:ln>
          </c:spPr>
          <c:marker>
            <c:symbol val="triangle"/>
            <c:size val="9"/>
            <c:spPr>
              <a:solidFill>
                <a:srgbClr val="C00000"/>
              </a:solidFill>
              <a:ln w="12700">
                <a:solidFill>
                  <a:srgbClr val="C00000"/>
                </a:solidFill>
                <a:prstDash val="solid"/>
              </a:ln>
            </c:spPr>
          </c:marker>
          <c:dPt>
            <c:idx val="17"/>
            <c:marker>
              <c:spPr>
                <a:solidFill>
                  <a:srgbClr val="C00000"/>
                </a:solidFill>
                <a:ln w="38100">
                  <a:solidFill>
                    <a:srgbClr val="C00000"/>
                  </a:solidFill>
                  <a:prstDash val="solid"/>
                </a:ln>
              </c:spPr>
            </c:marker>
            <c:bubble3D val="0"/>
            <c:extLst xmlns:c16r2="http://schemas.microsoft.com/office/drawing/2015/06/chart">
              <c:ext xmlns:c16="http://schemas.microsoft.com/office/drawing/2014/chart" uri="{C3380CC4-5D6E-409C-BE32-E72D297353CC}">
                <c16:uniqueId val="{0000000E-4D8D-4E5D-8851-C55C6511C278}"/>
              </c:ext>
            </c:extLst>
          </c:dPt>
          <c:dPt>
            <c:idx val="18"/>
            <c:bubble3D val="0"/>
            <c:spPr>
              <a:ln w="38100" cmpd="sng">
                <a:solidFill>
                  <a:srgbClr val="C00000"/>
                </a:solidFill>
                <a:prstDash val="solid"/>
              </a:ln>
            </c:spPr>
            <c:extLst xmlns:c16r2="http://schemas.microsoft.com/office/drawing/2015/06/chart">
              <c:ext xmlns:c16="http://schemas.microsoft.com/office/drawing/2014/chart" uri="{C3380CC4-5D6E-409C-BE32-E72D297353CC}">
                <c16:uniqueId val="{00000010-4D8D-4E5D-8851-C55C6511C278}"/>
              </c:ext>
            </c:extLst>
          </c:dPt>
          <c:dPt>
            <c:idx val="19"/>
            <c:bubble3D val="0"/>
            <c:spPr>
              <a:ln w="38100">
                <a:solidFill>
                  <a:srgbClr val="C00000"/>
                </a:solidFill>
                <a:prstDash val="dash"/>
              </a:ln>
            </c:spPr>
            <c:extLst xmlns:c16r2="http://schemas.microsoft.com/office/drawing/2015/06/chart">
              <c:ext xmlns:c16="http://schemas.microsoft.com/office/drawing/2014/chart" uri="{C3380CC4-5D6E-409C-BE32-E72D297353CC}">
                <c16:uniqueId val="{0000001C-4D8D-4E5D-8851-C55C6511C278}"/>
              </c:ext>
            </c:extLst>
          </c:dPt>
          <c:dLbls>
            <c:dLbl>
              <c:idx val="0"/>
              <c:layout>
                <c:manualLayout>
                  <c:x val="-4.3656975992123086E-2"/>
                  <c:y val="5.405018295056759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A073-417A-8ACC-C3CEAE53EE60}"/>
                </c:ext>
                <c:ext xmlns:c15="http://schemas.microsoft.com/office/drawing/2012/chart" uri="{CE6537A1-D6FC-4f65-9D91-7224C49458BB}">
                  <c15:layout/>
                </c:ext>
              </c:extLst>
            </c:dLbl>
            <c:dLbl>
              <c:idx val="2"/>
              <c:layout>
                <c:manualLayout>
                  <c:x val="-4.585399913458385E-2"/>
                  <c:y val="-5.546566529878771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A073-417A-8ACC-C3CEAE53EE60}"/>
                </c:ext>
                <c:ext xmlns:c15="http://schemas.microsoft.com/office/drawing/2012/chart" uri="{CE6537A1-D6FC-4f65-9D91-7224C49458BB}">
                  <c15:layout/>
                </c:ext>
              </c:extLst>
            </c:dLbl>
            <c:dLbl>
              <c:idx val="3"/>
              <c:layout>
                <c:manualLayout>
                  <c:x val="-4.1601696278208221E-2"/>
                  <c:y val="-2.875448279894492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A073-417A-8ACC-C3CEAE53EE60}"/>
                </c:ext>
                <c:ext xmlns:c15="http://schemas.microsoft.com/office/drawing/2012/chart" uri="{CE6537A1-D6FC-4f65-9D91-7224C49458BB}">
                  <c15:layout/>
                </c:ext>
              </c:extLst>
            </c:dLbl>
            <c:dLbl>
              <c:idx val="4"/>
              <c:layout>
                <c:manualLayout>
                  <c:x val="-3.1679656279998407E-2"/>
                  <c:y val="-2.875448279894497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A073-417A-8ACC-C3CEAE53EE60}"/>
                </c:ext>
                <c:ext xmlns:c15="http://schemas.microsoft.com/office/drawing/2012/chart" uri="{CE6537A1-D6FC-4f65-9D91-7224C49458BB}">
                  <c15:layout/>
                </c:ext>
              </c:extLst>
            </c:dLbl>
            <c:dLbl>
              <c:idx val="5"/>
              <c:layout>
                <c:manualLayout>
                  <c:x val="-2.8844787709081322E-2"/>
                  <c:y val="-6.080790179875631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A073-417A-8ACC-C3CEAE53EE60}"/>
                </c:ext>
                <c:ext xmlns:c15="http://schemas.microsoft.com/office/drawing/2012/chart" uri="{CE6537A1-D6FC-4f65-9D91-7224C49458BB}">
                  <c15:layout/>
                </c:ext>
              </c:extLst>
            </c:dLbl>
            <c:dLbl>
              <c:idx val="7"/>
              <c:layout>
                <c:manualLayout>
                  <c:x val="-3.8766827707291111E-2"/>
                  <c:y val="-2.608336454896065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A073-417A-8ACC-C3CEAE53EE60}"/>
                </c:ext>
                <c:ext xmlns:c15="http://schemas.microsoft.com/office/drawing/2012/chart" uri="{CE6537A1-D6FC-4f65-9D91-7224C49458BB}">
                  <c15:layout/>
                </c:ext>
              </c:extLst>
            </c:dLbl>
            <c:dLbl>
              <c:idx val="8"/>
              <c:layout>
                <c:manualLayout>
                  <c:x val="-4.443656484912533E-2"/>
                  <c:y val="3.001011870070919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A073-417A-8ACC-C3CEAE53EE60}"/>
                </c:ext>
                <c:ext xmlns:c15="http://schemas.microsoft.com/office/drawing/2012/chart" uri="{CE6537A1-D6FC-4f65-9D91-7224C49458BB}">
                  <c15:layout/>
                </c:ext>
              </c:extLst>
            </c:dLbl>
            <c:dLbl>
              <c:idx val="9"/>
              <c:layout>
                <c:manualLayout>
                  <c:x val="-3.3734935993913341E-2"/>
                  <c:y val="3.535235520067774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7-A073-417A-8ACC-C3CEAE53EE60}"/>
                </c:ext>
                <c:ext xmlns:c15="http://schemas.microsoft.com/office/drawing/2012/chart" uri="{CE6537A1-D6FC-4f65-9D91-7224C49458BB}">
                  <c15:layout/>
                </c:ext>
              </c:extLst>
            </c:dLbl>
            <c:dLbl>
              <c:idx val="10"/>
              <c:layout>
                <c:manualLayout>
                  <c:x val="-1.4670444854495906E-2"/>
                  <c:y val="2.733900045072491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8-A073-417A-8ACC-C3CEAE53EE60}"/>
                </c:ext>
                <c:ext xmlns:c15="http://schemas.microsoft.com/office/drawing/2012/chart" uri="{CE6537A1-D6FC-4f65-9D91-7224C49458BB}">
                  <c15:layout/>
                </c:ext>
              </c:extLst>
            </c:dLbl>
            <c:dLbl>
              <c:idx val="12"/>
              <c:layout>
                <c:manualLayout>
                  <c:x val="-4.0184261992749763E-2"/>
                  <c:y val="-5.279454704880347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9-A073-417A-8ACC-C3CEAE53EE60}"/>
                </c:ext>
                <c:ext xmlns:c15="http://schemas.microsoft.com/office/drawing/2012/chart" uri="{CE6537A1-D6FC-4f65-9D91-7224C49458BB}">
                  <c15:layout/>
                </c:ext>
              </c:extLst>
            </c:dLbl>
            <c:dLbl>
              <c:idx val="13"/>
              <c:layout>
                <c:manualLayout>
                  <c:x val="-4.5853999134583823E-2"/>
                  <c:y val="5.405018295056759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A-A073-417A-8ACC-C3CEAE53EE60}"/>
                </c:ext>
                <c:ext xmlns:c15="http://schemas.microsoft.com/office/drawing/2012/chart" uri="{CE6537A1-D6FC-4f65-9D91-7224C49458BB}">
                  <c15:layout/>
                </c:ext>
              </c:extLst>
            </c:dLbl>
            <c:dLbl>
              <c:idx val="14"/>
              <c:layout>
                <c:manualLayout>
                  <c:x val="-2.7427353423622885E-2"/>
                  <c:y val="-3.142560104892920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B-A073-417A-8ACC-C3CEAE53EE60}"/>
                </c:ext>
                <c:ext xmlns:c15="http://schemas.microsoft.com/office/drawing/2012/chart" uri="{CE6537A1-D6FC-4f65-9D91-7224C49458BB}">
                  <c15:layout/>
                </c:ext>
              </c:extLst>
            </c:dLbl>
            <c:dLbl>
              <c:idx val="15"/>
              <c:layout>
                <c:manualLayout>
                  <c:x val="-7.5832734272031979E-3"/>
                  <c:y val="2.199676395075635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C-A073-417A-8ACC-C3CEAE53EE60}"/>
                </c:ext>
                <c:ext xmlns:c15="http://schemas.microsoft.com/office/drawing/2012/chart" uri="{CE6537A1-D6FC-4f65-9D91-7224C49458BB}">
                  <c15:layout/>
                </c:ext>
              </c:extLst>
            </c:dLbl>
            <c:dLbl>
              <c:idx val="16"/>
              <c:layout>
                <c:manualLayout>
                  <c:x val="-1.1835576283578926E-2"/>
                  <c:y val="2.733900045072481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D-A073-417A-8ACC-C3CEAE53EE60}"/>
                </c:ext>
                <c:ext xmlns:c15="http://schemas.microsoft.com/office/drawing/2012/chart" uri="{CE6537A1-D6FC-4f65-9D91-7224C49458BB}">
                  <c15:layout/>
                </c:ext>
              </c:extLst>
            </c:dLbl>
            <c:dLbl>
              <c:idx val="18"/>
              <c:layout>
                <c:manualLayout>
                  <c:x val="-4.7271433420042364E-2"/>
                  <c:y val="4.870794645059914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4D8D-4E5D-8851-C55C6511C278}"/>
                </c:ext>
                <c:ext xmlns:c15="http://schemas.microsoft.com/office/drawing/2012/chart" uri="{CE6537A1-D6FC-4f65-9D91-7224C49458BB}">
                  <c15:layout/>
                </c:ext>
              </c:extLst>
            </c:dLbl>
            <c:dLbl>
              <c:idx val="19"/>
              <c:layout>
                <c:manualLayout>
                  <c:x val="-1.7538907734068448E-2"/>
                  <c:y val="4.870794645059914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C-4D8D-4E5D-8851-C55C6511C278}"/>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400" b="1"/>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Sheet1!$A$2:$A$21</c:f>
              <c:strCach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 Proj.</c:v>
                </c:pt>
              </c:strCache>
            </c:strRef>
          </c:cat>
          <c:val>
            <c:numRef>
              <c:f>Sheet1!$C$2:$C$21</c:f>
              <c:numCache>
                <c:formatCode>0.0%</c:formatCode>
                <c:ptCount val="20"/>
                <c:pt idx="0">
                  <c:v>-1.8864690999999999E-2</c:v>
                </c:pt>
                <c:pt idx="1">
                  <c:v>4.0000000000000001E-3</c:v>
                </c:pt>
                <c:pt idx="2">
                  <c:v>3.2084869000000002E-2</c:v>
                </c:pt>
                <c:pt idx="3">
                  <c:v>7.4999999999999997E-2</c:v>
                </c:pt>
                <c:pt idx="4">
                  <c:v>9.2999999999999999E-2</c:v>
                </c:pt>
                <c:pt idx="5">
                  <c:v>5.6212289999999998E-2</c:v>
                </c:pt>
                <c:pt idx="6">
                  <c:v>4.2999999999999997E-2</c:v>
                </c:pt>
                <c:pt idx="7">
                  <c:v>3.2096636999999997E-2</c:v>
                </c:pt>
                <c:pt idx="8">
                  <c:v>2.2970849999999999E-3</c:v>
                </c:pt>
                <c:pt idx="9">
                  <c:v>-5.0000000000000001E-3</c:v>
                </c:pt>
                <c:pt idx="10">
                  <c:v>3.1E-2</c:v>
                </c:pt>
                <c:pt idx="11">
                  <c:v>7.8E-2</c:v>
                </c:pt>
                <c:pt idx="12">
                  <c:v>7.1999999999999995E-2</c:v>
                </c:pt>
                <c:pt idx="13">
                  <c:v>4.8000000000000001E-2</c:v>
                </c:pt>
                <c:pt idx="14">
                  <c:v>2.3E-2</c:v>
                </c:pt>
                <c:pt idx="15">
                  <c:v>1.4999999999999999E-2</c:v>
                </c:pt>
                <c:pt idx="16">
                  <c:v>5.2999999999999999E-2</c:v>
                </c:pt>
                <c:pt idx="17">
                  <c:v>0.13200000000000001</c:v>
                </c:pt>
                <c:pt idx="18">
                  <c:v>3.9E-2</c:v>
                </c:pt>
                <c:pt idx="19">
                  <c:v>3.3000000000000002E-2</c:v>
                </c:pt>
              </c:numCache>
            </c:numRef>
          </c:val>
          <c:smooth val="0"/>
          <c:extLst xmlns:c16r2="http://schemas.microsoft.com/office/drawing/2015/06/chart">
            <c:ext xmlns:c16="http://schemas.microsoft.com/office/drawing/2014/chart" uri="{C3380CC4-5D6E-409C-BE32-E72D297353CC}">
              <c16:uniqueId val="{0000001B-4D8D-4E5D-8851-C55C6511C278}"/>
            </c:ext>
          </c:extLst>
        </c:ser>
        <c:dLbls>
          <c:showLegendKey val="0"/>
          <c:showVal val="0"/>
          <c:showCatName val="0"/>
          <c:showSerName val="0"/>
          <c:showPercent val="0"/>
          <c:showBubbleSize val="0"/>
        </c:dLbls>
        <c:marker val="1"/>
        <c:smooth val="0"/>
        <c:axId val="553534576"/>
        <c:axId val="554675984"/>
      </c:lineChart>
      <c:catAx>
        <c:axId val="553534576"/>
        <c:scaling>
          <c:orientation val="minMax"/>
        </c:scaling>
        <c:delete val="0"/>
        <c:axPos val="b"/>
        <c:numFmt formatCode="General" sourceLinked="1"/>
        <c:majorTickMark val="out"/>
        <c:minorTickMark val="none"/>
        <c:tickLblPos val="low"/>
        <c:spPr>
          <a:ln w="12700">
            <a:solidFill>
              <a:schemeClr val="tx1"/>
            </a:solidFill>
          </a:ln>
        </c:spPr>
        <c:txPr>
          <a:bodyPr/>
          <a:lstStyle/>
          <a:p>
            <a:pPr>
              <a:defRPr sz="1200" b="1"/>
            </a:pPr>
            <a:endParaRPr lang="en-US"/>
          </a:p>
        </c:txPr>
        <c:crossAx val="554675984"/>
        <c:crosses val="autoZero"/>
        <c:auto val="1"/>
        <c:lblAlgn val="ctr"/>
        <c:lblOffset val="0"/>
        <c:noMultiLvlLbl val="0"/>
      </c:catAx>
      <c:valAx>
        <c:axId val="554675984"/>
        <c:scaling>
          <c:orientation val="minMax"/>
          <c:max val="0.16000000000000003"/>
          <c:min val="-5.000000000000001E-2"/>
        </c:scaling>
        <c:delete val="1"/>
        <c:axPos val="l"/>
        <c:majorGridlines>
          <c:spPr>
            <a:ln>
              <a:noFill/>
            </a:ln>
          </c:spPr>
        </c:majorGridlines>
        <c:numFmt formatCode="0.0%" sourceLinked="1"/>
        <c:majorTickMark val="out"/>
        <c:minorTickMark val="none"/>
        <c:tickLblPos val="none"/>
        <c:crossAx val="553534576"/>
        <c:crosses val="autoZero"/>
        <c:crossBetween val="between"/>
      </c:valAx>
      <c:spPr>
        <a:ln>
          <a:prstDash val="solid"/>
        </a:ln>
      </c:spPr>
    </c:plotArea>
    <c:legend>
      <c:legendPos val="t"/>
      <c:layout>
        <c:manualLayout>
          <c:xMode val="edge"/>
          <c:yMode val="edge"/>
          <c:x val="0.20051625482371668"/>
          <c:y val="8.0752645765634221E-2"/>
          <c:w val="0.66199047283263979"/>
          <c:h val="7.4137412838992778E-2"/>
        </c:manualLayout>
      </c:layout>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a:t>Number of</a:t>
            </a:r>
            <a:r>
              <a:rPr lang="en-US" sz="1800" baseline="0" dirty="0"/>
              <a:t> States Reporting </a:t>
            </a:r>
            <a:r>
              <a:rPr lang="en-US" sz="1800" dirty="0"/>
              <a:t>Benefit</a:t>
            </a:r>
            <a:r>
              <a:rPr lang="en-US" sz="1800" baseline="0" dirty="0"/>
              <a:t> Restrictions/ Eliminations</a:t>
            </a:r>
            <a:endParaRPr lang="en-US" sz="1800" dirty="0"/>
          </a:p>
        </c:rich>
      </c:tx>
      <c:layout>
        <c:manualLayout>
          <c:xMode val="edge"/>
          <c:yMode val="edge"/>
          <c:x val="0.15926465074218663"/>
          <c:y val="0.69892473118279574"/>
        </c:manualLayout>
      </c:layout>
      <c:overlay val="0"/>
    </c:title>
    <c:autoTitleDeleted val="0"/>
    <c:plotArea>
      <c:layout>
        <c:manualLayout>
          <c:layoutTarget val="inner"/>
          <c:xMode val="edge"/>
          <c:yMode val="edge"/>
          <c:x val="1.1602924634420699E-2"/>
          <c:y val="0.15053763440860218"/>
          <c:w val="0.96839080459770155"/>
          <c:h val="0.62903225806451624"/>
        </c:manualLayout>
      </c:layout>
      <c:barChart>
        <c:barDir val="col"/>
        <c:grouping val="clustered"/>
        <c:varyColors val="0"/>
        <c:ser>
          <c:idx val="0"/>
          <c:order val="0"/>
          <c:tx>
            <c:strRef>
              <c:f>Sheet1!$A$2</c:f>
              <c:strCache>
                <c:ptCount val="1"/>
                <c:pt idx="0">
                  <c:v>cuts</c:v>
                </c:pt>
              </c:strCache>
            </c:strRef>
          </c:tx>
          <c:spPr>
            <a:solidFill>
              <a:srgbClr val="0065A5"/>
            </a:solidFill>
            <a:ln w="12700">
              <a:solidFill>
                <a:schemeClr val="tx1"/>
              </a:solidFill>
            </a:ln>
          </c:spPr>
          <c:invertIfNegative val="0"/>
          <c:dLbls>
            <c:numFmt formatCode="0;0" sourceLinked="0"/>
            <c:spPr>
              <a:noFill/>
              <a:ln>
                <a:noFill/>
              </a:ln>
              <a:effectLst/>
            </c:spPr>
            <c:txPr>
              <a:bodyPr/>
              <a:lstStyle/>
              <a:p>
                <a:pPr>
                  <a:defRPr b="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Sheet1!$B$1:$L$1</c:f>
              <c:strCache>
                <c:ptCount val="11"/>
                <c:pt idx="0">
                  <c:v>FY 2007</c:v>
                </c:pt>
                <c:pt idx="1">
                  <c:v>FY 2008</c:v>
                </c:pt>
                <c:pt idx="2">
                  <c:v>FY 2009</c:v>
                </c:pt>
                <c:pt idx="3">
                  <c:v>FY 2010</c:v>
                </c:pt>
                <c:pt idx="4">
                  <c:v>FY 2011</c:v>
                </c:pt>
                <c:pt idx="5">
                  <c:v>FY 2012</c:v>
                </c:pt>
                <c:pt idx="6">
                  <c:v>FY 2013</c:v>
                </c:pt>
                <c:pt idx="7">
                  <c:v>FY 2014</c:v>
                </c:pt>
                <c:pt idx="8">
                  <c:v>FY 2015</c:v>
                </c:pt>
                <c:pt idx="9">
                  <c:v>FY 2016</c:v>
                </c:pt>
                <c:pt idx="10">
                  <c:v>FY 2017</c:v>
                </c:pt>
              </c:strCache>
            </c:strRef>
          </c:cat>
          <c:val>
            <c:numRef>
              <c:f>Sheet1!$B$2:$L$2</c:f>
              <c:numCache>
                <c:formatCode>General</c:formatCode>
                <c:ptCount val="11"/>
                <c:pt idx="0">
                  <c:v>-6</c:v>
                </c:pt>
                <c:pt idx="1">
                  <c:v>-3</c:v>
                </c:pt>
                <c:pt idx="2">
                  <c:v>-10</c:v>
                </c:pt>
                <c:pt idx="3">
                  <c:v>-20</c:v>
                </c:pt>
                <c:pt idx="4">
                  <c:v>-18</c:v>
                </c:pt>
                <c:pt idx="5">
                  <c:v>-18</c:v>
                </c:pt>
                <c:pt idx="6">
                  <c:v>-8</c:v>
                </c:pt>
                <c:pt idx="7">
                  <c:v>-4</c:v>
                </c:pt>
                <c:pt idx="8">
                  <c:v>-1</c:v>
                </c:pt>
                <c:pt idx="9">
                  <c:v>-3</c:v>
                </c:pt>
                <c:pt idx="10">
                  <c:v>-4</c:v>
                </c:pt>
              </c:numCache>
            </c:numRef>
          </c:val>
          <c:extLst xmlns:c16r2="http://schemas.microsoft.com/office/drawing/2015/06/chart">
            <c:ext xmlns:c16="http://schemas.microsoft.com/office/drawing/2014/chart" uri="{C3380CC4-5D6E-409C-BE32-E72D297353CC}">
              <c16:uniqueId val="{00000000-52FD-4A95-AD9B-12773A50FF8A}"/>
            </c:ext>
          </c:extLst>
        </c:ser>
        <c:dLbls>
          <c:showLegendKey val="0"/>
          <c:showVal val="0"/>
          <c:showCatName val="0"/>
          <c:showSerName val="0"/>
          <c:showPercent val="0"/>
          <c:showBubbleSize val="0"/>
        </c:dLbls>
        <c:gapWidth val="75"/>
        <c:axId val="559149608"/>
        <c:axId val="559150000"/>
      </c:barChart>
      <c:catAx>
        <c:axId val="559149608"/>
        <c:scaling>
          <c:orientation val="minMax"/>
        </c:scaling>
        <c:delete val="0"/>
        <c:axPos val="b"/>
        <c:numFmt formatCode="General" sourceLinked="0"/>
        <c:majorTickMark val="none"/>
        <c:minorTickMark val="none"/>
        <c:tickLblPos val="none"/>
        <c:spPr>
          <a:ln w="12700">
            <a:solidFill>
              <a:schemeClr val="tx1"/>
            </a:solidFill>
          </a:ln>
        </c:spPr>
        <c:crossAx val="559150000"/>
        <c:crosses val="autoZero"/>
        <c:auto val="1"/>
        <c:lblAlgn val="ctr"/>
        <c:lblOffset val="100"/>
        <c:noMultiLvlLbl val="0"/>
      </c:catAx>
      <c:valAx>
        <c:axId val="559150000"/>
        <c:scaling>
          <c:orientation val="minMax"/>
        </c:scaling>
        <c:delete val="1"/>
        <c:axPos val="l"/>
        <c:majorGridlines>
          <c:spPr>
            <a:ln>
              <a:noFill/>
            </a:ln>
          </c:spPr>
        </c:majorGridlines>
        <c:numFmt formatCode="General" sourceLinked="1"/>
        <c:majorTickMark val="out"/>
        <c:minorTickMark val="none"/>
        <c:tickLblPos val="none"/>
        <c:crossAx val="5591496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582956187882603E-2"/>
          <c:y val="0.11842223985674394"/>
          <c:w val="0.91141704381211741"/>
          <c:h val="0.59494784273549428"/>
        </c:manualLayout>
      </c:layout>
      <c:barChart>
        <c:barDir val="col"/>
        <c:grouping val="clustered"/>
        <c:varyColors val="0"/>
        <c:ser>
          <c:idx val="0"/>
          <c:order val="0"/>
          <c:tx>
            <c:strRef>
              <c:f>Sheet1!$A$2</c:f>
              <c:strCache>
                <c:ptCount val="1"/>
                <c:pt idx="0">
                  <c:v>New/Expanded in FY 2016</c:v>
                </c:pt>
              </c:strCache>
            </c:strRef>
          </c:tx>
          <c:spPr>
            <a:solidFill>
              <a:srgbClr val="0065A5"/>
            </a:solidFill>
            <a:ln w="12700">
              <a:solidFill>
                <a:schemeClr val="tx1"/>
              </a:solidFill>
            </a:ln>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Sheet1!$B$1:$F$1</c:f>
              <c:strCache>
                <c:ptCount val="5"/>
                <c:pt idx="0">
                  <c:v>Pay for Performance
28 states</c:v>
                </c:pt>
                <c:pt idx="1">
                  <c:v>Public Reporting of Quality Metrics
22 states</c:v>
                </c:pt>
                <c:pt idx="2">
                  <c:v>Adult and Child Measures
 32 states</c:v>
                </c:pt>
                <c:pt idx="3">
                  <c:v>Other Quality Initiatives
12 states</c:v>
                </c:pt>
                <c:pt idx="4">
                  <c:v>Any of Select Quality Initiatives
36 states</c:v>
                </c:pt>
              </c:strCache>
            </c:strRef>
          </c:cat>
          <c:val>
            <c:numRef>
              <c:f>Sheet1!$B$2:$F$2</c:f>
              <c:numCache>
                <c:formatCode>General</c:formatCode>
                <c:ptCount val="5"/>
                <c:pt idx="0">
                  <c:v>11</c:v>
                </c:pt>
                <c:pt idx="1">
                  <c:v>7</c:v>
                </c:pt>
                <c:pt idx="2">
                  <c:v>11</c:v>
                </c:pt>
                <c:pt idx="3">
                  <c:v>7</c:v>
                </c:pt>
                <c:pt idx="4">
                  <c:v>17</c:v>
                </c:pt>
              </c:numCache>
            </c:numRef>
          </c:val>
          <c:extLst xmlns:c16r2="http://schemas.microsoft.com/office/drawing/2015/06/chart">
            <c:ext xmlns:c16="http://schemas.microsoft.com/office/drawing/2014/chart" uri="{C3380CC4-5D6E-409C-BE32-E72D297353CC}">
              <c16:uniqueId val="{00000000-AC30-481D-88A6-6F3F985D9149}"/>
            </c:ext>
          </c:extLst>
        </c:ser>
        <c:ser>
          <c:idx val="1"/>
          <c:order val="1"/>
          <c:tx>
            <c:strRef>
              <c:f>Sheet1!$A$3</c:f>
              <c:strCache>
                <c:ptCount val="1"/>
                <c:pt idx="0">
                  <c:v>New/Expanded in FY 2017</c:v>
                </c:pt>
              </c:strCache>
            </c:strRef>
          </c:tx>
          <c:spPr>
            <a:solidFill>
              <a:srgbClr val="85AA5D"/>
            </a:solidFill>
            <a:ln w="12700">
              <a:solidFill>
                <a:schemeClr val="tx1"/>
              </a:solidFill>
            </a:ln>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Sheet1!$B$1:$F$1</c:f>
              <c:strCache>
                <c:ptCount val="5"/>
                <c:pt idx="0">
                  <c:v>Pay for Performance
28 states</c:v>
                </c:pt>
                <c:pt idx="1">
                  <c:v>Public Reporting of Quality Metrics
22 states</c:v>
                </c:pt>
                <c:pt idx="2">
                  <c:v>Adult and Child Measures
 32 states</c:v>
                </c:pt>
                <c:pt idx="3">
                  <c:v>Other Quality Initiatives
12 states</c:v>
                </c:pt>
                <c:pt idx="4">
                  <c:v>Any of Select Quality Initiatives
36 states</c:v>
                </c:pt>
              </c:strCache>
            </c:strRef>
          </c:cat>
          <c:val>
            <c:numRef>
              <c:f>Sheet1!$B$3:$F$3</c:f>
              <c:numCache>
                <c:formatCode>General</c:formatCode>
                <c:ptCount val="5"/>
                <c:pt idx="0">
                  <c:v>12</c:v>
                </c:pt>
                <c:pt idx="1">
                  <c:v>9</c:v>
                </c:pt>
                <c:pt idx="2">
                  <c:v>10</c:v>
                </c:pt>
                <c:pt idx="3">
                  <c:v>7</c:v>
                </c:pt>
                <c:pt idx="4">
                  <c:v>17</c:v>
                </c:pt>
              </c:numCache>
            </c:numRef>
          </c:val>
          <c:extLst xmlns:c16r2="http://schemas.microsoft.com/office/drawing/2015/06/chart">
            <c:ext xmlns:c16="http://schemas.microsoft.com/office/drawing/2014/chart" uri="{C3380CC4-5D6E-409C-BE32-E72D297353CC}">
              <c16:uniqueId val="{00000001-AC30-481D-88A6-6F3F985D9149}"/>
            </c:ext>
          </c:extLst>
        </c:ser>
        <c:dLbls>
          <c:showLegendKey val="0"/>
          <c:showVal val="0"/>
          <c:showCatName val="0"/>
          <c:showSerName val="0"/>
          <c:showPercent val="0"/>
          <c:showBubbleSize val="0"/>
        </c:dLbls>
        <c:gapWidth val="150"/>
        <c:axId val="559488016"/>
        <c:axId val="559488408"/>
      </c:barChart>
      <c:catAx>
        <c:axId val="559488016"/>
        <c:scaling>
          <c:orientation val="minMax"/>
        </c:scaling>
        <c:delete val="0"/>
        <c:axPos val="b"/>
        <c:numFmt formatCode="General" sourceLinked="0"/>
        <c:majorTickMark val="none"/>
        <c:minorTickMark val="none"/>
        <c:tickLblPos val="nextTo"/>
        <c:spPr>
          <a:ln w="12700">
            <a:solidFill>
              <a:schemeClr val="tx1"/>
            </a:solidFill>
          </a:ln>
        </c:spPr>
        <c:txPr>
          <a:bodyPr/>
          <a:lstStyle/>
          <a:p>
            <a:pPr>
              <a:defRPr sz="1600" b="1"/>
            </a:pPr>
            <a:endParaRPr lang="en-US"/>
          </a:p>
        </c:txPr>
        <c:crossAx val="559488408"/>
        <c:crosses val="autoZero"/>
        <c:auto val="1"/>
        <c:lblAlgn val="ctr"/>
        <c:lblOffset val="100"/>
        <c:noMultiLvlLbl val="0"/>
      </c:catAx>
      <c:valAx>
        <c:axId val="559488408"/>
        <c:scaling>
          <c:orientation val="minMax"/>
          <c:max val="37"/>
          <c:min val="0"/>
        </c:scaling>
        <c:delete val="1"/>
        <c:axPos val="l"/>
        <c:numFmt formatCode="General" sourceLinked="1"/>
        <c:majorTickMark val="out"/>
        <c:minorTickMark val="none"/>
        <c:tickLblPos val="none"/>
        <c:crossAx val="559488016"/>
        <c:crosses val="autoZero"/>
        <c:crossBetween val="between"/>
      </c:valAx>
    </c:plotArea>
    <c:legend>
      <c:legendPos val="t"/>
      <c:layout>
        <c:manualLayout>
          <c:xMode val="edge"/>
          <c:yMode val="edge"/>
          <c:x val="3.1183557760453579E-2"/>
          <c:y val="1.4457690433379478E-3"/>
          <c:w val="0.9450984112457238"/>
          <c:h val="0.15717280431450797"/>
        </c:manualLayout>
      </c:layout>
      <c:overlay val="0"/>
      <c:txPr>
        <a:bodyPr/>
        <a:lstStyle/>
        <a:p>
          <a:pPr>
            <a:defRPr sz="2000" b="1"/>
          </a:pPr>
          <a:endParaRPr lang="en-US"/>
        </a:p>
      </c:txPr>
    </c:legend>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591778880226791E-2"/>
          <c:y val="0.11954642308872551"/>
          <c:w val="0.96881644223954655"/>
          <c:h val="0.66484932474340974"/>
        </c:manualLayout>
      </c:layout>
      <c:barChart>
        <c:barDir val="col"/>
        <c:grouping val="clustered"/>
        <c:varyColors val="0"/>
        <c:ser>
          <c:idx val="0"/>
          <c:order val="0"/>
          <c:tx>
            <c:strRef>
              <c:f>Sheet1!$B$1</c:f>
              <c:strCache>
                <c:ptCount val="1"/>
                <c:pt idx="0">
                  <c:v>Implemented in FY 2016</c:v>
                </c:pt>
              </c:strCache>
            </c:strRef>
          </c:tx>
          <c:spPr>
            <a:solidFill>
              <a:srgbClr val="0065A5"/>
            </a:solidFill>
            <a:ln w="12700">
              <a:solidFill>
                <a:schemeClr val="tx1"/>
              </a:solidFill>
            </a:ln>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HCBS Waiver or SPA Expansions</c:v>
                </c:pt>
                <c:pt idx="1">
                  <c:v>Building Balancing Incentives into MLTSS</c:v>
                </c:pt>
                <c:pt idx="2">
                  <c:v>PACE Expansions</c:v>
                </c:pt>
                <c:pt idx="3">
                  <c:v>Close/Downsize Institution</c:v>
                </c:pt>
                <c:pt idx="4">
                  <c:v>Total States with HCBS Expansions</c:v>
                </c:pt>
              </c:strCache>
            </c:strRef>
          </c:cat>
          <c:val>
            <c:numRef>
              <c:f>Sheet1!$B$2:$B$6</c:f>
              <c:numCache>
                <c:formatCode>General</c:formatCode>
                <c:ptCount val="5"/>
                <c:pt idx="0">
                  <c:v>42</c:v>
                </c:pt>
                <c:pt idx="1">
                  <c:v>19</c:v>
                </c:pt>
                <c:pt idx="2">
                  <c:v>23</c:v>
                </c:pt>
                <c:pt idx="3">
                  <c:v>14</c:v>
                </c:pt>
                <c:pt idx="4">
                  <c:v>46</c:v>
                </c:pt>
              </c:numCache>
            </c:numRef>
          </c:val>
          <c:extLst xmlns:c16r2="http://schemas.microsoft.com/office/drawing/2015/06/chart">
            <c:ext xmlns:c16="http://schemas.microsoft.com/office/drawing/2014/chart" uri="{C3380CC4-5D6E-409C-BE32-E72D297353CC}">
              <c16:uniqueId val="{00000000-53B3-4E0A-A7F6-45E1F2007821}"/>
            </c:ext>
          </c:extLst>
        </c:ser>
        <c:ser>
          <c:idx val="1"/>
          <c:order val="1"/>
          <c:tx>
            <c:strRef>
              <c:f>Sheet1!$C$1</c:f>
              <c:strCache>
                <c:ptCount val="1"/>
                <c:pt idx="0">
                  <c:v>Adopted for FY 2017</c:v>
                </c:pt>
              </c:strCache>
            </c:strRef>
          </c:tx>
          <c:spPr>
            <a:solidFill>
              <a:srgbClr val="85AA5D"/>
            </a:solidFill>
            <a:ln w="12700">
              <a:solidFill>
                <a:schemeClr val="tx1"/>
              </a:solidFill>
            </a:ln>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HCBS Waiver or SPA Expansions</c:v>
                </c:pt>
                <c:pt idx="1">
                  <c:v>Building Balancing Incentives into MLTSS</c:v>
                </c:pt>
                <c:pt idx="2">
                  <c:v>PACE Expansions</c:v>
                </c:pt>
                <c:pt idx="3">
                  <c:v>Close/Downsize Institution</c:v>
                </c:pt>
                <c:pt idx="4">
                  <c:v>Total States with HCBS Expansions</c:v>
                </c:pt>
              </c:strCache>
            </c:strRef>
          </c:cat>
          <c:val>
            <c:numRef>
              <c:f>Sheet1!$C$2:$C$6</c:f>
              <c:numCache>
                <c:formatCode>General</c:formatCode>
                <c:ptCount val="5"/>
                <c:pt idx="0">
                  <c:v>41</c:v>
                </c:pt>
                <c:pt idx="1">
                  <c:v>18</c:v>
                </c:pt>
                <c:pt idx="2">
                  <c:v>18</c:v>
                </c:pt>
                <c:pt idx="3">
                  <c:v>9</c:v>
                </c:pt>
                <c:pt idx="4">
                  <c:v>47</c:v>
                </c:pt>
              </c:numCache>
            </c:numRef>
          </c:val>
          <c:extLst xmlns:c16r2="http://schemas.microsoft.com/office/drawing/2015/06/chart">
            <c:ext xmlns:c16="http://schemas.microsoft.com/office/drawing/2014/chart" uri="{C3380CC4-5D6E-409C-BE32-E72D297353CC}">
              <c16:uniqueId val="{00000001-53B3-4E0A-A7F6-45E1F2007821}"/>
            </c:ext>
          </c:extLst>
        </c:ser>
        <c:dLbls>
          <c:showLegendKey val="0"/>
          <c:showVal val="0"/>
          <c:showCatName val="0"/>
          <c:showSerName val="0"/>
          <c:showPercent val="0"/>
          <c:showBubbleSize val="0"/>
        </c:dLbls>
        <c:gapWidth val="150"/>
        <c:axId val="559488800"/>
        <c:axId val="559489192"/>
      </c:barChart>
      <c:catAx>
        <c:axId val="559488800"/>
        <c:scaling>
          <c:orientation val="minMax"/>
        </c:scaling>
        <c:delete val="0"/>
        <c:axPos val="b"/>
        <c:numFmt formatCode="General" sourceLinked="0"/>
        <c:majorTickMark val="out"/>
        <c:minorTickMark val="none"/>
        <c:tickLblPos val="nextTo"/>
        <c:spPr>
          <a:ln w="12700">
            <a:solidFill>
              <a:schemeClr val="accent1"/>
            </a:solidFill>
          </a:ln>
        </c:spPr>
        <c:txPr>
          <a:bodyPr/>
          <a:lstStyle/>
          <a:p>
            <a:pPr>
              <a:defRPr sz="1400"/>
            </a:pPr>
            <a:endParaRPr lang="en-US"/>
          </a:p>
        </c:txPr>
        <c:crossAx val="559489192"/>
        <c:crosses val="autoZero"/>
        <c:auto val="1"/>
        <c:lblAlgn val="ctr"/>
        <c:lblOffset val="100"/>
        <c:noMultiLvlLbl val="0"/>
      </c:catAx>
      <c:valAx>
        <c:axId val="559489192"/>
        <c:scaling>
          <c:orientation val="minMax"/>
        </c:scaling>
        <c:delete val="1"/>
        <c:axPos val="l"/>
        <c:numFmt formatCode="General" sourceLinked="1"/>
        <c:majorTickMark val="out"/>
        <c:minorTickMark val="none"/>
        <c:tickLblPos val="none"/>
        <c:crossAx val="559488800"/>
        <c:crosses val="autoZero"/>
        <c:crossBetween val="between"/>
      </c:valAx>
    </c:plotArea>
    <c:legend>
      <c:legendPos val="t"/>
      <c:layout>
        <c:manualLayout>
          <c:xMode val="edge"/>
          <c:yMode val="edge"/>
          <c:x val="0.16725726435152374"/>
          <c:y val="0"/>
          <c:w val="0.66406803685329574"/>
          <c:h val="0.14426814830300916"/>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2015</c:v>
                </c:pt>
              </c:strCache>
            </c:strRef>
          </c:tx>
          <c:spPr>
            <a:solidFill>
              <a:srgbClr val="0065A5"/>
            </a:solidFill>
            <a:ln>
              <a:solidFill>
                <a:schemeClr val="tx1"/>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Sheet1!$A$2:$A$4</c:f>
              <c:strCache>
                <c:ptCount val="3"/>
                <c:pt idx="0">
                  <c:v>Medicaid Enrollment</c:v>
                </c:pt>
                <c:pt idx="1">
                  <c:v>Total Medicaid Spending</c:v>
                </c:pt>
                <c:pt idx="2">
                  <c:v>State Medicaid Spending</c:v>
                </c:pt>
              </c:strCache>
            </c:strRef>
          </c:cat>
          <c:val>
            <c:numRef>
              <c:f>Sheet1!$B$2:$B$4</c:f>
              <c:numCache>
                <c:formatCode>0.0%</c:formatCode>
                <c:ptCount val="3"/>
                <c:pt idx="0">
                  <c:v>0.13200000000000001</c:v>
                </c:pt>
                <c:pt idx="1">
                  <c:v>0.105</c:v>
                </c:pt>
                <c:pt idx="2">
                  <c:v>3.7999999999999999E-2</c:v>
                </c:pt>
              </c:numCache>
            </c:numRef>
          </c:val>
          <c:extLst xmlns:c16r2="http://schemas.microsoft.com/office/drawing/2015/06/chart">
            <c:ext xmlns:c16="http://schemas.microsoft.com/office/drawing/2014/chart" uri="{C3380CC4-5D6E-409C-BE32-E72D297353CC}">
              <c16:uniqueId val="{00000000-280C-4A32-A0A0-5C0633BFB28A}"/>
            </c:ext>
          </c:extLst>
        </c:ser>
        <c:ser>
          <c:idx val="1"/>
          <c:order val="1"/>
          <c:tx>
            <c:strRef>
              <c:f>Sheet1!$C$1</c:f>
              <c:strCache>
                <c:ptCount val="1"/>
                <c:pt idx="0">
                  <c:v>2016</c:v>
                </c:pt>
              </c:strCache>
            </c:strRef>
          </c:tx>
          <c:spPr>
            <a:solidFill>
              <a:srgbClr val="85AA5D"/>
            </a:solidFill>
            <a:ln w="12700">
              <a:solidFill>
                <a:schemeClr val="tx1"/>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Sheet1!$A$2:$A$4</c:f>
              <c:strCache>
                <c:ptCount val="3"/>
                <c:pt idx="0">
                  <c:v>Medicaid Enrollment</c:v>
                </c:pt>
                <c:pt idx="1">
                  <c:v>Total Medicaid Spending</c:v>
                </c:pt>
                <c:pt idx="2">
                  <c:v>State Medicaid Spending</c:v>
                </c:pt>
              </c:strCache>
            </c:strRef>
          </c:cat>
          <c:val>
            <c:numRef>
              <c:f>Sheet1!$C$2:$C$4</c:f>
              <c:numCache>
                <c:formatCode>0.0%</c:formatCode>
                <c:ptCount val="3"/>
                <c:pt idx="0">
                  <c:v>3.9E-2</c:v>
                </c:pt>
                <c:pt idx="1">
                  <c:v>5.8724999999999999E-2</c:v>
                </c:pt>
                <c:pt idx="2">
                  <c:v>2.9099E-2</c:v>
                </c:pt>
              </c:numCache>
            </c:numRef>
          </c:val>
          <c:extLst xmlns:c16r2="http://schemas.microsoft.com/office/drawing/2015/06/chart">
            <c:ext xmlns:c16="http://schemas.microsoft.com/office/drawing/2014/chart" uri="{C3380CC4-5D6E-409C-BE32-E72D297353CC}">
              <c16:uniqueId val="{00000001-280C-4A32-A0A0-5C0633BFB28A}"/>
            </c:ext>
          </c:extLst>
        </c:ser>
        <c:ser>
          <c:idx val="2"/>
          <c:order val="2"/>
          <c:tx>
            <c:strRef>
              <c:f>Sheet1!$D$1</c:f>
              <c:strCache>
                <c:ptCount val="1"/>
                <c:pt idx="0">
                  <c:v>2017 Proj</c:v>
                </c:pt>
              </c:strCache>
            </c:strRef>
          </c:tx>
          <c:spPr>
            <a:solidFill>
              <a:srgbClr val="552633"/>
            </a:solidFill>
            <a:ln w="12700">
              <a:solidFill>
                <a:schemeClr val="tx1"/>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Sheet1!$A$2:$A$4</c:f>
              <c:strCache>
                <c:ptCount val="3"/>
                <c:pt idx="0">
                  <c:v>Medicaid Enrollment</c:v>
                </c:pt>
                <c:pt idx="1">
                  <c:v>Total Medicaid Spending</c:v>
                </c:pt>
                <c:pt idx="2">
                  <c:v>State Medicaid Spending</c:v>
                </c:pt>
              </c:strCache>
            </c:strRef>
          </c:cat>
          <c:val>
            <c:numRef>
              <c:f>Sheet1!$D$2:$D$4</c:f>
              <c:numCache>
                <c:formatCode>0.0%</c:formatCode>
                <c:ptCount val="3"/>
                <c:pt idx="0">
                  <c:v>3.3000000000000002E-2</c:v>
                </c:pt>
                <c:pt idx="1">
                  <c:v>4.4999999999999998E-2</c:v>
                </c:pt>
                <c:pt idx="2">
                  <c:v>4.4160999999999999E-2</c:v>
                </c:pt>
              </c:numCache>
            </c:numRef>
          </c:val>
          <c:extLst xmlns:c16r2="http://schemas.microsoft.com/office/drawing/2015/06/chart">
            <c:ext xmlns:c16="http://schemas.microsoft.com/office/drawing/2014/chart" uri="{C3380CC4-5D6E-409C-BE32-E72D297353CC}">
              <c16:uniqueId val="{00000002-280C-4A32-A0A0-5C0633BFB28A}"/>
            </c:ext>
          </c:extLst>
        </c:ser>
        <c:dLbls>
          <c:showLegendKey val="0"/>
          <c:showVal val="1"/>
          <c:showCatName val="0"/>
          <c:showSerName val="0"/>
          <c:showPercent val="0"/>
          <c:showBubbleSize val="0"/>
        </c:dLbls>
        <c:gapWidth val="50"/>
        <c:axId val="554676768"/>
        <c:axId val="554677552"/>
      </c:barChart>
      <c:catAx>
        <c:axId val="554676768"/>
        <c:scaling>
          <c:orientation val="minMax"/>
        </c:scaling>
        <c:delete val="0"/>
        <c:axPos val="b"/>
        <c:numFmt formatCode="General" sourceLinked="0"/>
        <c:majorTickMark val="none"/>
        <c:minorTickMark val="none"/>
        <c:tickLblPos val="nextTo"/>
        <c:spPr>
          <a:ln w="12700">
            <a:solidFill>
              <a:schemeClr val="tx1"/>
            </a:solidFill>
          </a:ln>
        </c:spPr>
        <c:txPr>
          <a:bodyPr/>
          <a:lstStyle/>
          <a:p>
            <a:pPr>
              <a:defRPr b="1"/>
            </a:pPr>
            <a:endParaRPr lang="en-US"/>
          </a:p>
        </c:txPr>
        <c:crossAx val="554677552"/>
        <c:crosses val="autoZero"/>
        <c:auto val="1"/>
        <c:lblAlgn val="ctr"/>
        <c:lblOffset val="100"/>
        <c:noMultiLvlLbl val="0"/>
      </c:catAx>
      <c:valAx>
        <c:axId val="554677552"/>
        <c:scaling>
          <c:orientation val="minMax"/>
          <c:max val="0.2"/>
        </c:scaling>
        <c:delete val="1"/>
        <c:axPos val="l"/>
        <c:numFmt formatCode="0.0%" sourceLinked="1"/>
        <c:majorTickMark val="out"/>
        <c:minorTickMark val="none"/>
        <c:tickLblPos val="nextTo"/>
        <c:crossAx val="554676768"/>
        <c:crosses val="autoZero"/>
        <c:crossBetween val="between"/>
      </c:valAx>
    </c:plotArea>
    <c:legend>
      <c:legendPos val="t"/>
      <c:layout>
        <c:manualLayout>
          <c:xMode val="edge"/>
          <c:yMode val="edge"/>
          <c:x val="0.3089049481855165"/>
          <c:y val="4.8850585765812693E-2"/>
          <c:w val="0.38219010362896699"/>
          <c:h val="8.669768456369005E-2"/>
        </c:manualLayout>
      </c:layout>
      <c:overlay val="0"/>
      <c:txPr>
        <a:bodyPr/>
        <a:lstStyle/>
        <a:p>
          <a:pPr>
            <a:defRPr sz="20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Expansion States</c:v>
                </c:pt>
              </c:strCache>
            </c:strRef>
          </c:tx>
          <c:spPr>
            <a:solidFill>
              <a:srgbClr val="0065A5"/>
            </a:solidFill>
            <a:ln>
              <a:solidFill>
                <a:schemeClr val="tx1"/>
              </a:solidFill>
            </a:ln>
          </c:spPr>
          <c:invertIfNegative val="0"/>
          <c:dLbls>
            <c:spPr>
              <a:noFill/>
              <a:ln>
                <a:noFill/>
              </a:ln>
              <a:effectLst/>
            </c:spPr>
            <c:txPr>
              <a:bodyPr/>
              <a:lstStyle/>
              <a:p>
                <a:pPr>
                  <a:defRPr sz="16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Sheet1!$B$1:$G$1</c:f>
              <c:strCache>
                <c:ptCount val="6"/>
                <c:pt idx="0">
                  <c:v>2015</c:v>
                </c:pt>
                <c:pt idx="1">
                  <c:v>2016</c:v>
                </c:pt>
                <c:pt idx="2">
                  <c:v>2017 Proj</c:v>
                </c:pt>
                <c:pt idx="3">
                  <c:v>2015   </c:v>
                </c:pt>
                <c:pt idx="4">
                  <c:v>2016   </c:v>
                </c:pt>
                <c:pt idx="5">
                  <c:v>2017 Proj   </c:v>
                </c:pt>
              </c:strCache>
            </c:strRef>
          </c:cat>
          <c:val>
            <c:numRef>
              <c:f>Sheet1!$B$2:$G$2</c:f>
              <c:numCache>
                <c:formatCode>0.0%</c:formatCode>
                <c:ptCount val="6"/>
                <c:pt idx="0">
                  <c:v>0.193</c:v>
                </c:pt>
                <c:pt idx="1">
                  <c:v>4.8000000000000001E-2</c:v>
                </c:pt>
                <c:pt idx="2">
                  <c:v>2.5999999999999999E-2</c:v>
                </c:pt>
                <c:pt idx="3">
                  <c:v>0.10299999999999999</c:v>
                </c:pt>
                <c:pt idx="4">
                  <c:v>7.0999999999999994E-2</c:v>
                </c:pt>
                <c:pt idx="5">
                  <c:v>4.2000000000000003E-2</c:v>
                </c:pt>
              </c:numCache>
            </c:numRef>
          </c:val>
          <c:extLst xmlns:c16r2="http://schemas.microsoft.com/office/drawing/2015/06/chart">
            <c:ext xmlns:c16="http://schemas.microsoft.com/office/drawing/2014/chart" uri="{C3380CC4-5D6E-409C-BE32-E72D297353CC}">
              <c16:uniqueId val="{00000000-F5F2-4DEB-8916-4D7B0C2606E5}"/>
            </c:ext>
          </c:extLst>
        </c:ser>
        <c:ser>
          <c:idx val="1"/>
          <c:order val="1"/>
          <c:tx>
            <c:strRef>
              <c:f>Sheet1!$A$3</c:f>
              <c:strCache>
                <c:ptCount val="1"/>
                <c:pt idx="0">
                  <c:v>Non-Expansion States</c:v>
                </c:pt>
              </c:strCache>
            </c:strRef>
          </c:tx>
          <c:spPr>
            <a:solidFill>
              <a:srgbClr val="85AA5D"/>
            </a:solidFill>
            <a:ln w="12700">
              <a:solidFill>
                <a:schemeClr val="tx1"/>
              </a:solidFill>
            </a:ln>
          </c:spPr>
          <c:invertIfNegative val="0"/>
          <c:dLbls>
            <c:spPr>
              <a:noFill/>
              <a:ln>
                <a:noFill/>
              </a:ln>
              <a:effectLst/>
            </c:spPr>
            <c:txPr>
              <a:bodyPr/>
              <a:lstStyle/>
              <a:p>
                <a:pPr>
                  <a:defRPr sz="16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Sheet1!$B$1:$G$1</c:f>
              <c:strCache>
                <c:ptCount val="6"/>
                <c:pt idx="0">
                  <c:v>2015</c:v>
                </c:pt>
                <c:pt idx="1">
                  <c:v>2016</c:v>
                </c:pt>
                <c:pt idx="2">
                  <c:v>2017 Proj</c:v>
                </c:pt>
                <c:pt idx="3">
                  <c:v>2015   </c:v>
                </c:pt>
                <c:pt idx="4">
                  <c:v>2016   </c:v>
                </c:pt>
                <c:pt idx="5">
                  <c:v>2017 Proj   </c:v>
                </c:pt>
              </c:strCache>
            </c:strRef>
          </c:cat>
          <c:val>
            <c:numRef>
              <c:f>Sheet1!$B$3:$G$3</c:f>
              <c:numCache>
                <c:formatCode>0.0%</c:formatCode>
                <c:ptCount val="6"/>
                <c:pt idx="0">
                  <c:v>3.9E-2</c:v>
                </c:pt>
                <c:pt idx="1">
                  <c:v>1.0999999999999999E-2</c:v>
                </c:pt>
                <c:pt idx="2">
                  <c:v>1.2E-2</c:v>
                </c:pt>
                <c:pt idx="3">
                  <c:v>2.1999999999999999E-2</c:v>
                </c:pt>
                <c:pt idx="4">
                  <c:v>3.7999999999999999E-2</c:v>
                </c:pt>
                <c:pt idx="5">
                  <c:v>3.5000000000000003E-2</c:v>
                </c:pt>
              </c:numCache>
            </c:numRef>
          </c:val>
          <c:extLst xmlns:c16r2="http://schemas.microsoft.com/office/drawing/2015/06/chart">
            <c:ext xmlns:c16="http://schemas.microsoft.com/office/drawing/2014/chart" uri="{C3380CC4-5D6E-409C-BE32-E72D297353CC}">
              <c16:uniqueId val="{00000001-F5F2-4DEB-8916-4D7B0C2606E5}"/>
            </c:ext>
          </c:extLst>
        </c:ser>
        <c:dLbls>
          <c:showLegendKey val="0"/>
          <c:showVal val="1"/>
          <c:showCatName val="0"/>
          <c:showSerName val="0"/>
          <c:showPercent val="0"/>
          <c:showBubbleSize val="0"/>
        </c:dLbls>
        <c:gapWidth val="50"/>
        <c:axId val="554776080"/>
        <c:axId val="554776472"/>
      </c:barChart>
      <c:catAx>
        <c:axId val="554776080"/>
        <c:scaling>
          <c:orientation val="minMax"/>
        </c:scaling>
        <c:delete val="0"/>
        <c:axPos val="b"/>
        <c:numFmt formatCode="General" sourceLinked="0"/>
        <c:majorTickMark val="none"/>
        <c:minorTickMark val="none"/>
        <c:tickLblPos val="nextTo"/>
        <c:spPr>
          <a:ln w="12700">
            <a:solidFill>
              <a:schemeClr val="tx1"/>
            </a:solidFill>
          </a:ln>
        </c:spPr>
        <c:txPr>
          <a:bodyPr/>
          <a:lstStyle/>
          <a:p>
            <a:pPr>
              <a:defRPr sz="1600" b="1"/>
            </a:pPr>
            <a:endParaRPr lang="en-US"/>
          </a:p>
        </c:txPr>
        <c:crossAx val="554776472"/>
        <c:crosses val="autoZero"/>
        <c:auto val="1"/>
        <c:lblAlgn val="ctr"/>
        <c:lblOffset val="100"/>
        <c:noMultiLvlLbl val="0"/>
      </c:catAx>
      <c:valAx>
        <c:axId val="554776472"/>
        <c:scaling>
          <c:orientation val="minMax"/>
          <c:max val="0.2"/>
        </c:scaling>
        <c:delete val="1"/>
        <c:axPos val="l"/>
        <c:numFmt formatCode="0.0%" sourceLinked="1"/>
        <c:majorTickMark val="out"/>
        <c:minorTickMark val="none"/>
        <c:tickLblPos val="nextTo"/>
        <c:crossAx val="554776080"/>
        <c:crosses val="autoZero"/>
        <c:crossBetween val="between"/>
      </c:valAx>
    </c:plotArea>
    <c:legend>
      <c:legendPos val="t"/>
      <c:layout/>
      <c:overlay val="0"/>
      <c:txPr>
        <a:bodyPr/>
        <a:lstStyle/>
        <a:p>
          <a:pPr>
            <a:defRPr sz="16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Sheet1!$A$2</c:f>
              <c:strCache>
                <c:ptCount val="1"/>
                <c:pt idx="0">
                  <c:v>Other Eligibility Expansions</c:v>
                </c:pt>
              </c:strCache>
            </c:strRef>
          </c:tx>
          <c:spPr>
            <a:solidFill>
              <a:srgbClr val="0065A5"/>
            </a:solidFill>
            <a:ln w="12700">
              <a:solidFill>
                <a:schemeClr val="tx1"/>
              </a:solidFill>
            </a:ln>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Sheet1!$B$1:$H$1</c:f>
              <c:strCache>
                <c:ptCount val="7"/>
                <c:pt idx="0">
                  <c:v>FY 2011</c:v>
                </c:pt>
                <c:pt idx="1">
                  <c:v>FY 2012</c:v>
                </c:pt>
                <c:pt idx="2">
                  <c:v>FY 2013</c:v>
                </c:pt>
                <c:pt idx="3">
                  <c:v>FY 2014</c:v>
                </c:pt>
                <c:pt idx="4">
                  <c:v>FY 2015</c:v>
                </c:pt>
                <c:pt idx="5">
                  <c:v>FY 2016</c:v>
                </c:pt>
                <c:pt idx="6">
                  <c:v>Adopted FY 2017</c:v>
                </c:pt>
              </c:strCache>
            </c:strRef>
          </c:cat>
          <c:val>
            <c:numRef>
              <c:f>Sheet1!$B$2:$H$2</c:f>
              <c:numCache>
                <c:formatCode>General</c:formatCode>
                <c:ptCount val="7"/>
                <c:pt idx="0">
                  <c:v>22</c:v>
                </c:pt>
                <c:pt idx="1">
                  <c:v>16</c:v>
                </c:pt>
                <c:pt idx="2">
                  <c:v>10</c:v>
                </c:pt>
                <c:pt idx="3">
                  <c:v>5</c:v>
                </c:pt>
                <c:pt idx="4">
                  <c:v>8</c:v>
                </c:pt>
                <c:pt idx="5">
                  <c:v>5</c:v>
                </c:pt>
                <c:pt idx="6">
                  <c:v>6</c:v>
                </c:pt>
              </c:numCache>
            </c:numRef>
          </c:val>
          <c:extLst xmlns:c16r2="http://schemas.microsoft.com/office/drawing/2015/06/chart">
            <c:ext xmlns:c16="http://schemas.microsoft.com/office/drawing/2014/chart" uri="{C3380CC4-5D6E-409C-BE32-E72D297353CC}">
              <c16:uniqueId val="{00000000-6432-4F39-A736-6A5308EC2530}"/>
            </c:ext>
          </c:extLst>
        </c:ser>
        <c:ser>
          <c:idx val="1"/>
          <c:order val="1"/>
          <c:tx>
            <c:strRef>
              <c:f>Sheet1!$A$3</c:f>
              <c:strCache>
                <c:ptCount val="1"/>
                <c:pt idx="0">
                  <c:v>ACA Medicaid Expansion</c:v>
                </c:pt>
              </c:strCache>
            </c:strRef>
          </c:tx>
          <c:spPr>
            <a:solidFill>
              <a:srgbClr val="85AA5D"/>
            </a:solidFill>
            <a:ln w="12700">
              <a:solidFill>
                <a:schemeClr val="tx1"/>
              </a:solidFill>
            </a:ln>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Sheet1!$B$1:$H$1</c:f>
              <c:strCache>
                <c:ptCount val="7"/>
                <c:pt idx="0">
                  <c:v>FY 2011</c:v>
                </c:pt>
                <c:pt idx="1">
                  <c:v>FY 2012</c:v>
                </c:pt>
                <c:pt idx="2">
                  <c:v>FY 2013</c:v>
                </c:pt>
                <c:pt idx="3">
                  <c:v>FY 2014</c:v>
                </c:pt>
                <c:pt idx="4">
                  <c:v>FY 2015</c:v>
                </c:pt>
                <c:pt idx="5">
                  <c:v>FY 2016</c:v>
                </c:pt>
                <c:pt idx="6">
                  <c:v>Adopted FY 2017</c:v>
                </c:pt>
              </c:strCache>
            </c:strRef>
          </c:cat>
          <c:val>
            <c:numRef>
              <c:f>Sheet1!$B$3:$H$3</c:f>
              <c:numCache>
                <c:formatCode>General</c:formatCode>
                <c:ptCount val="7"/>
                <c:pt idx="3">
                  <c:v>26</c:v>
                </c:pt>
                <c:pt idx="4">
                  <c:v>3</c:v>
                </c:pt>
                <c:pt idx="5">
                  <c:v>2</c:v>
                </c:pt>
                <c:pt idx="6">
                  <c:v>1</c:v>
                </c:pt>
              </c:numCache>
            </c:numRef>
          </c:val>
          <c:extLst xmlns:c16r2="http://schemas.microsoft.com/office/drawing/2015/06/chart">
            <c:ext xmlns:c16="http://schemas.microsoft.com/office/drawing/2014/chart" uri="{C3380CC4-5D6E-409C-BE32-E72D297353CC}">
              <c16:uniqueId val="{00000001-6432-4F39-A736-6A5308EC2530}"/>
            </c:ext>
          </c:extLst>
        </c:ser>
        <c:dLbls>
          <c:showLegendKey val="0"/>
          <c:showVal val="1"/>
          <c:showCatName val="0"/>
          <c:showSerName val="0"/>
          <c:showPercent val="0"/>
          <c:showBubbleSize val="0"/>
        </c:dLbls>
        <c:gapWidth val="95"/>
        <c:overlap val="100"/>
        <c:axId val="554677160"/>
        <c:axId val="305547176"/>
      </c:barChart>
      <c:catAx>
        <c:axId val="554677160"/>
        <c:scaling>
          <c:orientation val="minMax"/>
        </c:scaling>
        <c:delete val="0"/>
        <c:axPos val="b"/>
        <c:numFmt formatCode="General" sourceLinked="0"/>
        <c:majorTickMark val="none"/>
        <c:minorTickMark val="none"/>
        <c:tickLblPos val="nextTo"/>
        <c:txPr>
          <a:bodyPr/>
          <a:lstStyle/>
          <a:p>
            <a:pPr>
              <a:defRPr b="1"/>
            </a:pPr>
            <a:endParaRPr lang="en-US"/>
          </a:p>
        </c:txPr>
        <c:crossAx val="305547176"/>
        <c:crosses val="autoZero"/>
        <c:auto val="1"/>
        <c:lblAlgn val="ctr"/>
        <c:lblOffset val="100"/>
        <c:noMultiLvlLbl val="0"/>
      </c:catAx>
      <c:valAx>
        <c:axId val="305547176"/>
        <c:scaling>
          <c:orientation val="minMax"/>
        </c:scaling>
        <c:delete val="1"/>
        <c:axPos val="l"/>
        <c:numFmt formatCode="General" sourceLinked="1"/>
        <c:majorTickMark val="out"/>
        <c:minorTickMark val="none"/>
        <c:tickLblPos val="nextTo"/>
        <c:crossAx val="554677160"/>
        <c:crosses val="autoZero"/>
        <c:crossBetween val="between"/>
      </c:valAx>
    </c:plotArea>
    <c:legend>
      <c:legendPos val="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60924971827081E-2"/>
          <c:y val="8.4847422089480193E-2"/>
          <c:w val="0.96839080459770199"/>
          <c:h val="0.68864361383629402"/>
        </c:manualLayout>
      </c:layout>
      <c:barChart>
        <c:barDir val="col"/>
        <c:grouping val="clustered"/>
        <c:varyColors val="0"/>
        <c:ser>
          <c:idx val="0"/>
          <c:order val="0"/>
          <c:tx>
            <c:strRef>
              <c:f>Sheet1!$B$1</c:f>
              <c:strCache>
                <c:ptCount val="1"/>
                <c:pt idx="0">
                  <c:v>imp2016</c:v>
                </c:pt>
              </c:strCache>
            </c:strRef>
          </c:tx>
          <c:spPr>
            <a:solidFill>
              <a:srgbClr val="0065A5"/>
            </a:solidFill>
            <a:ln w="12700">
              <a:solidFill>
                <a:schemeClr val="tx1"/>
              </a:solidFill>
            </a:ln>
          </c:spPr>
          <c:invertIfNegative val="0"/>
          <c:dLbls>
            <c:numFmt formatCode="0;0" sourceLinked="0"/>
            <c:spPr>
              <a:noFill/>
              <a:ln>
                <a:noFill/>
              </a:ln>
              <a:effectLst/>
            </c:spPr>
            <c:txPr>
              <a:bodyPr/>
              <a:lstStyle/>
              <a:p>
                <a:pPr>
                  <a:defRPr b="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Sheet1!$A$2:$A$8</c:f>
              <c:strCache>
                <c:ptCount val="7"/>
                <c:pt idx="0">
                  <c:v>Inpatient Hospitals</c:v>
                </c:pt>
                <c:pt idx="1">
                  <c:v>Nursing Homes</c:v>
                </c:pt>
                <c:pt idx="2">
                  <c:v>MCOs</c:v>
                </c:pt>
                <c:pt idx="3">
                  <c:v>Outpatient Hospitals</c:v>
                </c:pt>
                <c:pt idx="4">
                  <c:v>PCPs</c:v>
                </c:pt>
                <c:pt idx="5">
                  <c:v>Specialty Physicians</c:v>
                </c:pt>
                <c:pt idx="6">
                  <c:v>Dentists</c:v>
                </c:pt>
              </c:strCache>
            </c:strRef>
          </c:cat>
          <c:val>
            <c:numRef>
              <c:f>Sheet1!$B$2:$B$8</c:f>
              <c:numCache>
                <c:formatCode>General</c:formatCode>
                <c:ptCount val="7"/>
                <c:pt idx="0">
                  <c:v>-31</c:v>
                </c:pt>
                <c:pt idx="1">
                  <c:v>-19</c:v>
                </c:pt>
                <c:pt idx="2">
                  <c:v>-4</c:v>
                </c:pt>
                <c:pt idx="3">
                  <c:v>-6</c:v>
                </c:pt>
                <c:pt idx="4">
                  <c:v>-2</c:v>
                </c:pt>
                <c:pt idx="5">
                  <c:v>-1</c:v>
                </c:pt>
                <c:pt idx="6">
                  <c:v>-1</c:v>
                </c:pt>
              </c:numCache>
            </c:numRef>
          </c:val>
          <c:extLst xmlns:c16r2="http://schemas.microsoft.com/office/drawing/2015/06/chart">
            <c:ext xmlns:c16="http://schemas.microsoft.com/office/drawing/2014/chart" uri="{C3380CC4-5D6E-409C-BE32-E72D297353CC}">
              <c16:uniqueId val="{00000000-FB9D-44DB-95AE-B8CD6CF68635}"/>
            </c:ext>
          </c:extLst>
        </c:ser>
        <c:ser>
          <c:idx val="1"/>
          <c:order val="1"/>
          <c:tx>
            <c:strRef>
              <c:f>Sheet1!$C$1</c:f>
              <c:strCache>
                <c:ptCount val="1"/>
                <c:pt idx="0">
                  <c:v>Adopted2017</c:v>
                </c:pt>
              </c:strCache>
            </c:strRef>
          </c:tx>
          <c:spPr>
            <a:solidFill>
              <a:srgbClr val="85AA5D"/>
            </a:solidFill>
            <a:ln w="12700">
              <a:solidFill>
                <a:schemeClr val="tx1"/>
              </a:solidFill>
            </a:ln>
          </c:spPr>
          <c:invertIfNegative val="0"/>
          <c:dLbls>
            <c:numFmt formatCode="0;0" sourceLinked="0"/>
            <c:spPr>
              <a:noFill/>
              <a:ln>
                <a:noFill/>
              </a:ln>
              <a:effectLst/>
            </c:spPr>
            <c:txPr>
              <a:bodyPr/>
              <a:lstStyle/>
              <a:p>
                <a:pPr>
                  <a:defRPr b="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Sheet1!$A$2:$A$8</c:f>
              <c:strCache>
                <c:ptCount val="7"/>
                <c:pt idx="0">
                  <c:v>Inpatient Hospitals</c:v>
                </c:pt>
                <c:pt idx="1">
                  <c:v>Nursing Homes</c:v>
                </c:pt>
                <c:pt idx="2">
                  <c:v>MCOs</c:v>
                </c:pt>
                <c:pt idx="3">
                  <c:v>Outpatient Hospitals</c:v>
                </c:pt>
                <c:pt idx="4">
                  <c:v>PCPs</c:v>
                </c:pt>
                <c:pt idx="5">
                  <c:v>Specialty Physicians</c:v>
                </c:pt>
                <c:pt idx="6">
                  <c:v>Dentists</c:v>
                </c:pt>
              </c:strCache>
            </c:strRef>
          </c:cat>
          <c:val>
            <c:numRef>
              <c:f>Sheet1!$C$2:$C$8</c:f>
              <c:numCache>
                <c:formatCode>General</c:formatCode>
                <c:ptCount val="7"/>
                <c:pt idx="0">
                  <c:v>-36</c:v>
                </c:pt>
                <c:pt idx="1">
                  <c:v>-19</c:v>
                </c:pt>
                <c:pt idx="2">
                  <c:v>-6</c:v>
                </c:pt>
                <c:pt idx="3">
                  <c:v>-4</c:v>
                </c:pt>
                <c:pt idx="4">
                  <c:v>-6</c:v>
                </c:pt>
                <c:pt idx="5">
                  <c:v>-4</c:v>
                </c:pt>
                <c:pt idx="6">
                  <c:v>-4</c:v>
                </c:pt>
              </c:numCache>
            </c:numRef>
          </c:val>
          <c:extLst xmlns:c16r2="http://schemas.microsoft.com/office/drawing/2015/06/chart">
            <c:ext xmlns:c16="http://schemas.microsoft.com/office/drawing/2014/chart" uri="{C3380CC4-5D6E-409C-BE32-E72D297353CC}">
              <c16:uniqueId val="{00000001-FB9D-44DB-95AE-B8CD6CF68635}"/>
            </c:ext>
          </c:extLst>
        </c:ser>
        <c:dLbls>
          <c:showLegendKey val="0"/>
          <c:showVal val="0"/>
          <c:showCatName val="0"/>
          <c:showSerName val="0"/>
          <c:showPercent val="0"/>
          <c:showBubbleSize val="0"/>
        </c:dLbls>
        <c:gapWidth val="150"/>
        <c:axId val="558125864"/>
        <c:axId val="558126256"/>
      </c:barChart>
      <c:catAx>
        <c:axId val="558125864"/>
        <c:scaling>
          <c:orientation val="minMax"/>
        </c:scaling>
        <c:delete val="0"/>
        <c:axPos val="b"/>
        <c:numFmt formatCode="General" sourceLinked="0"/>
        <c:majorTickMark val="none"/>
        <c:minorTickMark val="none"/>
        <c:tickLblPos val="none"/>
        <c:spPr>
          <a:ln>
            <a:solidFill>
              <a:schemeClr val="tx1"/>
            </a:solidFill>
          </a:ln>
        </c:spPr>
        <c:crossAx val="558126256"/>
        <c:crosses val="autoZero"/>
        <c:auto val="1"/>
        <c:lblAlgn val="ctr"/>
        <c:lblOffset val="100"/>
        <c:noMultiLvlLbl val="0"/>
      </c:catAx>
      <c:valAx>
        <c:axId val="558126256"/>
        <c:scaling>
          <c:orientation val="minMax"/>
        </c:scaling>
        <c:delete val="1"/>
        <c:axPos val="l"/>
        <c:majorGridlines>
          <c:spPr>
            <a:ln>
              <a:noFill/>
            </a:ln>
          </c:spPr>
        </c:majorGridlines>
        <c:numFmt formatCode="General" sourceLinked="1"/>
        <c:majorTickMark val="out"/>
        <c:minorTickMark val="none"/>
        <c:tickLblPos val="nextTo"/>
        <c:crossAx val="558125864"/>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484542423589017E-3"/>
          <c:y val="0.21526257606174651"/>
          <c:w val="0.96887159533073997"/>
          <c:h val="0.49476079694583602"/>
        </c:manualLayout>
      </c:layout>
      <c:barChart>
        <c:barDir val="col"/>
        <c:grouping val="clustered"/>
        <c:varyColors val="0"/>
        <c:ser>
          <c:idx val="0"/>
          <c:order val="0"/>
          <c:tx>
            <c:strRef>
              <c:f>Sheet1!$B$1</c:f>
              <c:strCache>
                <c:ptCount val="1"/>
                <c:pt idx="0">
                  <c:v>FY 2016</c:v>
                </c:pt>
              </c:strCache>
            </c:strRef>
          </c:tx>
          <c:spPr>
            <a:solidFill>
              <a:srgbClr val="0065A5"/>
            </a:solidFill>
            <a:ln w="12700">
              <a:solidFill>
                <a:schemeClr val="tx1"/>
              </a:solidFill>
            </a:ln>
          </c:spPr>
          <c:invertIfNegative val="0"/>
          <c:dLbls>
            <c:spPr>
              <a:noFill/>
              <a:ln>
                <a:noFill/>
              </a:ln>
              <a:effectLst/>
            </c:spPr>
            <c:txPr>
              <a:bodyPr wrap="square" lIns="38100" tIns="19050" rIns="38100" bIns="19050" anchor="ctr">
                <a:spAutoFit/>
              </a:bodyPr>
              <a:lstStyle/>
              <a:p>
                <a:pPr>
                  <a:defRPr baseline="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Sheet1!$A$2:$A$8</c:f>
              <c:strCache>
                <c:ptCount val="7"/>
                <c:pt idx="0">
                  <c:v>Inpatient Hospitals</c:v>
                </c:pt>
                <c:pt idx="1">
                  <c:v>Nursing Facilities</c:v>
                </c:pt>
                <c:pt idx="2">
                  <c:v>MCOs</c:v>
                </c:pt>
                <c:pt idx="3">
                  <c:v>Outpatient Hospital</c:v>
                </c:pt>
                <c:pt idx="4">
                  <c:v>Primary Care Physicians</c:v>
                </c:pt>
                <c:pt idx="5">
                  <c:v>Specialist Physicians</c:v>
                </c:pt>
                <c:pt idx="6">
                  <c:v>Dentists</c:v>
                </c:pt>
              </c:strCache>
            </c:strRef>
          </c:cat>
          <c:val>
            <c:numRef>
              <c:f>Sheet1!$B$2:$B$8</c:f>
              <c:numCache>
                <c:formatCode>General</c:formatCode>
                <c:ptCount val="7"/>
                <c:pt idx="0">
                  <c:v>20</c:v>
                </c:pt>
                <c:pt idx="1">
                  <c:v>32</c:v>
                </c:pt>
                <c:pt idx="2">
                  <c:v>26</c:v>
                </c:pt>
                <c:pt idx="3">
                  <c:v>18</c:v>
                </c:pt>
                <c:pt idx="4">
                  <c:v>17</c:v>
                </c:pt>
                <c:pt idx="5">
                  <c:v>15</c:v>
                </c:pt>
                <c:pt idx="6">
                  <c:v>13</c:v>
                </c:pt>
              </c:numCache>
            </c:numRef>
          </c:val>
          <c:extLst xmlns:c16r2="http://schemas.microsoft.com/office/drawing/2015/06/chart">
            <c:ext xmlns:c16="http://schemas.microsoft.com/office/drawing/2014/chart" uri="{C3380CC4-5D6E-409C-BE32-E72D297353CC}">
              <c16:uniqueId val="{00000000-59EC-4276-B969-334138D69F17}"/>
            </c:ext>
          </c:extLst>
        </c:ser>
        <c:ser>
          <c:idx val="1"/>
          <c:order val="1"/>
          <c:tx>
            <c:strRef>
              <c:f>Sheet1!$C$1</c:f>
              <c:strCache>
                <c:ptCount val="1"/>
                <c:pt idx="0">
                  <c:v>Adopted FY 2017</c:v>
                </c:pt>
              </c:strCache>
            </c:strRef>
          </c:tx>
          <c:spPr>
            <a:solidFill>
              <a:srgbClr val="85AA5D"/>
            </a:solidFill>
            <a:ln w="12700">
              <a:solidFill>
                <a:schemeClr val="tx1"/>
              </a:solidFill>
            </a:ln>
          </c:spPr>
          <c:invertIfNegative val="0"/>
          <c:dLbls>
            <c:dLbl>
              <c:idx val="1"/>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136-41C1-AE32-FF2FD2DDBEF0}"/>
                </c:ex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Sheet1!$A$2:$A$8</c:f>
              <c:strCache>
                <c:ptCount val="7"/>
                <c:pt idx="0">
                  <c:v>Inpatient Hospitals</c:v>
                </c:pt>
                <c:pt idx="1">
                  <c:v>Nursing Facilities</c:v>
                </c:pt>
                <c:pt idx="2">
                  <c:v>MCOs</c:v>
                </c:pt>
                <c:pt idx="3">
                  <c:v>Outpatient Hospital</c:v>
                </c:pt>
                <c:pt idx="4">
                  <c:v>Primary Care Physicians</c:v>
                </c:pt>
                <c:pt idx="5">
                  <c:v>Specialist Physicians</c:v>
                </c:pt>
                <c:pt idx="6">
                  <c:v>Dentists</c:v>
                </c:pt>
              </c:strCache>
            </c:strRef>
          </c:cat>
          <c:val>
            <c:numRef>
              <c:f>Sheet1!$C$2:$C$8</c:f>
              <c:numCache>
                <c:formatCode>General</c:formatCode>
                <c:ptCount val="7"/>
                <c:pt idx="0">
                  <c:v>15</c:v>
                </c:pt>
                <c:pt idx="1">
                  <c:v>32</c:v>
                </c:pt>
                <c:pt idx="2">
                  <c:v>25</c:v>
                </c:pt>
                <c:pt idx="3">
                  <c:v>14</c:v>
                </c:pt>
                <c:pt idx="4">
                  <c:v>11</c:v>
                </c:pt>
                <c:pt idx="5">
                  <c:v>8</c:v>
                </c:pt>
                <c:pt idx="6">
                  <c:v>9</c:v>
                </c:pt>
              </c:numCache>
            </c:numRef>
          </c:val>
          <c:extLst xmlns:c16r2="http://schemas.microsoft.com/office/drawing/2015/06/chart">
            <c:ext xmlns:c16="http://schemas.microsoft.com/office/drawing/2014/chart" uri="{C3380CC4-5D6E-409C-BE32-E72D297353CC}">
              <c16:uniqueId val="{00000001-59EC-4276-B969-334138D69F17}"/>
            </c:ext>
          </c:extLst>
        </c:ser>
        <c:dLbls>
          <c:showLegendKey val="0"/>
          <c:showVal val="0"/>
          <c:showCatName val="0"/>
          <c:showSerName val="0"/>
          <c:showPercent val="0"/>
          <c:showBubbleSize val="0"/>
        </c:dLbls>
        <c:gapWidth val="150"/>
        <c:axId val="558126648"/>
        <c:axId val="558127040"/>
      </c:barChart>
      <c:catAx>
        <c:axId val="558126648"/>
        <c:scaling>
          <c:orientation val="minMax"/>
        </c:scaling>
        <c:delete val="0"/>
        <c:axPos val="b"/>
        <c:numFmt formatCode="General" sourceLinked="0"/>
        <c:majorTickMark val="none"/>
        <c:minorTickMark val="none"/>
        <c:tickLblPos val="nextTo"/>
        <c:spPr>
          <a:ln w="12700">
            <a:solidFill>
              <a:schemeClr val="tx1"/>
            </a:solidFill>
          </a:ln>
        </c:spPr>
        <c:txPr>
          <a:bodyPr/>
          <a:lstStyle/>
          <a:p>
            <a:pPr>
              <a:defRPr sz="1400" b="1"/>
            </a:pPr>
            <a:endParaRPr lang="en-US"/>
          </a:p>
        </c:txPr>
        <c:crossAx val="558127040"/>
        <c:crosses val="autoZero"/>
        <c:auto val="1"/>
        <c:lblAlgn val="ctr"/>
        <c:lblOffset val="100"/>
        <c:noMultiLvlLbl val="0"/>
      </c:catAx>
      <c:valAx>
        <c:axId val="558127040"/>
        <c:scaling>
          <c:orientation val="minMax"/>
          <c:max val="35"/>
          <c:min val="0"/>
        </c:scaling>
        <c:delete val="1"/>
        <c:axPos val="l"/>
        <c:majorGridlines>
          <c:spPr>
            <a:ln>
              <a:noFill/>
            </a:ln>
          </c:spPr>
        </c:majorGridlines>
        <c:numFmt formatCode="General" sourceLinked="1"/>
        <c:majorTickMark val="out"/>
        <c:minorTickMark val="none"/>
        <c:tickLblPos val="none"/>
        <c:crossAx val="558126648"/>
        <c:crosses val="autoZero"/>
        <c:crossBetween val="between"/>
      </c:valAx>
    </c:plotArea>
    <c:legend>
      <c:legendPos val="t"/>
      <c:layout>
        <c:manualLayout>
          <c:xMode val="edge"/>
          <c:yMode val="edge"/>
          <c:x val="3.4801640936241071E-4"/>
          <c:y val="1.4285762796942188E-2"/>
          <c:w val="0.46893933402238402"/>
          <c:h val="0.13216760404949399"/>
        </c:manualLayout>
      </c:layout>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59177888022679E-2"/>
          <c:y val="9.283524058888272E-2"/>
          <c:w val="0.96881644223954644"/>
          <c:h val="0.70240587831100354"/>
        </c:manualLayout>
      </c:layout>
      <c:barChart>
        <c:barDir val="col"/>
        <c:grouping val="stacked"/>
        <c:varyColors val="0"/>
        <c:ser>
          <c:idx val="4"/>
          <c:order val="0"/>
          <c:tx>
            <c:strRef>
              <c:f>Sheet1!$F$1</c:f>
              <c:strCache>
                <c:ptCount val="1"/>
                <c:pt idx="0">
                  <c:v>Excluded </c:v>
                </c:pt>
              </c:strCache>
            </c:strRef>
          </c:tx>
          <c:spPr>
            <a:solidFill>
              <a:srgbClr val="552633"/>
            </a:solidFill>
            <a:ln w="12700">
              <a:solidFill>
                <a:srgbClr val="000000"/>
              </a:solidFill>
            </a:ln>
          </c:spPr>
          <c:invertIfNegative val="0"/>
          <c:dLbls>
            <c:dLbl>
              <c:idx val="4"/>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457E-4774-9E99-ED1F64ECC0A0}"/>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600">
                    <a:solidFill>
                      <a:schemeClr val="bg1"/>
                    </a:solidFill>
                  </a:defRPr>
                </a:pPr>
                <a:endParaRPr lang="en-US"/>
              </a:p>
            </c:txPr>
            <c:dLblPos val="ct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Sheet1!$A$2:$A$6</c:f>
              <c:strCache>
                <c:ptCount val="5"/>
                <c:pt idx="0">
                  <c:v>All Beneficiary Groups
39 states</c:v>
                </c:pt>
                <c:pt idx="1">
                  <c:v>Children
39 states</c:v>
                </c:pt>
                <c:pt idx="2">
                  <c:v>ACA Expansion Adults
27 states</c:v>
                </c:pt>
                <c:pt idx="3">
                  <c:v>All Other Adults
39 states</c:v>
                </c:pt>
                <c:pt idx="4">
                  <c:v>Elderly and 
Disabled
39 states</c:v>
                </c:pt>
              </c:strCache>
            </c:strRef>
          </c:cat>
          <c:val>
            <c:numRef>
              <c:f>Sheet1!$F$2:$F$6</c:f>
              <c:numCache>
                <c:formatCode>General</c:formatCode>
                <c:ptCount val="5"/>
                <c:pt idx="0">
                  <c:v>0</c:v>
                </c:pt>
                <c:pt idx="1">
                  <c:v>1</c:v>
                </c:pt>
                <c:pt idx="3">
                  <c:v>1</c:v>
                </c:pt>
                <c:pt idx="4">
                  <c:v>5</c:v>
                </c:pt>
              </c:numCache>
            </c:numRef>
          </c:val>
          <c:extLst xmlns:c16r2="http://schemas.microsoft.com/office/drawing/2015/06/chart">
            <c:ext xmlns:c16="http://schemas.microsoft.com/office/drawing/2014/chart" uri="{C3380CC4-5D6E-409C-BE32-E72D297353CC}">
              <c16:uniqueId val="{00000001-071F-422B-8E73-B9B83E5D04D0}"/>
            </c:ext>
          </c:extLst>
        </c:ser>
        <c:ser>
          <c:idx val="0"/>
          <c:order val="1"/>
          <c:tx>
            <c:strRef>
              <c:f>Sheet1!$E$1</c:f>
              <c:strCache>
                <c:ptCount val="1"/>
                <c:pt idx="0">
                  <c:v>&lt;25%</c:v>
                </c:pt>
              </c:strCache>
            </c:strRef>
          </c:tx>
          <c:spPr>
            <a:solidFill>
              <a:schemeClr val="accent5">
                <a:lumMod val="20000"/>
                <a:lumOff val="80000"/>
              </a:schemeClr>
            </a:solidFill>
            <a:ln w="12700">
              <a:solidFill>
                <a:schemeClr val="tx1"/>
              </a:solidFill>
            </a:ln>
          </c:spPr>
          <c:invertIfNegative val="0"/>
          <c:dLbls>
            <c:dLbl>
              <c:idx val="0"/>
              <c:layout>
                <c:manualLayout>
                  <c:x val="-2.8348688873139878E-3"/>
                  <c:y val="-2.6711182499843762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57E-4774-9E99-ED1F64ECC0A0}"/>
                </c:ext>
                <c:ext xmlns:c15="http://schemas.microsoft.com/office/drawing/2012/chart" uri="{CE6537A1-D6FC-4f65-9D91-7224C49458BB}">
                  <c15:layout/>
                </c:ext>
              </c:extLst>
            </c:dLbl>
            <c:dLbl>
              <c:idx val="1"/>
              <c:delete val="1"/>
              <c:extLst xmlns:c16r2="http://schemas.microsoft.com/office/drawing/2015/06/chart">
                <c:ext xmlns:c16="http://schemas.microsoft.com/office/drawing/2014/chart" uri="{C3380CC4-5D6E-409C-BE32-E72D297353CC}">
                  <c16:uniqueId val="{00000004-457E-4774-9E99-ED1F64ECC0A0}"/>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C-457E-4774-9E99-ED1F64ECC0A0}"/>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Sheet1!$A$2:$A$6</c:f>
              <c:strCache>
                <c:ptCount val="5"/>
                <c:pt idx="0">
                  <c:v>All Beneficiary Groups
39 states</c:v>
                </c:pt>
                <c:pt idx="1">
                  <c:v>Children
39 states</c:v>
                </c:pt>
                <c:pt idx="2">
                  <c:v>ACA Expansion Adults
27 states</c:v>
                </c:pt>
                <c:pt idx="3">
                  <c:v>All Other Adults
39 states</c:v>
                </c:pt>
                <c:pt idx="4">
                  <c:v>Elderly and 
Disabled
39 states</c:v>
                </c:pt>
              </c:strCache>
            </c:strRef>
          </c:cat>
          <c:val>
            <c:numRef>
              <c:f>Sheet1!$E$2:$E$6</c:f>
              <c:numCache>
                <c:formatCode>General</c:formatCode>
                <c:ptCount val="5"/>
                <c:pt idx="0">
                  <c:v>2</c:v>
                </c:pt>
                <c:pt idx="1">
                  <c:v>1</c:v>
                </c:pt>
                <c:pt idx="2">
                  <c:v>1</c:v>
                </c:pt>
                <c:pt idx="3">
                  <c:v>2</c:v>
                </c:pt>
                <c:pt idx="4">
                  <c:v>4</c:v>
                </c:pt>
              </c:numCache>
            </c:numRef>
          </c:val>
          <c:extLst xmlns:c16r2="http://schemas.microsoft.com/office/drawing/2015/06/chart">
            <c:ext xmlns:c16="http://schemas.microsoft.com/office/drawing/2014/chart" uri="{C3380CC4-5D6E-409C-BE32-E72D297353CC}">
              <c16:uniqueId val="{00000002-071F-422B-8E73-B9B83E5D04D0}"/>
            </c:ext>
          </c:extLst>
        </c:ser>
        <c:ser>
          <c:idx val="1"/>
          <c:order val="2"/>
          <c:tx>
            <c:strRef>
              <c:f>Sheet1!$D$1</c:f>
              <c:strCache>
                <c:ptCount val="1"/>
                <c:pt idx="0">
                  <c:v>25-49%</c:v>
                </c:pt>
              </c:strCache>
            </c:strRef>
          </c:tx>
          <c:spPr>
            <a:solidFill>
              <a:schemeClr val="accent5"/>
            </a:solidFill>
            <a:ln w="12700">
              <a:solidFill>
                <a:srgbClr val="000000"/>
              </a:solidFill>
            </a:ln>
          </c:spPr>
          <c:invertIfNegative val="0"/>
          <c:dLbls>
            <c:dLbl>
              <c:idx val="4"/>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457E-4774-9E99-ED1F64ECC0A0}"/>
                </c:ext>
                <c:ext xmlns:c15="http://schemas.microsoft.com/office/drawing/2012/chart" uri="{CE6537A1-D6FC-4f65-9D91-7224C49458BB}">
                  <c15:layout/>
                </c:ext>
              </c:extLst>
            </c:dLbl>
            <c:spPr>
              <a:noFill/>
              <a:ln>
                <a:noFill/>
              </a:ln>
              <a:effectLst/>
            </c:spPr>
            <c:dLblPos val="ct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Sheet1!$A$2:$A$6</c:f>
              <c:strCache>
                <c:ptCount val="5"/>
                <c:pt idx="0">
                  <c:v>All Beneficiary Groups
39 states</c:v>
                </c:pt>
                <c:pt idx="1">
                  <c:v>Children
39 states</c:v>
                </c:pt>
                <c:pt idx="2">
                  <c:v>ACA Expansion Adults
27 states</c:v>
                </c:pt>
                <c:pt idx="3">
                  <c:v>All Other Adults
39 states</c:v>
                </c:pt>
                <c:pt idx="4">
                  <c:v>Elderly and 
Disabled
39 states</c:v>
                </c:pt>
              </c:strCache>
            </c:strRef>
          </c:cat>
          <c:val>
            <c:numRef>
              <c:f>Sheet1!$D$2:$D$6</c:f>
              <c:numCache>
                <c:formatCode>General</c:formatCode>
                <c:ptCount val="5"/>
                <c:pt idx="0">
                  <c:v>0</c:v>
                </c:pt>
                <c:pt idx="1">
                  <c:v>0</c:v>
                </c:pt>
                <c:pt idx="2">
                  <c:v>0</c:v>
                </c:pt>
                <c:pt idx="3">
                  <c:v>1</c:v>
                </c:pt>
                <c:pt idx="4">
                  <c:v>9</c:v>
                </c:pt>
              </c:numCache>
            </c:numRef>
          </c:val>
          <c:extLst xmlns:c16r2="http://schemas.microsoft.com/office/drawing/2015/06/chart">
            <c:ext xmlns:c16="http://schemas.microsoft.com/office/drawing/2014/chart" uri="{C3380CC4-5D6E-409C-BE32-E72D297353CC}">
              <c16:uniqueId val="{00000004-071F-422B-8E73-B9B83E5D04D0}"/>
            </c:ext>
          </c:extLst>
        </c:ser>
        <c:ser>
          <c:idx val="2"/>
          <c:order val="3"/>
          <c:tx>
            <c:strRef>
              <c:f>Sheet1!$C$1</c:f>
              <c:strCache>
                <c:ptCount val="1"/>
                <c:pt idx="0">
                  <c:v>50-74%</c:v>
                </c:pt>
              </c:strCache>
            </c:strRef>
          </c:tx>
          <c:spPr>
            <a:solidFill>
              <a:srgbClr val="85AA5D"/>
            </a:solidFill>
            <a:ln w="12700">
              <a:solidFill>
                <a:srgbClr val="000000"/>
              </a:solidFill>
            </a:ln>
          </c:spPr>
          <c:invertIfNegative val="0"/>
          <c:dLbls>
            <c:dLbl>
              <c:idx val="2"/>
              <c:delete val="1"/>
              <c:extLst xmlns:c16r2="http://schemas.microsoft.com/office/drawing/2015/06/chart">
                <c:ext xmlns:c16="http://schemas.microsoft.com/office/drawing/2014/chart" uri="{C3380CC4-5D6E-409C-BE32-E72D297353CC}">
                  <c16:uniqueId val="{00000006-457E-4774-9E99-ED1F64ECC0A0}"/>
                </c:ext>
                <c:ext xmlns:c15="http://schemas.microsoft.com/office/drawing/2012/chart" uri="{CE6537A1-D6FC-4f65-9D91-7224C49458BB}"/>
              </c:extLst>
            </c:dLbl>
            <c:spPr>
              <a:noFill/>
              <a:ln>
                <a:noFill/>
              </a:ln>
              <a:effectLst/>
            </c:spPr>
            <c:txPr>
              <a:bodyPr/>
              <a:lstStyle/>
              <a:p>
                <a:pPr>
                  <a:defRPr>
                    <a:solidFill>
                      <a:schemeClr val="tx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Sheet1!$A$2:$A$6</c:f>
              <c:strCache>
                <c:ptCount val="5"/>
                <c:pt idx="0">
                  <c:v>All Beneficiary Groups
39 states</c:v>
                </c:pt>
                <c:pt idx="1">
                  <c:v>Children
39 states</c:v>
                </c:pt>
                <c:pt idx="2">
                  <c:v>ACA Expansion Adults
27 states</c:v>
                </c:pt>
                <c:pt idx="3">
                  <c:v>All Other Adults
39 states</c:v>
                </c:pt>
                <c:pt idx="4">
                  <c:v>Elderly and 
Disabled
39 states</c:v>
                </c:pt>
              </c:strCache>
            </c:strRef>
          </c:cat>
          <c:val>
            <c:numRef>
              <c:f>Sheet1!$C$2:$C$6</c:f>
              <c:numCache>
                <c:formatCode>General</c:formatCode>
                <c:ptCount val="5"/>
                <c:pt idx="0">
                  <c:v>9</c:v>
                </c:pt>
                <c:pt idx="1">
                  <c:v>3</c:v>
                </c:pt>
                <c:pt idx="2">
                  <c:v>1</c:v>
                </c:pt>
                <c:pt idx="3">
                  <c:v>3</c:v>
                </c:pt>
                <c:pt idx="4">
                  <c:v>8</c:v>
                </c:pt>
              </c:numCache>
            </c:numRef>
          </c:val>
          <c:extLst xmlns:c16r2="http://schemas.microsoft.com/office/drawing/2015/06/chart">
            <c:ext xmlns:c16="http://schemas.microsoft.com/office/drawing/2014/chart" uri="{C3380CC4-5D6E-409C-BE32-E72D297353CC}">
              <c16:uniqueId val="{00000005-071F-422B-8E73-B9B83E5D04D0}"/>
            </c:ext>
          </c:extLst>
        </c:ser>
        <c:ser>
          <c:idx val="3"/>
          <c:order val="4"/>
          <c:tx>
            <c:strRef>
              <c:f>Sheet1!$B$1</c:f>
              <c:strCache>
                <c:ptCount val="1"/>
                <c:pt idx="0">
                  <c:v>75+%</c:v>
                </c:pt>
              </c:strCache>
            </c:strRef>
          </c:tx>
          <c:spPr>
            <a:solidFill>
              <a:srgbClr val="0065A5"/>
            </a:solidFill>
            <a:ln w="12700">
              <a:solidFill>
                <a:srgbClr val="000000"/>
              </a:solidFill>
            </a:ln>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Sheet1!$A$2:$A$6</c:f>
              <c:strCache>
                <c:ptCount val="5"/>
                <c:pt idx="0">
                  <c:v>All Beneficiary Groups
39 states</c:v>
                </c:pt>
                <c:pt idx="1">
                  <c:v>Children
39 states</c:v>
                </c:pt>
                <c:pt idx="2">
                  <c:v>ACA Expansion Adults
27 states</c:v>
                </c:pt>
                <c:pt idx="3">
                  <c:v>All Other Adults
39 states</c:v>
                </c:pt>
                <c:pt idx="4">
                  <c:v>Elderly and 
Disabled
39 states</c:v>
                </c:pt>
              </c:strCache>
            </c:strRef>
          </c:cat>
          <c:val>
            <c:numRef>
              <c:f>Sheet1!$B$2:$B$6</c:f>
              <c:numCache>
                <c:formatCode>General</c:formatCode>
                <c:ptCount val="5"/>
                <c:pt idx="0">
                  <c:v>28</c:v>
                </c:pt>
                <c:pt idx="1">
                  <c:v>34</c:v>
                </c:pt>
                <c:pt idx="2">
                  <c:v>25</c:v>
                </c:pt>
                <c:pt idx="3">
                  <c:v>32</c:v>
                </c:pt>
                <c:pt idx="4">
                  <c:v>13</c:v>
                </c:pt>
              </c:numCache>
            </c:numRef>
          </c:val>
          <c:extLst xmlns:c16r2="http://schemas.microsoft.com/office/drawing/2015/06/chart">
            <c:ext xmlns:c16="http://schemas.microsoft.com/office/drawing/2014/chart" uri="{C3380CC4-5D6E-409C-BE32-E72D297353CC}">
              <c16:uniqueId val="{00000006-071F-422B-8E73-B9B83E5D04D0}"/>
            </c:ext>
          </c:extLst>
        </c:ser>
        <c:dLbls>
          <c:dLblPos val="ctr"/>
          <c:showLegendKey val="0"/>
          <c:showVal val="1"/>
          <c:showCatName val="0"/>
          <c:showSerName val="0"/>
          <c:showPercent val="0"/>
          <c:showBubbleSize val="0"/>
        </c:dLbls>
        <c:gapWidth val="95"/>
        <c:overlap val="100"/>
        <c:axId val="558009888"/>
        <c:axId val="558010280"/>
      </c:barChart>
      <c:catAx>
        <c:axId val="558009888"/>
        <c:scaling>
          <c:orientation val="minMax"/>
        </c:scaling>
        <c:delete val="0"/>
        <c:axPos val="b"/>
        <c:numFmt formatCode="General" sourceLinked="0"/>
        <c:majorTickMark val="none"/>
        <c:minorTickMark val="none"/>
        <c:tickLblPos val="nextTo"/>
        <c:txPr>
          <a:bodyPr/>
          <a:lstStyle/>
          <a:p>
            <a:pPr>
              <a:defRPr sz="1400" b="1"/>
            </a:pPr>
            <a:endParaRPr lang="en-US"/>
          </a:p>
        </c:txPr>
        <c:crossAx val="558010280"/>
        <c:crosses val="autoZero"/>
        <c:auto val="1"/>
        <c:lblAlgn val="ctr"/>
        <c:lblOffset val="100"/>
        <c:noMultiLvlLbl val="0"/>
      </c:catAx>
      <c:valAx>
        <c:axId val="558010280"/>
        <c:scaling>
          <c:orientation val="minMax"/>
        </c:scaling>
        <c:delete val="1"/>
        <c:axPos val="l"/>
        <c:numFmt formatCode="General" sourceLinked="1"/>
        <c:majorTickMark val="out"/>
        <c:minorTickMark val="none"/>
        <c:tickLblPos val="none"/>
        <c:crossAx val="558009888"/>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1223234763975"/>
          <c:y val="0.11420418658875695"/>
          <c:w val="0.89369241672572641"/>
          <c:h val="0.59777775581057602"/>
        </c:manualLayout>
      </c:layout>
      <c:barChart>
        <c:barDir val="col"/>
        <c:grouping val="clustered"/>
        <c:varyColors val="0"/>
        <c:ser>
          <c:idx val="0"/>
          <c:order val="0"/>
          <c:tx>
            <c:strRef>
              <c:f>Sheet1!$A$2</c:f>
              <c:strCache>
                <c:ptCount val="1"/>
                <c:pt idx="0">
                  <c:v>New/Expanded in FY 2016</c:v>
                </c:pt>
              </c:strCache>
            </c:strRef>
          </c:tx>
          <c:spPr>
            <a:solidFill>
              <a:srgbClr val="0065A5"/>
            </a:solidFill>
            <a:ln w="12700">
              <a:solidFill>
                <a:schemeClr val="tx1"/>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Sheet1!$B$1:$G$1</c:f>
              <c:strCache>
                <c:ptCount val="6"/>
                <c:pt idx="0">
                  <c:v>PCMH
29 states</c:v>
                </c:pt>
                <c:pt idx="1">
                  <c:v>ACA Health Homes
20 states</c:v>
                </c:pt>
                <c:pt idx="2">
                  <c:v>ACO Initiative
7 states</c:v>
                </c:pt>
                <c:pt idx="3">
                  <c:v>Episode of Care
2 states</c:v>
                </c:pt>
                <c:pt idx="4">
                  <c:v>DSRIP
7 states</c:v>
                </c:pt>
                <c:pt idx="5">
                  <c:v>Any Delivery System Initiatives
36 states</c:v>
                </c:pt>
              </c:strCache>
            </c:strRef>
          </c:cat>
          <c:val>
            <c:numRef>
              <c:f>Sheet1!$B$2:$G$2</c:f>
              <c:numCache>
                <c:formatCode>General</c:formatCode>
                <c:ptCount val="6"/>
                <c:pt idx="0">
                  <c:v>11</c:v>
                </c:pt>
                <c:pt idx="1">
                  <c:v>6</c:v>
                </c:pt>
                <c:pt idx="2">
                  <c:v>5</c:v>
                </c:pt>
                <c:pt idx="3">
                  <c:v>3</c:v>
                </c:pt>
                <c:pt idx="4">
                  <c:v>4</c:v>
                </c:pt>
                <c:pt idx="5">
                  <c:v>21</c:v>
                </c:pt>
              </c:numCache>
            </c:numRef>
          </c:val>
          <c:extLst xmlns:c16r2="http://schemas.microsoft.com/office/drawing/2015/06/chart">
            <c:ext xmlns:c16="http://schemas.microsoft.com/office/drawing/2014/chart" uri="{C3380CC4-5D6E-409C-BE32-E72D297353CC}">
              <c16:uniqueId val="{00000000-91F6-4C06-A96B-AEB9E9D92EF7}"/>
            </c:ext>
          </c:extLst>
        </c:ser>
        <c:ser>
          <c:idx val="1"/>
          <c:order val="1"/>
          <c:tx>
            <c:strRef>
              <c:f>Sheet1!$A$3</c:f>
              <c:strCache>
                <c:ptCount val="1"/>
                <c:pt idx="0">
                  <c:v>New/Expanded in FY 2017</c:v>
                </c:pt>
              </c:strCache>
            </c:strRef>
          </c:tx>
          <c:spPr>
            <a:solidFill>
              <a:srgbClr val="85AA5D"/>
            </a:solidFill>
            <a:ln w="12700">
              <a:solidFill>
                <a:schemeClr val="tx1"/>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Sheet1!$B$1:$G$1</c:f>
              <c:strCache>
                <c:ptCount val="6"/>
                <c:pt idx="0">
                  <c:v>PCMH
29 states</c:v>
                </c:pt>
                <c:pt idx="1">
                  <c:v>ACA Health Homes
20 states</c:v>
                </c:pt>
                <c:pt idx="2">
                  <c:v>ACO Initiative
7 states</c:v>
                </c:pt>
                <c:pt idx="3">
                  <c:v>Episode of Care
2 states</c:v>
                </c:pt>
                <c:pt idx="4">
                  <c:v>DSRIP
7 states</c:v>
                </c:pt>
                <c:pt idx="5">
                  <c:v>Any Delivery System Initiatives
36 states</c:v>
                </c:pt>
              </c:strCache>
            </c:strRef>
          </c:cat>
          <c:val>
            <c:numRef>
              <c:f>Sheet1!$B$3:$G$3</c:f>
              <c:numCache>
                <c:formatCode>General</c:formatCode>
                <c:ptCount val="6"/>
                <c:pt idx="0">
                  <c:v>13</c:v>
                </c:pt>
                <c:pt idx="1">
                  <c:v>7</c:v>
                </c:pt>
                <c:pt idx="2">
                  <c:v>11</c:v>
                </c:pt>
                <c:pt idx="3">
                  <c:v>7</c:v>
                </c:pt>
                <c:pt idx="4">
                  <c:v>5</c:v>
                </c:pt>
                <c:pt idx="5">
                  <c:v>25</c:v>
                </c:pt>
              </c:numCache>
            </c:numRef>
          </c:val>
          <c:extLst xmlns:c16r2="http://schemas.microsoft.com/office/drawing/2015/06/chart">
            <c:ext xmlns:c16="http://schemas.microsoft.com/office/drawing/2014/chart" uri="{C3380CC4-5D6E-409C-BE32-E72D297353CC}">
              <c16:uniqueId val="{00000001-91F6-4C06-A96B-AEB9E9D92EF7}"/>
            </c:ext>
          </c:extLst>
        </c:ser>
        <c:dLbls>
          <c:showLegendKey val="0"/>
          <c:showVal val="0"/>
          <c:showCatName val="0"/>
          <c:showSerName val="0"/>
          <c:showPercent val="0"/>
          <c:showBubbleSize val="0"/>
        </c:dLbls>
        <c:gapWidth val="150"/>
        <c:axId val="559826096"/>
        <c:axId val="559826488"/>
      </c:barChart>
      <c:catAx>
        <c:axId val="559826096"/>
        <c:scaling>
          <c:orientation val="minMax"/>
        </c:scaling>
        <c:delete val="0"/>
        <c:axPos val="b"/>
        <c:numFmt formatCode="General" sourceLinked="0"/>
        <c:majorTickMark val="out"/>
        <c:minorTickMark val="none"/>
        <c:tickLblPos val="nextTo"/>
        <c:spPr>
          <a:ln w="12700">
            <a:solidFill>
              <a:schemeClr val="tx1"/>
            </a:solidFill>
          </a:ln>
        </c:spPr>
        <c:txPr>
          <a:bodyPr/>
          <a:lstStyle/>
          <a:p>
            <a:pPr>
              <a:defRPr sz="1600" b="1"/>
            </a:pPr>
            <a:endParaRPr lang="en-US"/>
          </a:p>
        </c:txPr>
        <c:crossAx val="559826488"/>
        <c:crosses val="autoZero"/>
        <c:auto val="1"/>
        <c:lblAlgn val="ctr"/>
        <c:lblOffset val="100"/>
        <c:noMultiLvlLbl val="0"/>
      </c:catAx>
      <c:valAx>
        <c:axId val="559826488"/>
        <c:scaling>
          <c:orientation val="minMax"/>
        </c:scaling>
        <c:delete val="1"/>
        <c:axPos val="l"/>
        <c:numFmt formatCode="General" sourceLinked="1"/>
        <c:majorTickMark val="out"/>
        <c:minorTickMark val="none"/>
        <c:tickLblPos val="none"/>
        <c:crossAx val="559826096"/>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a:t>Number of States Reporting Benefit</a:t>
            </a:r>
            <a:r>
              <a:rPr lang="en-US" sz="1800" baseline="0" dirty="0"/>
              <a:t> Enhancements/ Additions</a:t>
            </a:r>
            <a:endParaRPr lang="en-US" sz="1800" dirty="0"/>
          </a:p>
        </c:rich>
      </c:tx>
      <c:layout>
        <c:manualLayout>
          <c:xMode val="edge"/>
          <c:yMode val="edge"/>
          <c:x val="0.15058232247113576"/>
          <c:y val="0"/>
        </c:manualLayout>
      </c:layout>
      <c:overlay val="0"/>
    </c:title>
    <c:autoTitleDeleted val="0"/>
    <c:plotArea>
      <c:layout>
        <c:manualLayout>
          <c:layoutTarget val="inner"/>
          <c:xMode val="edge"/>
          <c:yMode val="edge"/>
          <c:x val="1.2758086658209883E-2"/>
          <c:y val="0.1562512087304877"/>
          <c:w val="0.96887159533073963"/>
          <c:h val="0.60880750103605463"/>
        </c:manualLayout>
      </c:layout>
      <c:barChart>
        <c:barDir val="col"/>
        <c:grouping val="clustered"/>
        <c:varyColors val="0"/>
        <c:ser>
          <c:idx val="0"/>
          <c:order val="0"/>
          <c:tx>
            <c:strRef>
              <c:f>Sheet1!$A$2</c:f>
              <c:strCache>
                <c:ptCount val="1"/>
                <c:pt idx="0">
                  <c:v>Any Provider</c:v>
                </c:pt>
              </c:strCache>
            </c:strRef>
          </c:tx>
          <c:spPr>
            <a:solidFill>
              <a:srgbClr val="0065A5"/>
            </a:solidFill>
            <a:ln w="12700">
              <a:solidFill>
                <a:schemeClr val="tx1"/>
              </a:solidFill>
            </a:ln>
          </c:spPr>
          <c:invertIfNegative val="0"/>
          <c:dLbls>
            <c:spPr>
              <a:noFill/>
              <a:ln>
                <a:noFill/>
              </a:ln>
              <a:effectLst/>
            </c:spPr>
            <c:txPr>
              <a:bodyPr/>
              <a:lstStyle/>
              <a:p>
                <a:pPr>
                  <a:defRPr b="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Sheet1!$B$1:$L$1</c:f>
              <c:strCache>
                <c:ptCount val="11"/>
                <c:pt idx="0">
                  <c:v>FY 2007</c:v>
                </c:pt>
                <c:pt idx="1">
                  <c:v>FY 2008</c:v>
                </c:pt>
                <c:pt idx="2">
                  <c:v>FY 2009</c:v>
                </c:pt>
                <c:pt idx="3">
                  <c:v>FY 2010</c:v>
                </c:pt>
                <c:pt idx="4">
                  <c:v>FY 2011</c:v>
                </c:pt>
                <c:pt idx="5">
                  <c:v>FY 2012</c:v>
                </c:pt>
                <c:pt idx="6">
                  <c:v>FY 2013</c:v>
                </c:pt>
                <c:pt idx="7">
                  <c:v>FY 2014</c:v>
                </c:pt>
                <c:pt idx="8">
                  <c:v>FY 2015</c:v>
                </c:pt>
                <c:pt idx="9">
                  <c:v>FY 2016</c:v>
                </c:pt>
                <c:pt idx="10">
                  <c:v>FY 2017 (adopted)</c:v>
                </c:pt>
              </c:strCache>
            </c:strRef>
          </c:cat>
          <c:val>
            <c:numRef>
              <c:f>Sheet1!$B$2:$L$2</c:f>
              <c:numCache>
                <c:formatCode>General</c:formatCode>
                <c:ptCount val="11"/>
                <c:pt idx="0">
                  <c:v>16</c:v>
                </c:pt>
                <c:pt idx="1">
                  <c:v>19</c:v>
                </c:pt>
                <c:pt idx="2">
                  <c:v>15</c:v>
                </c:pt>
                <c:pt idx="3">
                  <c:v>15</c:v>
                </c:pt>
                <c:pt idx="4">
                  <c:v>13</c:v>
                </c:pt>
                <c:pt idx="5">
                  <c:v>19</c:v>
                </c:pt>
                <c:pt idx="6">
                  <c:v>24</c:v>
                </c:pt>
                <c:pt idx="7">
                  <c:v>21</c:v>
                </c:pt>
                <c:pt idx="8">
                  <c:v>24</c:v>
                </c:pt>
                <c:pt idx="9">
                  <c:v>21</c:v>
                </c:pt>
                <c:pt idx="10">
                  <c:v>20</c:v>
                </c:pt>
              </c:numCache>
            </c:numRef>
          </c:val>
          <c:extLst xmlns:c16r2="http://schemas.microsoft.com/office/drawing/2015/06/chart">
            <c:ext xmlns:c16="http://schemas.microsoft.com/office/drawing/2014/chart" uri="{C3380CC4-5D6E-409C-BE32-E72D297353CC}">
              <c16:uniqueId val="{00000000-3F77-4072-8C95-68D59202EDEC}"/>
            </c:ext>
          </c:extLst>
        </c:ser>
        <c:dLbls>
          <c:showLegendKey val="0"/>
          <c:showVal val="0"/>
          <c:showCatName val="0"/>
          <c:showSerName val="0"/>
          <c:showPercent val="0"/>
          <c:showBubbleSize val="0"/>
        </c:dLbls>
        <c:gapWidth val="75"/>
        <c:axId val="559826880"/>
        <c:axId val="559827664"/>
      </c:barChart>
      <c:catAx>
        <c:axId val="559826880"/>
        <c:scaling>
          <c:orientation val="minMax"/>
        </c:scaling>
        <c:delete val="0"/>
        <c:axPos val="b"/>
        <c:numFmt formatCode="General" sourceLinked="0"/>
        <c:majorTickMark val="none"/>
        <c:minorTickMark val="none"/>
        <c:tickLblPos val="nextTo"/>
        <c:spPr>
          <a:ln w="12700">
            <a:solidFill>
              <a:schemeClr val="tx1"/>
            </a:solidFill>
          </a:ln>
        </c:spPr>
        <c:txPr>
          <a:bodyPr/>
          <a:lstStyle/>
          <a:p>
            <a:pPr>
              <a:defRPr sz="1400" b="1"/>
            </a:pPr>
            <a:endParaRPr lang="en-US"/>
          </a:p>
        </c:txPr>
        <c:crossAx val="559827664"/>
        <c:crosses val="autoZero"/>
        <c:auto val="1"/>
        <c:lblAlgn val="ctr"/>
        <c:lblOffset val="100"/>
        <c:noMultiLvlLbl val="0"/>
      </c:catAx>
      <c:valAx>
        <c:axId val="559827664"/>
        <c:scaling>
          <c:orientation val="minMax"/>
        </c:scaling>
        <c:delete val="1"/>
        <c:axPos val="l"/>
        <c:majorGridlines>
          <c:spPr>
            <a:ln>
              <a:noFill/>
            </a:ln>
          </c:spPr>
        </c:majorGridlines>
        <c:numFmt formatCode="General" sourceLinked="1"/>
        <c:majorTickMark val="out"/>
        <c:minorTickMark val="none"/>
        <c:tickLblPos val="none"/>
        <c:crossAx val="5598268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D0F62F-5ED8-4FAA-80A6-4C5B4CF95812}"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35E053EE-784C-4463-9C36-DF6084A00613}">
      <dgm:prSet phldrT="[Text]"/>
      <dgm:spPr>
        <a:solidFill>
          <a:srgbClr val="0065A5"/>
        </a:solidFill>
      </dgm:spPr>
      <dgm:t>
        <a:bodyPr/>
        <a:lstStyle/>
        <a:p>
          <a:r>
            <a:rPr lang="en-US" dirty="0">
              <a:solidFill>
                <a:schemeClr val="bg1"/>
              </a:solidFill>
            </a:rPr>
            <a:t>Strategies</a:t>
          </a:r>
        </a:p>
      </dgm:t>
    </dgm:pt>
    <dgm:pt modelId="{10863C2A-73C3-48AF-A749-41AD8F08F8A1}" type="parTrans" cxnId="{09548CEE-A1FD-4C15-A7DA-AE6DB567C988}">
      <dgm:prSet/>
      <dgm:spPr/>
      <dgm:t>
        <a:bodyPr/>
        <a:lstStyle/>
        <a:p>
          <a:endParaRPr lang="en-US"/>
        </a:p>
      </dgm:t>
    </dgm:pt>
    <dgm:pt modelId="{93B8DEB8-7328-49FD-A4C4-12611D67E6BE}" type="sibTrans" cxnId="{09548CEE-A1FD-4C15-A7DA-AE6DB567C988}">
      <dgm:prSet/>
      <dgm:spPr/>
      <dgm:t>
        <a:bodyPr/>
        <a:lstStyle/>
        <a:p>
          <a:endParaRPr lang="en-US"/>
        </a:p>
      </dgm:t>
    </dgm:pt>
    <dgm:pt modelId="{5A165680-E039-42FA-94F0-BDB9CEA8B28B}">
      <dgm:prSet phldrT="[Text]"/>
      <dgm:spPr>
        <a:solidFill>
          <a:schemeClr val="accent3">
            <a:lumMod val="60000"/>
            <a:lumOff val="40000"/>
          </a:schemeClr>
        </a:solidFill>
      </dgm:spPr>
      <dgm:t>
        <a:bodyPr/>
        <a:lstStyle/>
        <a:p>
          <a:r>
            <a:rPr lang="en-US" b="1" dirty="0">
              <a:solidFill>
                <a:schemeClr val="tx1"/>
              </a:solidFill>
            </a:rPr>
            <a:t>Seriously Mentally Ill</a:t>
          </a:r>
        </a:p>
      </dgm:t>
    </dgm:pt>
    <dgm:pt modelId="{BD25804F-F6A9-499D-B474-960361C59B24}" type="parTrans" cxnId="{FFD60B1D-8293-449A-A51F-4E8A37D55C8A}">
      <dgm:prSet/>
      <dgm:spPr/>
      <dgm:t>
        <a:bodyPr/>
        <a:lstStyle/>
        <a:p>
          <a:endParaRPr lang="en-US"/>
        </a:p>
      </dgm:t>
    </dgm:pt>
    <dgm:pt modelId="{0F473DD1-CDB0-42C2-9051-ED4B37E22DCC}" type="sibTrans" cxnId="{FFD60B1D-8293-449A-A51F-4E8A37D55C8A}">
      <dgm:prSet/>
      <dgm:spPr/>
      <dgm:t>
        <a:bodyPr/>
        <a:lstStyle/>
        <a:p>
          <a:endParaRPr lang="en-US"/>
        </a:p>
      </dgm:t>
    </dgm:pt>
    <dgm:pt modelId="{786607A3-8DF6-431F-8039-1257106FF82D}">
      <dgm:prSet phldrT="[Text]"/>
      <dgm:spPr>
        <a:solidFill>
          <a:schemeClr val="accent3">
            <a:lumMod val="60000"/>
            <a:lumOff val="40000"/>
          </a:schemeClr>
        </a:solidFill>
      </dgm:spPr>
      <dgm:t>
        <a:bodyPr/>
        <a:lstStyle/>
        <a:p>
          <a:r>
            <a:rPr lang="en-US" b="1" dirty="0">
              <a:solidFill>
                <a:schemeClr val="tx1"/>
              </a:solidFill>
            </a:rPr>
            <a:t>Criminal Justice Involved</a:t>
          </a:r>
        </a:p>
      </dgm:t>
    </dgm:pt>
    <dgm:pt modelId="{7FD3D13E-658A-4857-AC66-2A4CE8712BEB}" type="parTrans" cxnId="{6566B1FC-8BCE-46E0-8636-C504AAA3221A}">
      <dgm:prSet/>
      <dgm:spPr/>
      <dgm:t>
        <a:bodyPr/>
        <a:lstStyle/>
        <a:p>
          <a:endParaRPr lang="en-US"/>
        </a:p>
      </dgm:t>
    </dgm:pt>
    <dgm:pt modelId="{E2268909-4E95-4B89-9880-1F194302BA34}" type="sibTrans" cxnId="{6566B1FC-8BCE-46E0-8636-C504AAA3221A}">
      <dgm:prSet/>
      <dgm:spPr/>
      <dgm:t>
        <a:bodyPr/>
        <a:lstStyle/>
        <a:p>
          <a:endParaRPr lang="en-US"/>
        </a:p>
      </dgm:t>
    </dgm:pt>
    <dgm:pt modelId="{C72D30D2-58B6-4B38-9CE4-C88A601BF57F}">
      <dgm:prSet phldrT="[Text]"/>
      <dgm:spPr>
        <a:solidFill>
          <a:schemeClr val="accent3">
            <a:lumMod val="60000"/>
            <a:lumOff val="40000"/>
          </a:schemeClr>
        </a:solidFill>
      </dgm:spPr>
      <dgm:t>
        <a:bodyPr/>
        <a:lstStyle/>
        <a:p>
          <a:r>
            <a:rPr lang="en-US" b="1" dirty="0">
              <a:solidFill>
                <a:schemeClr val="tx1"/>
              </a:solidFill>
            </a:rPr>
            <a:t>Elderly and Disabled</a:t>
          </a:r>
        </a:p>
      </dgm:t>
    </dgm:pt>
    <dgm:pt modelId="{3DDDD78A-5340-47B4-8EA9-E0B9A476BA86}" type="parTrans" cxnId="{26885525-3B69-41B7-8305-2CF287ACDAD1}">
      <dgm:prSet/>
      <dgm:spPr/>
      <dgm:t>
        <a:bodyPr/>
        <a:lstStyle/>
        <a:p>
          <a:endParaRPr lang="en-US"/>
        </a:p>
      </dgm:t>
    </dgm:pt>
    <dgm:pt modelId="{510E05C1-0AB0-49A5-9EB2-328A60ABA4E6}" type="sibTrans" cxnId="{26885525-3B69-41B7-8305-2CF287ACDAD1}">
      <dgm:prSet/>
      <dgm:spPr/>
      <dgm:t>
        <a:bodyPr/>
        <a:lstStyle/>
        <a:p>
          <a:endParaRPr lang="en-US"/>
        </a:p>
      </dgm:t>
    </dgm:pt>
    <dgm:pt modelId="{D45A6FA6-7796-4614-8535-28D9EA4D9770}">
      <dgm:prSet phldrT="[Text]"/>
      <dgm:spPr>
        <a:solidFill>
          <a:schemeClr val="accent3">
            <a:lumMod val="60000"/>
            <a:lumOff val="40000"/>
          </a:schemeClr>
        </a:solidFill>
      </dgm:spPr>
      <dgm:t>
        <a:bodyPr/>
        <a:lstStyle/>
        <a:p>
          <a:r>
            <a:rPr lang="en-US" b="1" dirty="0">
              <a:solidFill>
                <a:schemeClr val="tx1"/>
              </a:solidFill>
            </a:rPr>
            <a:t>Duals</a:t>
          </a:r>
        </a:p>
      </dgm:t>
    </dgm:pt>
    <dgm:pt modelId="{30FB65A0-F625-40C9-B0E7-846FFD761D26}" type="parTrans" cxnId="{5E779980-8672-4659-B782-EFCDD1505C0C}">
      <dgm:prSet/>
      <dgm:spPr/>
      <dgm:t>
        <a:bodyPr/>
        <a:lstStyle/>
        <a:p>
          <a:endParaRPr lang="en-US"/>
        </a:p>
      </dgm:t>
    </dgm:pt>
    <dgm:pt modelId="{C5181E75-D813-4817-A517-35E8041DEFD3}" type="sibTrans" cxnId="{5E779980-8672-4659-B782-EFCDD1505C0C}">
      <dgm:prSet/>
      <dgm:spPr/>
      <dgm:t>
        <a:bodyPr/>
        <a:lstStyle/>
        <a:p>
          <a:endParaRPr lang="en-US"/>
        </a:p>
      </dgm:t>
    </dgm:pt>
    <dgm:pt modelId="{6AE10991-796F-4831-9F1F-ECFDB44D3F91}">
      <dgm:prSet/>
      <dgm:spPr>
        <a:solidFill>
          <a:srgbClr val="552633"/>
        </a:solidFill>
      </dgm:spPr>
      <dgm:t>
        <a:bodyPr/>
        <a:lstStyle/>
        <a:p>
          <a:r>
            <a:rPr lang="en-US" dirty="0">
              <a:solidFill>
                <a:schemeClr val="bg1"/>
              </a:solidFill>
            </a:rPr>
            <a:t>Goals</a:t>
          </a:r>
        </a:p>
      </dgm:t>
    </dgm:pt>
    <dgm:pt modelId="{62F07DAB-175C-42B6-BA2B-1B57144C8119}" type="sibTrans" cxnId="{451A3292-DE5F-4A35-A355-AA551EE6DE31}">
      <dgm:prSet/>
      <dgm:spPr/>
      <dgm:t>
        <a:bodyPr/>
        <a:lstStyle/>
        <a:p>
          <a:endParaRPr lang="en-US"/>
        </a:p>
      </dgm:t>
    </dgm:pt>
    <dgm:pt modelId="{FCD37FB1-530F-4F84-B83C-6F89672F35D5}" type="parTrans" cxnId="{451A3292-DE5F-4A35-A355-AA551EE6DE31}">
      <dgm:prSet/>
      <dgm:spPr/>
      <dgm:t>
        <a:bodyPr/>
        <a:lstStyle/>
        <a:p>
          <a:endParaRPr lang="en-US"/>
        </a:p>
      </dgm:t>
    </dgm:pt>
    <dgm:pt modelId="{F8E1A8CD-88EE-4FEA-81F9-709CA854E281}">
      <dgm:prSet/>
      <dgm:spPr>
        <a:solidFill>
          <a:schemeClr val="accent2">
            <a:lumMod val="75000"/>
          </a:schemeClr>
        </a:solidFill>
      </dgm:spPr>
      <dgm:t>
        <a:bodyPr/>
        <a:lstStyle/>
        <a:p>
          <a:r>
            <a:rPr lang="en-US" b="1" dirty="0"/>
            <a:t>Cost Containment</a:t>
          </a:r>
        </a:p>
      </dgm:t>
    </dgm:pt>
    <dgm:pt modelId="{1D08C250-387A-494B-881D-766D52E4C277}" type="sibTrans" cxnId="{6CA8A261-D5B3-4A15-954E-9B97EFE68F3B}">
      <dgm:prSet/>
      <dgm:spPr/>
      <dgm:t>
        <a:bodyPr/>
        <a:lstStyle/>
        <a:p>
          <a:endParaRPr lang="en-US"/>
        </a:p>
      </dgm:t>
    </dgm:pt>
    <dgm:pt modelId="{A244D105-C8B3-4578-A8A5-F0FA0660A267}" type="parTrans" cxnId="{6CA8A261-D5B3-4A15-954E-9B97EFE68F3B}">
      <dgm:prSet/>
      <dgm:spPr/>
      <dgm:t>
        <a:bodyPr/>
        <a:lstStyle/>
        <a:p>
          <a:endParaRPr lang="en-US"/>
        </a:p>
      </dgm:t>
    </dgm:pt>
    <dgm:pt modelId="{6CB74836-13B6-480F-9AB1-5EA4A9AD313B}">
      <dgm:prSet/>
      <dgm:spPr>
        <a:solidFill>
          <a:schemeClr val="accent2">
            <a:lumMod val="75000"/>
          </a:schemeClr>
        </a:solidFill>
      </dgm:spPr>
      <dgm:t>
        <a:bodyPr/>
        <a:lstStyle/>
        <a:p>
          <a:r>
            <a:rPr lang="en-US" b="1" dirty="0"/>
            <a:t>Improved Outcomes</a:t>
          </a:r>
        </a:p>
      </dgm:t>
    </dgm:pt>
    <dgm:pt modelId="{FE20A0D1-45F7-45EF-AA83-FE07C62C59BC}" type="sibTrans" cxnId="{EC826FC1-368E-49E2-B6B5-C47F6DEB563A}">
      <dgm:prSet/>
      <dgm:spPr/>
      <dgm:t>
        <a:bodyPr/>
        <a:lstStyle/>
        <a:p>
          <a:endParaRPr lang="en-US"/>
        </a:p>
      </dgm:t>
    </dgm:pt>
    <dgm:pt modelId="{4C629120-8893-47A4-A47C-ACBF27656E27}" type="parTrans" cxnId="{EC826FC1-368E-49E2-B6B5-C47F6DEB563A}">
      <dgm:prSet/>
      <dgm:spPr/>
      <dgm:t>
        <a:bodyPr/>
        <a:lstStyle/>
        <a:p>
          <a:endParaRPr lang="en-US"/>
        </a:p>
      </dgm:t>
    </dgm:pt>
    <dgm:pt modelId="{147DBF17-D6B6-4D1B-88D7-129A958B0DF1}">
      <dgm:prSet/>
      <dgm:spPr>
        <a:solidFill>
          <a:schemeClr val="accent2">
            <a:lumMod val="75000"/>
          </a:schemeClr>
        </a:solidFill>
      </dgm:spPr>
      <dgm:t>
        <a:bodyPr/>
        <a:lstStyle/>
        <a:p>
          <a:r>
            <a:rPr lang="en-US" b="1" dirty="0"/>
            <a:t>Improved Population Health</a:t>
          </a:r>
        </a:p>
      </dgm:t>
    </dgm:pt>
    <dgm:pt modelId="{6649A14F-BF1B-4418-BCD9-6724ED9774A4}" type="sibTrans" cxnId="{CCEC8FD9-6B5F-44A0-8BE9-B29C9C71D2C8}">
      <dgm:prSet/>
      <dgm:spPr/>
      <dgm:t>
        <a:bodyPr/>
        <a:lstStyle/>
        <a:p>
          <a:endParaRPr lang="en-US"/>
        </a:p>
      </dgm:t>
    </dgm:pt>
    <dgm:pt modelId="{BD50F5BF-6A69-4D31-BDB7-F94A9754CE65}" type="parTrans" cxnId="{CCEC8FD9-6B5F-44A0-8BE9-B29C9C71D2C8}">
      <dgm:prSet/>
      <dgm:spPr/>
      <dgm:t>
        <a:bodyPr/>
        <a:lstStyle/>
        <a:p>
          <a:endParaRPr lang="en-US"/>
        </a:p>
      </dgm:t>
    </dgm:pt>
    <dgm:pt modelId="{ABFB8D00-D960-4F2C-8087-A75E7734B13D}">
      <dgm:prSet phldrT="[Text]"/>
      <dgm:spPr/>
      <dgm:t>
        <a:bodyPr/>
        <a:lstStyle/>
        <a:p>
          <a:r>
            <a:rPr lang="en-US" b="1" dirty="0"/>
            <a:t>Integration Physical and Behavioral Health</a:t>
          </a:r>
        </a:p>
      </dgm:t>
    </dgm:pt>
    <dgm:pt modelId="{5EB67BDD-2A38-4A10-A27A-2AF115B7E15E}" type="parTrans" cxnId="{EC1106A4-4A8D-43F3-BF54-E29F3A808C1A}">
      <dgm:prSet/>
      <dgm:spPr/>
      <dgm:t>
        <a:bodyPr/>
        <a:lstStyle/>
        <a:p>
          <a:endParaRPr lang="en-US"/>
        </a:p>
      </dgm:t>
    </dgm:pt>
    <dgm:pt modelId="{E32FFB6A-2C1E-400B-8204-81260A83620B}" type="sibTrans" cxnId="{EC1106A4-4A8D-43F3-BF54-E29F3A808C1A}">
      <dgm:prSet/>
      <dgm:spPr/>
      <dgm:t>
        <a:bodyPr/>
        <a:lstStyle/>
        <a:p>
          <a:endParaRPr lang="en-US"/>
        </a:p>
      </dgm:t>
    </dgm:pt>
    <dgm:pt modelId="{34B3B5C1-FD49-4D91-9BB2-265224C4ED19}">
      <dgm:prSet phldrT="[Text]"/>
      <dgm:spPr/>
      <dgm:t>
        <a:bodyPr/>
        <a:lstStyle/>
        <a:p>
          <a:r>
            <a:rPr lang="en-US" b="1" dirty="0"/>
            <a:t>Opioid Harm Reduction</a:t>
          </a:r>
        </a:p>
      </dgm:t>
    </dgm:pt>
    <dgm:pt modelId="{85617C53-1119-4CC9-BF41-D9EBF47E69CF}" type="parTrans" cxnId="{C2090675-052D-41C6-8ED1-E643EE18995E}">
      <dgm:prSet/>
      <dgm:spPr/>
      <dgm:t>
        <a:bodyPr/>
        <a:lstStyle/>
        <a:p>
          <a:endParaRPr lang="en-US"/>
        </a:p>
      </dgm:t>
    </dgm:pt>
    <dgm:pt modelId="{EA9D44B3-2620-41BF-BDBF-E0DCF277621E}" type="sibTrans" cxnId="{C2090675-052D-41C6-8ED1-E643EE18995E}">
      <dgm:prSet/>
      <dgm:spPr/>
      <dgm:t>
        <a:bodyPr/>
        <a:lstStyle/>
        <a:p>
          <a:endParaRPr lang="en-US"/>
        </a:p>
      </dgm:t>
    </dgm:pt>
    <dgm:pt modelId="{2C125E4C-46FD-4533-B700-07E75E121583}">
      <dgm:prSet phldrT="[Text]"/>
      <dgm:spPr/>
      <dgm:t>
        <a:bodyPr/>
        <a:lstStyle/>
        <a:p>
          <a:r>
            <a:rPr lang="en-US" b="1" dirty="0"/>
            <a:t>Value Based Purchasing</a:t>
          </a:r>
        </a:p>
      </dgm:t>
    </dgm:pt>
    <dgm:pt modelId="{620AB665-1EB0-428F-9C04-E1C8226D325D}" type="parTrans" cxnId="{3FBF21D3-50A3-44DF-A3F2-6679795A7863}">
      <dgm:prSet/>
      <dgm:spPr/>
      <dgm:t>
        <a:bodyPr/>
        <a:lstStyle/>
        <a:p>
          <a:endParaRPr lang="en-US"/>
        </a:p>
      </dgm:t>
    </dgm:pt>
    <dgm:pt modelId="{040B4D03-EE0B-4877-B1AC-2EA11CA41726}" type="sibTrans" cxnId="{3FBF21D3-50A3-44DF-A3F2-6679795A7863}">
      <dgm:prSet/>
      <dgm:spPr/>
      <dgm:t>
        <a:bodyPr/>
        <a:lstStyle/>
        <a:p>
          <a:endParaRPr lang="en-US"/>
        </a:p>
      </dgm:t>
    </dgm:pt>
    <dgm:pt modelId="{578F6F4B-9954-456D-8A73-0830A5898C00}">
      <dgm:prSet phldrT="[Text]"/>
      <dgm:spPr/>
      <dgm:t>
        <a:bodyPr/>
        <a:lstStyle/>
        <a:p>
          <a:r>
            <a:rPr lang="en-US" b="1" dirty="0"/>
            <a:t>ACO, Episode of Care, Health Homes, DSRIP</a:t>
          </a:r>
        </a:p>
      </dgm:t>
    </dgm:pt>
    <dgm:pt modelId="{81AD6F55-D4D9-4A6F-80A4-2B9242252003}" type="parTrans" cxnId="{86FE2ECD-912C-4D59-BB0D-875A2BAE2168}">
      <dgm:prSet/>
      <dgm:spPr/>
      <dgm:t>
        <a:bodyPr/>
        <a:lstStyle/>
        <a:p>
          <a:endParaRPr lang="en-US"/>
        </a:p>
      </dgm:t>
    </dgm:pt>
    <dgm:pt modelId="{056C3489-6D4A-445D-BEFB-C34A8161202D}" type="sibTrans" cxnId="{86FE2ECD-912C-4D59-BB0D-875A2BAE2168}">
      <dgm:prSet/>
      <dgm:spPr/>
      <dgm:t>
        <a:bodyPr/>
        <a:lstStyle/>
        <a:p>
          <a:endParaRPr lang="en-US"/>
        </a:p>
      </dgm:t>
    </dgm:pt>
    <dgm:pt modelId="{D4462156-6EFF-4A8A-AC97-5B17E5395936}">
      <dgm:prSet phldrT="[Text]"/>
      <dgm:spPr>
        <a:solidFill>
          <a:srgbClr val="85AA5D"/>
        </a:solidFill>
      </dgm:spPr>
      <dgm:t>
        <a:bodyPr/>
        <a:lstStyle/>
        <a:p>
          <a:r>
            <a:rPr lang="en-US" dirty="0">
              <a:solidFill>
                <a:schemeClr val="bg1"/>
              </a:solidFill>
            </a:rPr>
            <a:t>Populations</a:t>
          </a:r>
        </a:p>
      </dgm:t>
    </dgm:pt>
    <dgm:pt modelId="{B9466995-1EE6-4E3E-8281-1C14B7EBBB50}" type="parTrans" cxnId="{CFF0E0DD-020D-4C79-BFA1-64C5009AB5BA}">
      <dgm:prSet/>
      <dgm:spPr/>
      <dgm:t>
        <a:bodyPr/>
        <a:lstStyle/>
        <a:p>
          <a:endParaRPr lang="en-US"/>
        </a:p>
      </dgm:t>
    </dgm:pt>
    <dgm:pt modelId="{F4F9DAF9-8656-4FC7-9E1A-6160AD8A9472}" type="sibTrans" cxnId="{CFF0E0DD-020D-4C79-BFA1-64C5009AB5BA}">
      <dgm:prSet/>
      <dgm:spPr/>
      <dgm:t>
        <a:bodyPr/>
        <a:lstStyle/>
        <a:p>
          <a:endParaRPr lang="en-US"/>
        </a:p>
      </dgm:t>
    </dgm:pt>
    <dgm:pt modelId="{4F7558CC-67DE-456C-A35E-B873AC15C0B7}">
      <dgm:prSet/>
      <dgm:spPr/>
      <dgm:t>
        <a:bodyPr/>
        <a:lstStyle/>
        <a:p>
          <a:r>
            <a:rPr lang="en-US" b="1" dirty="0"/>
            <a:t>Focus on Social Needs</a:t>
          </a:r>
        </a:p>
      </dgm:t>
    </dgm:pt>
    <dgm:pt modelId="{1DCDD03D-E573-4530-A133-C4C9B22582CF}" type="parTrans" cxnId="{9972B764-0754-48FB-BD06-0322138BD515}">
      <dgm:prSet/>
      <dgm:spPr/>
      <dgm:t>
        <a:bodyPr/>
        <a:lstStyle/>
        <a:p>
          <a:endParaRPr lang="en-US"/>
        </a:p>
      </dgm:t>
    </dgm:pt>
    <dgm:pt modelId="{1BAF8045-DF94-47C7-A35F-C2FA1A149017}" type="sibTrans" cxnId="{9972B764-0754-48FB-BD06-0322138BD515}">
      <dgm:prSet/>
      <dgm:spPr/>
      <dgm:t>
        <a:bodyPr/>
        <a:lstStyle/>
        <a:p>
          <a:endParaRPr lang="en-US"/>
        </a:p>
      </dgm:t>
    </dgm:pt>
    <dgm:pt modelId="{7C6572A2-0D5B-4BD4-9ACC-6217F0D92B9D}">
      <dgm:prSet/>
      <dgm:spPr/>
      <dgm:t>
        <a:bodyPr/>
        <a:lstStyle/>
        <a:p>
          <a:r>
            <a:rPr lang="en-US" b="1" dirty="0"/>
            <a:t>Managed Long-Term Care</a:t>
          </a:r>
        </a:p>
      </dgm:t>
    </dgm:pt>
    <dgm:pt modelId="{6D965DF0-2AB1-41F5-829A-AFDDEB66813A}" type="parTrans" cxnId="{5BB6BF8A-5FF0-4DE6-8833-2C1C120120F1}">
      <dgm:prSet/>
      <dgm:spPr/>
      <dgm:t>
        <a:bodyPr/>
        <a:lstStyle/>
        <a:p>
          <a:endParaRPr lang="en-US"/>
        </a:p>
      </dgm:t>
    </dgm:pt>
    <dgm:pt modelId="{2829C607-FA33-43BE-A187-8FB4E65B85AE}" type="sibTrans" cxnId="{5BB6BF8A-5FF0-4DE6-8833-2C1C120120F1}">
      <dgm:prSet/>
      <dgm:spPr/>
      <dgm:t>
        <a:bodyPr/>
        <a:lstStyle/>
        <a:p>
          <a:endParaRPr lang="en-US"/>
        </a:p>
      </dgm:t>
    </dgm:pt>
    <dgm:pt modelId="{F6CFD3BF-EDF3-453E-84C4-1E3EB013A4E8}">
      <dgm:prSet/>
      <dgm:spPr>
        <a:solidFill>
          <a:schemeClr val="accent2">
            <a:lumMod val="75000"/>
          </a:schemeClr>
        </a:solidFill>
      </dgm:spPr>
      <dgm:t>
        <a:bodyPr/>
        <a:lstStyle/>
        <a:p>
          <a:r>
            <a:rPr lang="en-US" b="1" dirty="0"/>
            <a:t>Increase Access</a:t>
          </a:r>
        </a:p>
      </dgm:t>
    </dgm:pt>
    <dgm:pt modelId="{1B16429F-23F1-4051-B3BA-A1E11CD03390}" type="parTrans" cxnId="{97E03CC8-8CDC-44A3-955C-2C0183CDE60B}">
      <dgm:prSet/>
      <dgm:spPr/>
      <dgm:t>
        <a:bodyPr/>
        <a:lstStyle/>
        <a:p>
          <a:endParaRPr lang="en-US"/>
        </a:p>
      </dgm:t>
    </dgm:pt>
    <dgm:pt modelId="{615FB760-F634-4531-B9CD-1AB23D7F8F90}" type="sibTrans" cxnId="{97E03CC8-8CDC-44A3-955C-2C0183CDE60B}">
      <dgm:prSet/>
      <dgm:spPr/>
      <dgm:t>
        <a:bodyPr/>
        <a:lstStyle/>
        <a:p>
          <a:endParaRPr lang="en-US"/>
        </a:p>
      </dgm:t>
    </dgm:pt>
    <dgm:pt modelId="{76A6C0FF-5BA6-46F8-B9E3-D1FAB48BDFC0}" type="pres">
      <dgm:prSet presAssocID="{18D0F62F-5ED8-4FAA-80A6-4C5B4CF95812}" presName="theList" presStyleCnt="0">
        <dgm:presLayoutVars>
          <dgm:dir/>
          <dgm:animLvl val="lvl"/>
          <dgm:resizeHandles val="exact"/>
        </dgm:presLayoutVars>
      </dgm:prSet>
      <dgm:spPr/>
      <dgm:t>
        <a:bodyPr/>
        <a:lstStyle/>
        <a:p>
          <a:endParaRPr lang="en-US"/>
        </a:p>
      </dgm:t>
    </dgm:pt>
    <dgm:pt modelId="{22BE853C-A1B7-40FA-8ED7-1EF5620A3A7F}" type="pres">
      <dgm:prSet presAssocID="{35E053EE-784C-4463-9C36-DF6084A00613}" presName="compNode" presStyleCnt="0"/>
      <dgm:spPr/>
    </dgm:pt>
    <dgm:pt modelId="{32640E45-73A7-41BD-A14B-E228E01A99DA}" type="pres">
      <dgm:prSet presAssocID="{35E053EE-784C-4463-9C36-DF6084A00613}" presName="aNode" presStyleLbl="bgShp" presStyleIdx="0" presStyleCnt="3"/>
      <dgm:spPr/>
      <dgm:t>
        <a:bodyPr/>
        <a:lstStyle/>
        <a:p>
          <a:endParaRPr lang="en-US"/>
        </a:p>
      </dgm:t>
    </dgm:pt>
    <dgm:pt modelId="{ECA63FB1-78CF-4049-AE95-8E169AB1F677}" type="pres">
      <dgm:prSet presAssocID="{35E053EE-784C-4463-9C36-DF6084A00613}" presName="textNode" presStyleLbl="bgShp" presStyleIdx="0" presStyleCnt="3"/>
      <dgm:spPr/>
      <dgm:t>
        <a:bodyPr/>
        <a:lstStyle/>
        <a:p>
          <a:endParaRPr lang="en-US"/>
        </a:p>
      </dgm:t>
    </dgm:pt>
    <dgm:pt modelId="{7DC6C812-84A0-4CAB-885F-D9408DECF8D9}" type="pres">
      <dgm:prSet presAssocID="{35E053EE-784C-4463-9C36-DF6084A00613}" presName="compChildNode" presStyleCnt="0"/>
      <dgm:spPr/>
    </dgm:pt>
    <dgm:pt modelId="{85B38F08-A8F6-4020-8103-5CC7DED37A0F}" type="pres">
      <dgm:prSet presAssocID="{35E053EE-784C-4463-9C36-DF6084A00613}" presName="theInnerList" presStyleCnt="0"/>
      <dgm:spPr/>
    </dgm:pt>
    <dgm:pt modelId="{F848E186-D5EF-45FF-B5B9-AED4CB6C8BF7}" type="pres">
      <dgm:prSet presAssocID="{ABFB8D00-D960-4F2C-8087-A75E7734B13D}" presName="childNode" presStyleLbl="node1" presStyleIdx="0" presStyleCnt="14">
        <dgm:presLayoutVars>
          <dgm:bulletEnabled val="1"/>
        </dgm:presLayoutVars>
      </dgm:prSet>
      <dgm:spPr/>
      <dgm:t>
        <a:bodyPr/>
        <a:lstStyle/>
        <a:p>
          <a:endParaRPr lang="en-US"/>
        </a:p>
      </dgm:t>
    </dgm:pt>
    <dgm:pt modelId="{9AD45787-43D7-48D0-B4F8-F6D13CE5F321}" type="pres">
      <dgm:prSet presAssocID="{ABFB8D00-D960-4F2C-8087-A75E7734B13D}" presName="aSpace2" presStyleCnt="0"/>
      <dgm:spPr/>
    </dgm:pt>
    <dgm:pt modelId="{D559AAFC-4AA4-4112-B641-2CE244A2948A}" type="pres">
      <dgm:prSet presAssocID="{34B3B5C1-FD49-4D91-9BB2-265224C4ED19}" presName="childNode" presStyleLbl="node1" presStyleIdx="1" presStyleCnt="14">
        <dgm:presLayoutVars>
          <dgm:bulletEnabled val="1"/>
        </dgm:presLayoutVars>
      </dgm:prSet>
      <dgm:spPr/>
      <dgm:t>
        <a:bodyPr/>
        <a:lstStyle/>
        <a:p>
          <a:endParaRPr lang="en-US"/>
        </a:p>
      </dgm:t>
    </dgm:pt>
    <dgm:pt modelId="{FD975B34-A1D6-4619-A4F2-0017FB128455}" type="pres">
      <dgm:prSet presAssocID="{34B3B5C1-FD49-4D91-9BB2-265224C4ED19}" presName="aSpace2" presStyleCnt="0"/>
      <dgm:spPr/>
    </dgm:pt>
    <dgm:pt modelId="{80832B2C-FFDE-4299-B95E-F9A001F90243}" type="pres">
      <dgm:prSet presAssocID="{2C125E4C-46FD-4533-B700-07E75E121583}" presName="childNode" presStyleLbl="node1" presStyleIdx="2" presStyleCnt="14">
        <dgm:presLayoutVars>
          <dgm:bulletEnabled val="1"/>
        </dgm:presLayoutVars>
      </dgm:prSet>
      <dgm:spPr/>
      <dgm:t>
        <a:bodyPr/>
        <a:lstStyle/>
        <a:p>
          <a:endParaRPr lang="en-US"/>
        </a:p>
      </dgm:t>
    </dgm:pt>
    <dgm:pt modelId="{2805F99E-DCB0-4053-9D6F-1E39A4B161D0}" type="pres">
      <dgm:prSet presAssocID="{2C125E4C-46FD-4533-B700-07E75E121583}" presName="aSpace2" presStyleCnt="0"/>
      <dgm:spPr/>
    </dgm:pt>
    <dgm:pt modelId="{A5680E4C-70E1-46FD-AD21-96FA4EC33486}" type="pres">
      <dgm:prSet presAssocID="{4F7558CC-67DE-456C-A35E-B873AC15C0B7}" presName="childNode" presStyleLbl="node1" presStyleIdx="3" presStyleCnt="14">
        <dgm:presLayoutVars>
          <dgm:bulletEnabled val="1"/>
        </dgm:presLayoutVars>
      </dgm:prSet>
      <dgm:spPr/>
      <dgm:t>
        <a:bodyPr/>
        <a:lstStyle/>
        <a:p>
          <a:endParaRPr lang="en-US"/>
        </a:p>
      </dgm:t>
    </dgm:pt>
    <dgm:pt modelId="{21DBD1C8-1EE0-40BE-BBB6-A6249F101020}" type="pres">
      <dgm:prSet presAssocID="{4F7558CC-67DE-456C-A35E-B873AC15C0B7}" presName="aSpace2" presStyleCnt="0"/>
      <dgm:spPr/>
    </dgm:pt>
    <dgm:pt modelId="{0B422DB3-0573-42E7-B7EE-8720BB355A5E}" type="pres">
      <dgm:prSet presAssocID="{7C6572A2-0D5B-4BD4-9ACC-6217F0D92B9D}" presName="childNode" presStyleLbl="node1" presStyleIdx="4" presStyleCnt="14">
        <dgm:presLayoutVars>
          <dgm:bulletEnabled val="1"/>
        </dgm:presLayoutVars>
      </dgm:prSet>
      <dgm:spPr/>
      <dgm:t>
        <a:bodyPr/>
        <a:lstStyle/>
        <a:p>
          <a:endParaRPr lang="en-US"/>
        </a:p>
      </dgm:t>
    </dgm:pt>
    <dgm:pt modelId="{3A0D5E9B-D847-4DAE-BA73-54D2D1B00F7B}" type="pres">
      <dgm:prSet presAssocID="{7C6572A2-0D5B-4BD4-9ACC-6217F0D92B9D}" presName="aSpace2" presStyleCnt="0"/>
      <dgm:spPr/>
    </dgm:pt>
    <dgm:pt modelId="{7326CF8F-F092-4E83-A903-6F97406CE8B5}" type="pres">
      <dgm:prSet presAssocID="{578F6F4B-9954-456D-8A73-0830A5898C00}" presName="childNode" presStyleLbl="node1" presStyleIdx="5" presStyleCnt="14">
        <dgm:presLayoutVars>
          <dgm:bulletEnabled val="1"/>
        </dgm:presLayoutVars>
      </dgm:prSet>
      <dgm:spPr/>
      <dgm:t>
        <a:bodyPr/>
        <a:lstStyle/>
        <a:p>
          <a:endParaRPr lang="en-US"/>
        </a:p>
      </dgm:t>
    </dgm:pt>
    <dgm:pt modelId="{BC04704D-285C-402F-8596-A442995FA1A4}" type="pres">
      <dgm:prSet presAssocID="{35E053EE-784C-4463-9C36-DF6084A00613}" presName="aSpace" presStyleCnt="0"/>
      <dgm:spPr/>
    </dgm:pt>
    <dgm:pt modelId="{0589F284-645A-4016-84A9-B1CF963CA74E}" type="pres">
      <dgm:prSet presAssocID="{D4462156-6EFF-4A8A-AC97-5B17E5395936}" presName="compNode" presStyleCnt="0"/>
      <dgm:spPr/>
    </dgm:pt>
    <dgm:pt modelId="{A15C5F6B-726D-4930-A73B-70AE29B866CB}" type="pres">
      <dgm:prSet presAssocID="{D4462156-6EFF-4A8A-AC97-5B17E5395936}" presName="aNode" presStyleLbl="bgShp" presStyleIdx="1" presStyleCnt="3" custLinFactNeighborX="0" custLinFactNeighborY="3"/>
      <dgm:spPr/>
      <dgm:t>
        <a:bodyPr/>
        <a:lstStyle/>
        <a:p>
          <a:endParaRPr lang="en-US"/>
        </a:p>
      </dgm:t>
    </dgm:pt>
    <dgm:pt modelId="{977F0B27-7A9C-44BA-B4C7-9A701A4E5C33}" type="pres">
      <dgm:prSet presAssocID="{D4462156-6EFF-4A8A-AC97-5B17E5395936}" presName="textNode" presStyleLbl="bgShp" presStyleIdx="1" presStyleCnt="3"/>
      <dgm:spPr/>
      <dgm:t>
        <a:bodyPr/>
        <a:lstStyle/>
        <a:p>
          <a:endParaRPr lang="en-US"/>
        </a:p>
      </dgm:t>
    </dgm:pt>
    <dgm:pt modelId="{EEE95E34-F865-49C7-8CED-A0C81F0F25B9}" type="pres">
      <dgm:prSet presAssocID="{D4462156-6EFF-4A8A-AC97-5B17E5395936}" presName="compChildNode" presStyleCnt="0"/>
      <dgm:spPr/>
    </dgm:pt>
    <dgm:pt modelId="{65475FEE-D47B-4506-85E6-BB0EF4C836EF}" type="pres">
      <dgm:prSet presAssocID="{D4462156-6EFF-4A8A-AC97-5B17E5395936}" presName="theInnerList" presStyleCnt="0"/>
      <dgm:spPr/>
    </dgm:pt>
    <dgm:pt modelId="{3D71216E-EA3E-42E5-A7ED-C4A561ECB250}" type="pres">
      <dgm:prSet presAssocID="{5A165680-E039-42FA-94F0-BDB9CEA8B28B}" presName="childNode" presStyleLbl="node1" presStyleIdx="6" presStyleCnt="14">
        <dgm:presLayoutVars>
          <dgm:bulletEnabled val="1"/>
        </dgm:presLayoutVars>
      </dgm:prSet>
      <dgm:spPr/>
      <dgm:t>
        <a:bodyPr/>
        <a:lstStyle/>
        <a:p>
          <a:endParaRPr lang="en-US"/>
        </a:p>
      </dgm:t>
    </dgm:pt>
    <dgm:pt modelId="{73E040A2-691A-467F-AC76-77F34767306D}" type="pres">
      <dgm:prSet presAssocID="{5A165680-E039-42FA-94F0-BDB9CEA8B28B}" presName="aSpace2" presStyleCnt="0"/>
      <dgm:spPr/>
    </dgm:pt>
    <dgm:pt modelId="{3EDF2007-271D-4F6D-9449-BC96AC2D036C}" type="pres">
      <dgm:prSet presAssocID="{786607A3-8DF6-431F-8039-1257106FF82D}" presName="childNode" presStyleLbl="node1" presStyleIdx="7" presStyleCnt="14">
        <dgm:presLayoutVars>
          <dgm:bulletEnabled val="1"/>
        </dgm:presLayoutVars>
      </dgm:prSet>
      <dgm:spPr/>
      <dgm:t>
        <a:bodyPr/>
        <a:lstStyle/>
        <a:p>
          <a:endParaRPr lang="en-US"/>
        </a:p>
      </dgm:t>
    </dgm:pt>
    <dgm:pt modelId="{F5A1CEA7-14AA-4C33-9EFE-41C16F8A22DF}" type="pres">
      <dgm:prSet presAssocID="{786607A3-8DF6-431F-8039-1257106FF82D}" presName="aSpace2" presStyleCnt="0"/>
      <dgm:spPr/>
    </dgm:pt>
    <dgm:pt modelId="{E5523B97-C90D-4901-9B6C-4BE19A8038F9}" type="pres">
      <dgm:prSet presAssocID="{C72D30D2-58B6-4B38-9CE4-C88A601BF57F}" presName="childNode" presStyleLbl="node1" presStyleIdx="8" presStyleCnt="14">
        <dgm:presLayoutVars>
          <dgm:bulletEnabled val="1"/>
        </dgm:presLayoutVars>
      </dgm:prSet>
      <dgm:spPr/>
      <dgm:t>
        <a:bodyPr/>
        <a:lstStyle/>
        <a:p>
          <a:endParaRPr lang="en-US"/>
        </a:p>
      </dgm:t>
    </dgm:pt>
    <dgm:pt modelId="{0875239D-6C60-4770-9D96-00847193C63C}" type="pres">
      <dgm:prSet presAssocID="{C72D30D2-58B6-4B38-9CE4-C88A601BF57F}" presName="aSpace2" presStyleCnt="0"/>
      <dgm:spPr/>
    </dgm:pt>
    <dgm:pt modelId="{FDAFDE5C-454B-4802-9C8B-A5E2B1776B2B}" type="pres">
      <dgm:prSet presAssocID="{D45A6FA6-7796-4614-8535-28D9EA4D9770}" presName="childNode" presStyleLbl="node1" presStyleIdx="9" presStyleCnt="14">
        <dgm:presLayoutVars>
          <dgm:bulletEnabled val="1"/>
        </dgm:presLayoutVars>
      </dgm:prSet>
      <dgm:spPr/>
      <dgm:t>
        <a:bodyPr/>
        <a:lstStyle/>
        <a:p>
          <a:endParaRPr lang="en-US"/>
        </a:p>
      </dgm:t>
    </dgm:pt>
    <dgm:pt modelId="{D82318DC-9746-410E-AA44-BDC62B989291}" type="pres">
      <dgm:prSet presAssocID="{D4462156-6EFF-4A8A-AC97-5B17E5395936}" presName="aSpace" presStyleCnt="0"/>
      <dgm:spPr/>
    </dgm:pt>
    <dgm:pt modelId="{F0C68B66-ED0D-4D61-9FD3-1BD3957A476C}" type="pres">
      <dgm:prSet presAssocID="{6AE10991-796F-4831-9F1F-ECFDB44D3F91}" presName="compNode" presStyleCnt="0"/>
      <dgm:spPr/>
    </dgm:pt>
    <dgm:pt modelId="{CEB05B18-D240-4431-A9F2-45B874ED0943}" type="pres">
      <dgm:prSet presAssocID="{6AE10991-796F-4831-9F1F-ECFDB44D3F91}" presName="aNode" presStyleLbl="bgShp" presStyleIdx="2" presStyleCnt="3" custLinFactNeighborX="61" custLinFactNeighborY="3"/>
      <dgm:spPr/>
      <dgm:t>
        <a:bodyPr/>
        <a:lstStyle/>
        <a:p>
          <a:endParaRPr lang="en-US"/>
        </a:p>
      </dgm:t>
    </dgm:pt>
    <dgm:pt modelId="{26714700-24BB-497C-AE26-245221065179}" type="pres">
      <dgm:prSet presAssocID="{6AE10991-796F-4831-9F1F-ECFDB44D3F91}" presName="textNode" presStyleLbl="bgShp" presStyleIdx="2" presStyleCnt="3"/>
      <dgm:spPr/>
      <dgm:t>
        <a:bodyPr/>
        <a:lstStyle/>
        <a:p>
          <a:endParaRPr lang="en-US"/>
        </a:p>
      </dgm:t>
    </dgm:pt>
    <dgm:pt modelId="{485357F9-E767-4DDB-A1D1-63B7C54BB6ED}" type="pres">
      <dgm:prSet presAssocID="{6AE10991-796F-4831-9F1F-ECFDB44D3F91}" presName="compChildNode" presStyleCnt="0"/>
      <dgm:spPr/>
    </dgm:pt>
    <dgm:pt modelId="{60C93F1C-0048-44D6-B11A-C57ADFC98B9C}" type="pres">
      <dgm:prSet presAssocID="{6AE10991-796F-4831-9F1F-ECFDB44D3F91}" presName="theInnerList" presStyleCnt="0"/>
      <dgm:spPr/>
    </dgm:pt>
    <dgm:pt modelId="{8059CCBD-BA1A-4F23-A2E2-5CACE0AB4F72}" type="pres">
      <dgm:prSet presAssocID="{F8E1A8CD-88EE-4FEA-81F9-709CA854E281}" presName="childNode" presStyleLbl="node1" presStyleIdx="10" presStyleCnt="14">
        <dgm:presLayoutVars>
          <dgm:bulletEnabled val="1"/>
        </dgm:presLayoutVars>
      </dgm:prSet>
      <dgm:spPr/>
      <dgm:t>
        <a:bodyPr/>
        <a:lstStyle/>
        <a:p>
          <a:endParaRPr lang="en-US"/>
        </a:p>
      </dgm:t>
    </dgm:pt>
    <dgm:pt modelId="{93287F93-F489-4253-91D3-42C5DA09A6AF}" type="pres">
      <dgm:prSet presAssocID="{F8E1A8CD-88EE-4FEA-81F9-709CA854E281}" presName="aSpace2" presStyleCnt="0"/>
      <dgm:spPr/>
    </dgm:pt>
    <dgm:pt modelId="{DD99E07C-E553-4280-B206-2A5E19FD9BD6}" type="pres">
      <dgm:prSet presAssocID="{F6CFD3BF-EDF3-453E-84C4-1E3EB013A4E8}" presName="childNode" presStyleLbl="node1" presStyleIdx="11" presStyleCnt="14">
        <dgm:presLayoutVars>
          <dgm:bulletEnabled val="1"/>
        </dgm:presLayoutVars>
      </dgm:prSet>
      <dgm:spPr/>
      <dgm:t>
        <a:bodyPr/>
        <a:lstStyle/>
        <a:p>
          <a:endParaRPr lang="en-US"/>
        </a:p>
      </dgm:t>
    </dgm:pt>
    <dgm:pt modelId="{C9304B10-2340-4B8C-AEEF-95BB909409A7}" type="pres">
      <dgm:prSet presAssocID="{F6CFD3BF-EDF3-453E-84C4-1E3EB013A4E8}" presName="aSpace2" presStyleCnt="0"/>
      <dgm:spPr/>
    </dgm:pt>
    <dgm:pt modelId="{7E450043-9CCA-4E19-A3EF-2FBFDAD02776}" type="pres">
      <dgm:prSet presAssocID="{6CB74836-13B6-480F-9AB1-5EA4A9AD313B}" presName="childNode" presStyleLbl="node1" presStyleIdx="12" presStyleCnt="14">
        <dgm:presLayoutVars>
          <dgm:bulletEnabled val="1"/>
        </dgm:presLayoutVars>
      </dgm:prSet>
      <dgm:spPr/>
      <dgm:t>
        <a:bodyPr/>
        <a:lstStyle/>
        <a:p>
          <a:endParaRPr lang="en-US"/>
        </a:p>
      </dgm:t>
    </dgm:pt>
    <dgm:pt modelId="{CA3C659E-5319-47DF-92CD-91838ADEE5ED}" type="pres">
      <dgm:prSet presAssocID="{6CB74836-13B6-480F-9AB1-5EA4A9AD313B}" presName="aSpace2" presStyleCnt="0"/>
      <dgm:spPr/>
    </dgm:pt>
    <dgm:pt modelId="{9253A905-AAB3-4BD5-88C1-B601510E64A9}" type="pres">
      <dgm:prSet presAssocID="{147DBF17-D6B6-4D1B-88D7-129A958B0DF1}" presName="childNode" presStyleLbl="node1" presStyleIdx="13" presStyleCnt="14">
        <dgm:presLayoutVars>
          <dgm:bulletEnabled val="1"/>
        </dgm:presLayoutVars>
      </dgm:prSet>
      <dgm:spPr/>
      <dgm:t>
        <a:bodyPr/>
        <a:lstStyle/>
        <a:p>
          <a:endParaRPr lang="en-US"/>
        </a:p>
      </dgm:t>
    </dgm:pt>
  </dgm:ptLst>
  <dgm:cxnLst>
    <dgm:cxn modelId="{451A3292-DE5F-4A35-A355-AA551EE6DE31}" srcId="{18D0F62F-5ED8-4FAA-80A6-4C5B4CF95812}" destId="{6AE10991-796F-4831-9F1F-ECFDB44D3F91}" srcOrd="2" destOrd="0" parTransId="{FCD37FB1-530F-4F84-B83C-6F89672F35D5}" sibTransId="{62F07DAB-175C-42B6-BA2B-1B57144C8119}"/>
    <dgm:cxn modelId="{EA849EAD-40E3-4CB4-9B78-A19F4338462D}" type="presOf" srcId="{786607A3-8DF6-431F-8039-1257106FF82D}" destId="{3EDF2007-271D-4F6D-9449-BC96AC2D036C}" srcOrd="0" destOrd="0" presId="urn:microsoft.com/office/officeart/2005/8/layout/lProcess2"/>
    <dgm:cxn modelId="{9972B764-0754-48FB-BD06-0322138BD515}" srcId="{35E053EE-784C-4463-9C36-DF6084A00613}" destId="{4F7558CC-67DE-456C-A35E-B873AC15C0B7}" srcOrd="3" destOrd="0" parTransId="{1DCDD03D-E573-4530-A133-C4C9B22582CF}" sibTransId="{1BAF8045-DF94-47C7-A35F-C2FA1A149017}"/>
    <dgm:cxn modelId="{5BB6BF8A-5FF0-4DE6-8833-2C1C120120F1}" srcId="{35E053EE-784C-4463-9C36-DF6084A00613}" destId="{7C6572A2-0D5B-4BD4-9ACC-6217F0D92B9D}" srcOrd="4" destOrd="0" parTransId="{6D965DF0-2AB1-41F5-829A-AFDDEB66813A}" sibTransId="{2829C607-FA33-43BE-A187-8FB4E65B85AE}"/>
    <dgm:cxn modelId="{FDE8A46F-C788-40A9-9353-71398D8ACB01}" type="presOf" srcId="{ABFB8D00-D960-4F2C-8087-A75E7734B13D}" destId="{F848E186-D5EF-45FF-B5B9-AED4CB6C8BF7}" srcOrd="0" destOrd="0" presId="urn:microsoft.com/office/officeart/2005/8/layout/lProcess2"/>
    <dgm:cxn modelId="{EC1106A4-4A8D-43F3-BF54-E29F3A808C1A}" srcId="{35E053EE-784C-4463-9C36-DF6084A00613}" destId="{ABFB8D00-D960-4F2C-8087-A75E7734B13D}" srcOrd="0" destOrd="0" parTransId="{5EB67BDD-2A38-4A10-A27A-2AF115B7E15E}" sibTransId="{E32FFB6A-2C1E-400B-8204-81260A83620B}"/>
    <dgm:cxn modelId="{C6F27D7C-265C-4B32-90CD-CA87898AFCC4}" type="presOf" srcId="{6AE10991-796F-4831-9F1F-ECFDB44D3F91}" destId="{26714700-24BB-497C-AE26-245221065179}" srcOrd="1" destOrd="0" presId="urn:microsoft.com/office/officeart/2005/8/layout/lProcess2"/>
    <dgm:cxn modelId="{C636C5F5-4214-454D-A60F-89D4BBDC4792}" type="presOf" srcId="{34B3B5C1-FD49-4D91-9BB2-265224C4ED19}" destId="{D559AAFC-4AA4-4112-B641-2CE244A2948A}" srcOrd="0" destOrd="0" presId="urn:microsoft.com/office/officeart/2005/8/layout/lProcess2"/>
    <dgm:cxn modelId="{061CBF87-637D-42BA-A628-7AF223508C86}" type="presOf" srcId="{18D0F62F-5ED8-4FAA-80A6-4C5B4CF95812}" destId="{76A6C0FF-5BA6-46F8-B9E3-D1FAB48BDFC0}" srcOrd="0" destOrd="0" presId="urn:microsoft.com/office/officeart/2005/8/layout/lProcess2"/>
    <dgm:cxn modelId="{257D4CA3-D423-4ACA-B4E9-5CDA5B83941D}" type="presOf" srcId="{5A165680-E039-42FA-94F0-BDB9CEA8B28B}" destId="{3D71216E-EA3E-42E5-A7ED-C4A561ECB250}" srcOrd="0" destOrd="0" presId="urn:microsoft.com/office/officeart/2005/8/layout/lProcess2"/>
    <dgm:cxn modelId="{7AA2E67D-DA05-41C6-9D3C-B3A15FDD697A}" type="presOf" srcId="{35E053EE-784C-4463-9C36-DF6084A00613}" destId="{ECA63FB1-78CF-4049-AE95-8E169AB1F677}" srcOrd="1" destOrd="0" presId="urn:microsoft.com/office/officeart/2005/8/layout/lProcess2"/>
    <dgm:cxn modelId="{01F83180-4120-4D5A-AC1E-93B48C597A89}" type="presOf" srcId="{6CB74836-13B6-480F-9AB1-5EA4A9AD313B}" destId="{7E450043-9CCA-4E19-A3EF-2FBFDAD02776}" srcOrd="0" destOrd="0" presId="urn:microsoft.com/office/officeart/2005/8/layout/lProcess2"/>
    <dgm:cxn modelId="{97E03CC8-8CDC-44A3-955C-2C0183CDE60B}" srcId="{6AE10991-796F-4831-9F1F-ECFDB44D3F91}" destId="{F6CFD3BF-EDF3-453E-84C4-1E3EB013A4E8}" srcOrd="1" destOrd="0" parTransId="{1B16429F-23F1-4051-B3BA-A1E11CD03390}" sibTransId="{615FB760-F634-4531-B9CD-1AB23D7F8F90}"/>
    <dgm:cxn modelId="{C7E4E636-6FAE-49EA-9DF5-A4B536C82A81}" type="presOf" srcId="{2C125E4C-46FD-4533-B700-07E75E121583}" destId="{80832B2C-FFDE-4299-B95E-F9A001F90243}" srcOrd="0" destOrd="0" presId="urn:microsoft.com/office/officeart/2005/8/layout/lProcess2"/>
    <dgm:cxn modelId="{21E6A4B6-E87F-4E54-9AE1-BC630D44B32F}" type="presOf" srcId="{4F7558CC-67DE-456C-A35E-B873AC15C0B7}" destId="{A5680E4C-70E1-46FD-AD21-96FA4EC33486}" srcOrd="0" destOrd="0" presId="urn:microsoft.com/office/officeart/2005/8/layout/lProcess2"/>
    <dgm:cxn modelId="{65A9D224-0DD9-4446-BC58-F452D96AC055}" type="presOf" srcId="{35E053EE-784C-4463-9C36-DF6084A00613}" destId="{32640E45-73A7-41BD-A14B-E228E01A99DA}" srcOrd="0" destOrd="0" presId="urn:microsoft.com/office/officeart/2005/8/layout/lProcess2"/>
    <dgm:cxn modelId="{26885525-3B69-41B7-8305-2CF287ACDAD1}" srcId="{D4462156-6EFF-4A8A-AC97-5B17E5395936}" destId="{C72D30D2-58B6-4B38-9CE4-C88A601BF57F}" srcOrd="2" destOrd="0" parTransId="{3DDDD78A-5340-47B4-8EA9-E0B9A476BA86}" sibTransId="{510E05C1-0AB0-49A5-9EB2-328A60ABA4E6}"/>
    <dgm:cxn modelId="{FFD60B1D-8293-449A-A51F-4E8A37D55C8A}" srcId="{D4462156-6EFF-4A8A-AC97-5B17E5395936}" destId="{5A165680-E039-42FA-94F0-BDB9CEA8B28B}" srcOrd="0" destOrd="0" parTransId="{BD25804F-F6A9-499D-B474-960361C59B24}" sibTransId="{0F473DD1-CDB0-42C2-9051-ED4B37E22DCC}"/>
    <dgm:cxn modelId="{5CD7A2AA-BAFD-48F9-8D7F-3D6A00A409CF}" type="presOf" srcId="{7C6572A2-0D5B-4BD4-9ACC-6217F0D92B9D}" destId="{0B422DB3-0573-42E7-B7EE-8720BB355A5E}" srcOrd="0" destOrd="0" presId="urn:microsoft.com/office/officeart/2005/8/layout/lProcess2"/>
    <dgm:cxn modelId="{A209698B-7227-4B49-A252-ED350C7259FF}" type="presOf" srcId="{C72D30D2-58B6-4B38-9CE4-C88A601BF57F}" destId="{E5523B97-C90D-4901-9B6C-4BE19A8038F9}" srcOrd="0" destOrd="0" presId="urn:microsoft.com/office/officeart/2005/8/layout/lProcess2"/>
    <dgm:cxn modelId="{EA216682-E0A3-4137-BB18-D1A13A67AB4A}" type="presOf" srcId="{D4462156-6EFF-4A8A-AC97-5B17E5395936}" destId="{977F0B27-7A9C-44BA-B4C7-9A701A4E5C33}" srcOrd="1" destOrd="0" presId="urn:microsoft.com/office/officeart/2005/8/layout/lProcess2"/>
    <dgm:cxn modelId="{86FE2ECD-912C-4D59-BB0D-875A2BAE2168}" srcId="{35E053EE-784C-4463-9C36-DF6084A00613}" destId="{578F6F4B-9954-456D-8A73-0830A5898C00}" srcOrd="5" destOrd="0" parTransId="{81AD6F55-D4D9-4A6F-80A4-2B9242252003}" sibTransId="{056C3489-6D4A-445D-BEFB-C34A8161202D}"/>
    <dgm:cxn modelId="{6CA8A261-D5B3-4A15-954E-9B97EFE68F3B}" srcId="{6AE10991-796F-4831-9F1F-ECFDB44D3F91}" destId="{F8E1A8CD-88EE-4FEA-81F9-709CA854E281}" srcOrd="0" destOrd="0" parTransId="{A244D105-C8B3-4578-A8A5-F0FA0660A267}" sibTransId="{1D08C250-387A-494B-881D-766D52E4C277}"/>
    <dgm:cxn modelId="{C2090675-052D-41C6-8ED1-E643EE18995E}" srcId="{35E053EE-784C-4463-9C36-DF6084A00613}" destId="{34B3B5C1-FD49-4D91-9BB2-265224C4ED19}" srcOrd="1" destOrd="0" parTransId="{85617C53-1119-4CC9-BF41-D9EBF47E69CF}" sibTransId="{EA9D44B3-2620-41BF-BDBF-E0DCF277621E}"/>
    <dgm:cxn modelId="{EC826FC1-368E-49E2-B6B5-C47F6DEB563A}" srcId="{6AE10991-796F-4831-9F1F-ECFDB44D3F91}" destId="{6CB74836-13B6-480F-9AB1-5EA4A9AD313B}" srcOrd="2" destOrd="0" parTransId="{4C629120-8893-47A4-A47C-ACBF27656E27}" sibTransId="{FE20A0D1-45F7-45EF-AA83-FE07C62C59BC}"/>
    <dgm:cxn modelId="{3FBF21D3-50A3-44DF-A3F2-6679795A7863}" srcId="{35E053EE-784C-4463-9C36-DF6084A00613}" destId="{2C125E4C-46FD-4533-B700-07E75E121583}" srcOrd="2" destOrd="0" parTransId="{620AB665-1EB0-428F-9C04-E1C8226D325D}" sibTransId="{040B4D03-EE0B-4877-B1AC-2EA11CA41726}"/>
    <dgm:cxn modelId="{09548CEE-A1FD-4C15-A7DA-AE6DB567C988}" srcId="{18D0F62F-5ED8-4FAA-80A6-4C5B4CF95812}" destId="{35E053EE-784C-4463-9C36-DF6084A00613}" srcOrd="0" destOrd="0" parTransId="{10863C2A-73C3-48AF-A749-41AD8F08F8A1}" sibTransId="{93B8DEB8-7328-49FD-A4C4-12611D67E6BE}"/>
    <dgm:cxn modelId="{48CFFBD5-B689-42C6-A6A5-CDBB26F099D1}" type="presOf" srcId="{578F6F4B-9954-456D-8A73-0830A5898C00}" destId="{7326CF8F-F092-4E83-A903-6F97406CE8B5}" srcOrd="0" destOrd="0" presId="urn:microsoft.com/office/officeart/2005/8/layout/lProcess2"/>
    <dgm:cxn modelId="{637B87F1-8DE8-4A55-825E-B90F80C717EE}" type="presOf" srcId="{F6CFD3BF-EDF3-453E-84C4-1E3EB013A4E8}" destId="{DD99E07C-E553-4280-B206-2A5E19FD9BD6}" srcOrd="0" destOrd="0" presId="urn:microsoft.com/office/officeart/2005/8/layout/lProcess2"/>
    <dgm:cxn modelId="{CCEC8FD9-6B5F-44A0-8BE9-B29C9C71D2C8}" srcId="{6AE10991-796F-4831-9F1F-ECFDB44D3F91}" destId="{147DBF17-D6B6-4D1B-88D7-129A958B0DF1}" srcOrd="3" destOrd="0" parTransId="{BD50F5BF-6A69-4D31-BDB7-F94A9754CE65}" sibTransId="{6649A14F-BF1B-4418-BCD9-6724ED9774A4}"/>
    <dgm:cxn modelId="{5E779980-8672-4659-B782-EFCDD1505C0C}" srcId="{D4462156-6EFF-4A8A-AC97-5B17E5395936}" destId="{D45A6FA6-7796-4614-8535-28D9EA4D9770}" srcOrd="3" destOrd="0" parTransId="{30FB65A0-F625-40C9-B0E7-846FFD761D26}" sibTransId="{C5181E75-D813-4817-A517-35E8041DEFD3}"/>
    <dgm:cxn modelId="{CFF0E0DD-020D-4C79-BFA1-64C5009AB5BA}" srcId="{18D0F62F-5ED8-4FAA-80A6-4C5B4CF95812}" destId="{D4462156-6EFF-4A8A-AC97-5B17E5395936}" srcOrd="1" destOrd="0" parTransId="{B9466995-1EE6-4E3E-8281-1C14B7EBBB50}" sibTransId="{F4F9DAF9-8656-4FC7-9E1A-6160AD8A9472}"/>
    <dgm:cxn modelId="{BAA2CBC8-29B7-4564-8DAD-410AAFDFB924}" type="presOf" srcId="{147DBF17-D6B6-4D1B-88D7-129A958B0DF1}" destId="{9253A905-AAB3-4BD5-88C1-B601510E64A9}" srcOrd="0" destOrd="0" presId="urn:microsoft.com/office/officeart/2005/8/layout/lProcess2"/>
    <dgm:cxn modelId="{8829FFC9-CBFA-4E94-B256-D6ECD3F60B9C}" type="presOf" srcId="{6AE10991-796F-4831-9F1F-ECFDB44D3F91}" destId="{CEB05B18-D240-4431-A9F2-45B874ED0943}" srcOrd="0" destOrd="0" presId="urn:microsoft.com/office/officeart/2005/8/layout/lProcess2"/>
    <dgm:cxn modelId="{C8BF0E1C-AB6C-4D43-A776-44A55DBB5B9D}" type="presOf" srcId="{D4462156-6EFF-4A8A-AC97-5B17E5395936}" destId="{A15C5F6B-726D-4930-A73B-70AE29B866CB}" srcOrd="0" destOrd="0" presId="urn:microsoft.com/office/officeart/2005/8/layout/lProcess2"/>
    <dgm:cxn modelId="{BC12229F-E108-4F4F-A343-138C0D8E47C8}" type="presOf" srcId="{F8E1A8CD-88EE-4FEA-81F9-709CA854E281}" destId="{8059CCBD-BA1A-4F23-A2E2-5CACE0AB4F72}" srcOrd="0" destOrd="0" presId="urn:microsoft.com/office/officeart/2005/8/layout/lProcess2"/>
    <dgm:cxn modelId="{74862B84-5F6F-455A-986B-70AE84F23ADB}" type="presOf" srcId="{D45A6FA6-7796-4614-8535-28D9EA4D9770}" destId="{FDAFDE5C-454B-4802-9C8B-A5E2B1776B2B}" srcOrd="0" destOrd="0" presId="urn:microsoft.com/office/officeart/2005/8/layout/lProcess2"/>
    <dgm:cxn modelId="{6566B1FC-8BCE-46E0-8636-C504AAA3221A}" srcId="{D4462156-6EFF-4A8A-AC97-5B17E5395936}" destId="{786607A3-8DF6-431F-8039-1257106FF82D}" srcOrd="1" destOrd="0" parTransId="{7FD3D13E-658A-4857-AC66-2A4CE8712BEB}" sibTransId="{E2268909-4E95-4B89-9880-1F194302BA34}"/>
    <dgm:cxn modelId="{BC5C4EBB-325D-4B68-BA08-3871122C8B48}" type="presParOf" srcId="{76A6C0FF-5BA6-46F8-B9E3-D1FAB48BDFC0}" destId="{22BE853C-A1B7-40FA-8ED7-1EF5620A3A7F}" srcOrd="0" destOrd="0" presId="urn:microsoft.com/office/officeart/2005/8/layout/lProcess2"/>
    <dgm:cxn modelId="{F8F3F945-0BA2-44CC-998A-9EBC6E8CAFAF}" type="presParOf" srcId="{22BE853C-A1B7-40FA-8ED7-1EF5620A3A7F}" destId="{32640E45-73A7-41BD-A14B-E228E01A99DA}" srcOrd="0" destOrd="0" presId="urn:microsoft.com/office/officeart/2005/8/layout/lProcess2"/>
    <dgm:cxn modelId="{90826324-BFC8-4EBF-9BE2-E41A737AA163}" type="presParOf" srcId="{22BE853C-A1B7-40FA-8ED7-1EF5620A3A7F}" destId="{ECA63FB1-78CF-4049-AE95-8E169AB1F677}" srcOrd="1" destOrd="0" presId="urn:microsoft.com/office/officeart/2005/8/layout/lProcess2"/>
    <dgm:cxn modelId="{90EE4729-F7AD-4CBA-93F9-4828C00B3B3C}" type="presParOf" srcId="{22BE853C-A1B7-40FA-8ED7-1EF5620A3A7F}" destId="{7DC6C812-84A0-4CAB-885F-D9408DECF8D9}" srcOrd="2" destOrd="0" presId="urn:microsoft.com/office/officeart/2005/8/layout/lProcess2"/>
    <dgm:cxn modelId="{CF186BEE-C4A9-4AFB-BF32-1BF1AB404788}" type="presParOf" srcId="{7DC6C812-84A0-4CAB-885F-D9408DECF8D9}" destId="{85B38F08-A8F6-4020-8103-5CC7DED37A0F}" srcOrd="0" destOrd="0" presId="urn:microsoft.com/office/officeart/2005/8/layout/lProcess2"/>
    <dgm:cxn modelId="{3E030002-3D4F-40D9-919B-C8E663B53349}" type="presParOf" srcId="{85B38F08-A8F6-4020-8103-5CC7DED37A0F}" destId="{F848E186-D5EF-45FF-B5B9-AED4CB6C8BF7}" srcOrd="0" destOrd="0" presId="urn:microsoft.com/office/officeart/2005/8/layout/lProcess2"/>
    <dgm:cxn modelId="{20D818F6-0016-4E5E-9795-BDDD5BFF9B99}" type="presParOf" srcId="{85B38F08-A8F6-4020-8103-5CC7DED37A0F}" destId="{9AD45787-43D7-48D0-B4F8-F6D13CE5F321}" srcOrd="1" destOrd="0" presId="urn:microsoft.com/office/officeart/2005/8/layout/lProcess2"/>
    <dgm:cxn modelId="{3A0D6C3B-3931-4A36-B716-D07804565896}" type="presParOf" srcId="{85B38F08-A8F6-4020-8103-5CC7DED37A0F}" destId="{D559AAFC-4AA4-4112-B641-2CE244A2948A}" srcOrd="2" destOrd="0" presId="urn:microsoft.com/office/officeart/2005/8/layout/lProcess2"/>
    <dgm:cxn modelId="{660C45DB-BCC8-488A-9537-E829E8D5CF65}" type="presParOf" srcId="{85B38F08-A8F6-4020-8103-5CC7DED37A0F}" destId="{FD975B34-A1D6-4619-A4F2-0017FB128455}" srcOrd="3" destOrd="0" presId="urn:microsoft.com/office/officeart/2005/8/layout/lProcess2"/>
    <dgm:cxn modelId="{A8289CF7-1E1A-4F63-A7B4-4B479F1FE4F5}" type="presParOf" srcId="{85B38F08-A8F6-4020-8103-5CC7DED37A0F}" destId="{80832B2C-FFDE-4299-B95E-F9A001F90243}" srcOrd="4" destOrd="0" presId="urn:microsoft.com/office/officeart/2005/8/layout/lProcess2"/>
    <dgm:cxn modelId="{6C5113A5-9E77-4BE3-9EE3-4859B015CC75}" type="presParOf" srcId="{85B38F08-A8F6-4020-8103-5CC7DED37A0F}" destId="{2805F99E-DCB0-4053-9D6F-1E39A4B161D0}" srcOrd="5" destOrd="0" presId="urn:microsoft.com/office/officeart/2005/8/layout/lProcess2"/>
    <dgm:cxn modelId="{66976526-1010-43F9-8449-D1B8C2EEF58F}" type="presParOf" srcId="{85B38F08-A8F6-4020-8103-5CC7DED37A0F}" destId="{A5680E4C-70E1-46FD-AD21-96FA4EC33486}" srcOrd="6" destOrd="0" presId="urn:microsoft.com/office/officeart/2005/8/layout/lProcess2"/>
    <dgm:cxn modelId="{F2496B69-49EE-49BA-8CAF-19D535E6D3E7}" type="presParOf" srcId="{85B38F08-A8F6-4020-8103-5CC7DED37A0F}" destId="{21DBD1C8-1EE0-40BE-BBB6-A6249F101020}" srcOrd="7" destOrd="0" presId="urn:microsoft.com/office/officeart/2005/8/layout/lProcess2"/>
    <dgm:cxn modelId="{A5E036F1-D7A7-42CB-B6A2-8BF77BF37D01}" type="presParOf" srcId="{85B38F08-A8F6-4020-8103-5CC7DED37A0F}" destId="{0B422DB3-0573-42E7-B7EE-8720BB355A5E}" srcOrd="8" destOrd="0" presId="urn:microsoft.com/office/officeart/2005/8/layout/lProcess2"/>
    <dgm:cxn modelId="{10975381-5A2F-41EF-A205-A7F4A92518B6}" type="presParOf" srcId="{85B38F08-A8F6-4020-8103-5CC7DED37A0F}" destId="{3A0D5E9B-D847-4DAE-BA73-54D2D1B00F7B}" srcOrd="9" destOrd="0" presId="urn:microsoft.com/office/officeart/2005/8/layout/lProcess2"/>
    <dgm:cxn modelId="{124C2706-7FA6-4DDD-B9EA-1A775E9BAC53}" type="presParOf" srcId="{85B38F08-A8F6-4020-8103-5CC7DED37A0F}" destId="{7326CF8F-F092-4E83-A903-6F97406CE8B5}" srcOrd="10" destOrd="0" presId="urn:microsoft.com/office/officeart/2005/8/layout/lProcess2"/>
    <dgm:cxn modelId="{1746E865-3B0B-4B0B-AE00-C6E2BF822B7F}" type="presParOf" srcId="{76A6C0FF-5BA6-46F8-B9E3-D1FAB48BDFC0}" destId="{BC04704D-285C-402F-8596-A442995FA1A4}" srcOrd="1" destOrd="0" presId="urn:microsoft.com/office/officeart/2005/8/layout/lProcess2"/>
    <dgm:cxn modelId="{783327EE-63A7-4560-BDE6-094C65031177}" type="presParOf" srcId="{76A6C0FF-5BA6-46F8-B9E3-D1FAB48BDFC0}" destId="{0589F284-645A-4016-84A9-B1CF963CA74E}" srcOrd="2" destOrd="0" presId="urn:microsoft.com/office/officeart/2005/8/layout/lProcess2"/>
    <dgm:cxn modelId="{08A7809D-0B58-4701-991F-29284B94798F}" type="presParOf" srcId="{0589F284-645A-4016-84A9-B1CF963CA74E}" destId="{A15C5F6B-726D-4930-A73B-70AE29B866CB}" srcOrd="0" destOrd="0" presId="urn:microsoft.com/office/officeart/2005/8/layout/lProcess2"/>
    <dgm:cxn modelId="{E4E9A558-9B4E-4018-BFF0-FC79D0EC1F4E}" type="presParOf" srcId="{0589F284-645A-4016-84A9-B1CF963CA74E}" destId="{977F0B27-7A9C-44BA-B4C7-9A701A4E5C33}" srcOrd="1" destOrd="0" presId="urn:microsoft.com/office/officeart/2005/8/layout/lProcess2"/>
    <dgm:cxn modelId="{5FBA92C9-1F1D-42C2-BAC9-0D01B05CF353}" type="presParOf" srcId="{0589F284-645A-4016-84A9-B1CF963CA74E}" destId="{EEE95E34-F865-49C7-8CED-A0C81F0F25B9}" srcOrd="2" destOrd="0" presId="urn:microsoft.com/office/officeart/2005/8/layout/lProcess2"/>
    <dgm:cxn modelId="{6B1DB66A-0343-455B-9532-73A2E6E69E50}" type="presParOf" srcId="{EEE95E34-F865-49C7-8CED-A0C81F0F25B9}" destId="{65475FEE-D47B-4506-85E6-BB0EF4C836EF}" srcOrd="0" destOrd="0" presId="urn:microsoft.com/office/officeart/2005/8/layout/lProcess2"/>
    <dgm:cxn modelId="{1B7A7CB0-4CFB-4AD9-BDDA-1DED29E54667}" type="presParOf" srcId="{65475FEE-D47B-4506-85E6-BB0EF4C836EF}" destId="{3D71216E-EA3E-42E5-A7ED-C4A561ECB250}" srcOrd="0" destOrd="0" presId="urn:microsoft.com/office/officeart/2005/8/layout/lProcess2"/>
    <dgm:cxn modelId="{2B6F1865-E15F-4355-8D6E-A144319E0EF5}" type="presParOf" srcId="{65475FEE-D47B-4506-85E6-BB0EF4C836EF}" destId="{73E040A2-691A-467F-AC76-77F34767306D}" srcOrd="1" destOrd="0" presId="urn:microsoft.com/office/officeart/2005/8/layout/lProcess2"/>
    <dgm:cxn modelId="{B54FFFA9-C6C7-40D6-BB5A-F8758DFB6183}" type="presParOf" srcId="{65475FEE-D47B-4506-85E6-BB0EF4C836EF}" destId="{3EDF2007-271D-4F6D-9449-BC96AC2D036C}" srcOrd="2" destOrd="0" presId="urn:microsoft.com/office/officeart/2005/8/layout/lProcess2"/>
    <dgm:cxn modelId="{1CF42B33-03D4-4817-9158-2DE72B2F244B}" type="presParOf" srcId="{65475FEE-D47B-4506-85E6-BB0EF4C836EF}" destId="{F5A1CEA7-14AA-4C33-9EFE-41C16F8A22DF}" srcOrd="3" destOrd="0" presId="urn:microsoft.com/office/officeart/2005/8/layout/lProcess2"/>
    <dgm:cxn modelId="{2EB06EF8-3033-4F38-886F-86EC0FC51E67}" type="presParOf" srcId="{65475FEE-D47B-4506-85E6-BB0EF4C836EF}" destId="{E5523B97-C90D-4901-9B6C-4BE19A8038F9}" srcOrd="4" destOrd="0" presId="urn:microsoft.com/office/officeart/2005/8/layout/lProcess2"/>
    <dgm:cxn modelId="{8126C14B-7300-4258-BBCC-D409BC2D5E56}" type="presParOf" srcId="{65475FEE-D47B-4506-85E6-BB0EF4C836EF}" destId="{0875239D-6C60-4770-9D96-00847193C63C}" srcOrd="5" destOrd="0" presId="urn:microsoft.com/office/officeart/2005/8/layout/lProcess2"/>
    <dgm:cxn modelId="{9D7F2AB1-AD84-4BC0-B6A6-2ABBACDF9A9A}" type="presParOf" srcId="{65475FEE-D47B-4506-85E6-BB0EF4C836EF}" destId="{FDAFDE5C-454B-4802-9C8B-A5E2B1776B2B}" srcOrd="6" destOrd="0" presId="urn:microsoft.com/office/officeart/2005/8/layout/lProcess2"/>
    <dgm:cxn modelId="{33876A18-9BAD-49B5-BC65-15DFF9B6B926}" type="presParOf" srcId="{76A6C0FF-5BA6-46F8-B9E3-D1FAB48BDFC0}" destId="{D82318DC-9746-410E-AA44-BDC62B989291}" srcOrd="3" destOrd="0" presId="urn:microsoft.com/office/officeart/2005/8/layout/lProcess2"/>
    <dgm:cxn modelId="{F2EF9804-E9AF-482D-AC9D-DA3E2122F250}" type="presParOf" srcId="{76A6C0FF-5BA6-46F8-B9E3-D1FAB48BDFC0}" destId="{F0C68B66-ED0D-4D61-9FD3-1BD3957A476C}" srcOrd="4" destOrd="0" presId="urn:microsoft.com/office/officeart/2005/8/layout/lProcess2"/>
    <dgm:cxn modelId="{582326EF-EB03-4E6D-9007-D6B9231EA48B}" type="presParOf" srcId="{F0C68B66-ED0D-4D61-9FD3-1BD3957A476C}" destId="{CEB05B18-D240-4431-A9F2-45B874ED0943}" srcOrd="0" destOrd="0" presId="urn:microsoft.com/office/officeart/2005/8/layout/lProcess2"/>
    <dgm:cxn modelId="{14FF97F3-970B-4916-8212-CE17E0E11151}" type="presParOf" srcId="{F0C68B66-ED0D-4D61-9FD3-1BD3957A476C}" destId="{26714700-24BB-497C-AE26-245221065179}" srcOrd="1" destOrd="0" presId="urn:microsoft.com/office/officeart/2005/8/layout/lProcess2"/>
    <dgm:cxn modelId="{1A79198F-EBB2-4EE8-81BA-F2CE71B4D621}" type="presParOf" srcId="{F0C68B66-ED0D-4D61-9FD3-1BD3957A476C}" destId="{485357F9-E767-4DDB-A1D1-63B7C54BB6ED}" srcOrd="2" destOrd="0" presId="urn:microsoft.com/office/officeart/2005/8/layout/lProcess2"/>
    <dgm:cxn modelId="{F5C9CF5D-EE35-41F6-8077-2D7CDB040DD9}" type="presParOf" srcId="{485357F9-E767-4DDB-A1D1-63B7C54BB6ED}" destId="{60C93F1C-0048-44D6-B11A-C57ADFC98B9C}" srcOrd="0" destOrd="0" presId="urn:microsoft.com/office/officeart/2005/8/layout/lProcess2"/>
    <dgm:cxn modelId="{C4F1441F-0AF2-4551-9C71-825502419EEF}" type="presParOf" srcId="{60C93F1C-0048-44D6-B11A-C57ADFC98B9C}" destId="{8059CCBD-BA1A-4F23-A2E2-5CACE0AB4F72}" srcOrd="0" destOrd="0" presId="urn:microsoft.com/office/officeart/2005/8/layout/lProcess2"/>
    <dgm:cxn modelId="{CDA5DE82-0476-4A62-B9EF-931038E7F085}" type="presParOf" srcId="{60C93F1C-0048-44D6-B11A-C57ADFC98B9C}" destId="{93287F93-F489-4253-91D3-42C5DA09A6AF}" srcOrd="1" destOrd="0" presId="urn:microsoft.com/office/officeart/2005/8/layout/lProcess2"/>
    <dgm:cxn modelId="{D78405E1-1813-4964-98BC-3869716130D5}" type="presParOf" srcId="{60C93F1C-0048-44D6-B11A-C57ADFC98B9C}" destId="{DD99E07C-E553-4280-B206-2A5E19FD9BD6}" srcOrd="2" destOrd="0" presId="urn:microsoft.com/office/officeart/2005/8/layout/lProcess2"/>
    <dgm:cxn modelId="{27657D1F-0FAF-4C49-B139-6AF7ABD833A1}" type="presParOf" srcId="{60C93F1C-0048-44D6-B11A-C57ADFC98B9C}" destId="{C9304B10-2340-4B8C-AEEF-95BB909409A7}" srcOrd="3" destOrd="0" presId="urn:microsoft.com/office/officeart/2005/8/layout/lProcess2"/>
    <dgm:cxn modelId="{882EF9CA-2B23-488C-AB3D-08093862FB55}" type="presParOf" srcId="{60C93F1C-0048-44D6-B11A-C57ADFC98B9C}" destId="{7E450043-9CCA-4E19-A3EF-2FBFDAD02776}" srcOrd="4" destOrd="0" presId="urn:microsoft.com/office/officeart/2005/8/layout/lProcess2"/>
    <dgm:cxn modelId="{F8F6E8C8-DE73-4CDB-AB17-A2E5C8B8B0E2}" type="presParOf" srcId="{60C93F1C-0048-44D6-B11A-C57ADFC98B9C}" destId="{CA3C659E-5319-47DF-92CD-91838ADEE5ED}" srcOrd="5" destOrd="0" presId="urn:microsoft.com/office/officeart/2005/8/layout/lProcess2"/>
    <dgm:cxn modelId="{FEE5D95E-51DC-48D7-9B1D-3A9D74917D0D}" type="presParOf" srcId="{60C93F1C-0048-44D6-B11A-C57ADFC98B9C}" destId="{9253A905-AAB3-4BD5-88C1-B601510E64A9}"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640E45-73A7-41BD-A14B-E228E01A99DA}">
      <dsp:nvSpPr>
        <dsp:cNvPr id="0" name=""/>
        <dsp:cNvSpPr/>
      </dsp:nvSpPr>
      <dsp:spPr>
        <a:xfrm>
          <a:off x="1086" y="0"/>
          <a:ext cx="2824556" cy="4769803"/>
        </a:xfrm>
        <a:prstGeom prst="roundRect">
          <a:avLst>
            <a:gd name="adj" fmla="val 10000"/>
          </a:avLst>
        </a:prstGeom>
        <a:solidFill>
          <a:srgbClr val="0065A5"/>
        </a:solidFill>
        <a:ln>
          <a:noFill/>
        </a:ln>
        <a:effectLst/>
      </dsp:spPr>
      <dsp:style>
        <a:lnRef idx="0">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a:solidFill>
                <a:schemeClr val="bg1"/>
              </a:solidFill>
            </a:rPr>
            <a:t>Strategies</a:t>
          </a:r>
        </a:p>
      </dsp:txBody>
      <dsp:txXfrm>
        <a:off x="1086" y="0"/>
        <a:ext cx="2824556" cy="1430940"/>
      </dsp:txXfrm>
    </dsp:sp>
    <dsp:sp modelId="{F848E186-D5EF-45FF-B5B9-AED4CB6C8BF7}">
      <dsp:nvSpPr>
        <dsp:cNvPr id="0" name=""/>
        <dsp:cNvSpPr/>
      </dsp:nvSpPr>
      <dsp:spPr>
        <a:xfrm>
          <a:off x="283541" y="1431173"/>
          <a:ext cx="2259645" cy="4579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b="1" kern="1200" dirty="0"/>
            <a:t>Integration Physical and Behavioral Health</a:t>
          </a:r>
        </a:p>
      </dsp:txBody>
      <dsp:txXfrm>
        <a:off x="296954" y="1444586"/>
        <a:ext cx="2232819" cy="431114"/>
      </dsp:txXfrm>
    </dsp:sp>
    <dsp:sp modelId="{D559AAFC-4AA4-4112-B641-2CE244A2948A}">
      <dsp:nvSpPr>
        <dsp:cNvPr id="0" name=""/>
        <dsp:cNvSpPr/>
      </dsp:nvSpPr>
      <dsp:spPr>
        <a:xfrm>
          <a:off x="283541" y="1959566"/>
          <a:ext cx="2259645" cy="4579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b="1" kern="1200" dirty="0"/>
            <a:t>Opioid Harm Reduction</a:t>
          </a:r>
        </a:p>
      </dsp:txBody>
      <dsp:txXfrm>
        <a:off x="296954" y="1972979"/>
        <a:ext cx="2232819" cy="431114"/>
      </dsp:txXfrm>
    </dsp:sp>
    <dsp:sp modelId="{80832B2C-FFDE-4299-B95E-F9A001F90243}">
      <dsp:nvSpPr>
        <dsp:cNvPr id="0" name=""/>
        <dsp:cNvSpPr/>
      </dsp:nvSpPr>
      <dsp:spPr>
        <a:xfrm>
          <a:off x="283541" y="2487959"/>
          <a:ext cx="2259645" cy="4579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b="1" kern="1200" dirty="0"/>
            <a:t>Value Based Purchasing</a:t>
          </a:r>
        </a:p>
      </dsp:txBody>
      <dsp:txXfrm>
        <a:off x="296954" y="2501372"/>
        <a:ext cx="2232819" cy="431114"/>
      </dsp:txXfrm>
    </dsp:sp>
    <dsp:sp modelId="{A5680E4C-70E1-46FD-AD21-96FA4EC33486}">
      <dsp:nvSpPr>
        <dsp:cNvPr id="0" name=""/>
        <dsp:cNvSpPr/>
      </dsp:nvSpPr>
      <dsp:spPr>
        <a:xfrm>
          <a:off x="283541" y="3016353"/>
          <a:ext cx="2259645" cy="4579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b="1" kern="1200" dirty="0"/>
            <a:t>Focus on Social Needs</a:t>
          </a:r>
        </a:p>
      </dsp:txBody>
      <dsp:txXfrm>
        <a:off x="296954" y="3029766"/>
        <a:ext cx="2232819" cy="431114"/>
      </dsp:txXfrm>
    </dsp:sp>
    <dsp:sp modelId="{0B422DB3-0573-42E7-B7EE-8720BB355A5E}">
      <dsp:nvSpPr>
        <dsp:cNvPr id="0" name=""/>
        <dsp:cNvSpPr/>
      </dsp:nvSpPr>
      <dsp:spPr>
        <a:xfrm>
          <a:off x="283541" y="3544746"/>
          <a:ext cx="2259645" cy="4579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b="1" kern="1200" dirty="0"/>
            <a:t>Managed Long-Term Care</a:t>
          </a:r>
        </a:p>
      </dsp:txBody>
      <dsp:txXfrm>
        <a:off x="296954" y="3558159"/>
        <a:ext cx="2232819" cy="431114"/>
      </dsp:txXfrm>
    </dsp:sp>
    <dsp:sp modelId="{7326CF8F-F092-4E83-A903-6F97406CE8B5}">
      <dsp:nvSpPr>
        <dsp:cNvPr id="0" name=""/>
        <dsp:cNvSpPr/>
      </dsp:nvSpPr>
      <dsp:spPr>
        <a:xfrm>
          <a:off x="283541" y="4073139"/>
          <a:ext cx="2259645" cy="4579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b="1" kern="1200" dirty="0"/>
            <a:t>ACO, Episode of Care, Health Homes, DSRIP</a:t>
          </a:r>
        </a:p>
      </dsp:txBody>
      <dsp:txXfrm>
        <a:off x="296954" y="4086552"/>
        <a:ext cx="2232819" cy="431114"/>
      </dsp:txXfrm>
    </dsp:sp>
    <dsp:sp modelId="{A15C5F6B-726D-4930-A73B-70AE29B866CB}">
      <dsp:nvSpPr>
        <dsp:cNvPr id="0" name=""/>
        <dsp:cNvSpPr/>
      </dsp:nvSpPr>
      <dsp:spPr>
        <a:xfrm>
          <a:off x="3037484" y="0"/>
          <a:ext cx="2824556" cy="4769803"/>
        </a:xfrm>
        <a:prstGeom prst="roundRect">
          <a:avLst>
            <a:gd name="adj" fmla="val 10000"/>
          </a:avLst>
        </a:prstGeom>
        <a:solidFill>
          <a:srgbClr val="85AA5D"/>
        </a:solidFill>
        <a:ln>
          <a:noFill/>
        </a:ln>
        <a:effectLst/>
      </dsp:spPr>
      <dsp:style>
        <a:lnRef idx="0">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a:solidFill>
                <a:schemeClr val="bg1"/>
              </a:solidFill>
            </a:rPr>
            <a:t>Populations</a:t>
          </a:r>
        </a:p>
      </dsp:txBody>
      <dsp:txXfrm>
        <a:off x="3037484" y="0"/>
        <a:ext cx="2824556" cy="1430940"/>
      </dsp:txXfrm>
    </dsp:sp>
    <dsp:sp modelId="{3D71216E-EA3E-42E5-A7ED-C4A561ECB250}">
      <dsp:nvSpPr>
        <dsp:cNvPr id="0" name=""/>
        <dsp:cNvSpPr/>
      </dsp:nvSpPr>
      <dsp:spPr>
        <a:xfrm>
          <a:off x="3319939" y="1431057"/>
          <a:ext cx="2259645" cy="694858"/>
        </a:xfrm>
        <a:prstGeom prst="roundRect">
          <a:avLst>
            <a:gd name="adj" fmla="val 10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rPr>
            <a:t>Seriously Mentally Ill</a:t>
          </a:r>
        </a:p>
      </dsp:txBody>
      <dsp:txXfrm>
        <a:off x="3340291" y="1451409"/>
        <a:ext cx="2218941" cy="654154"/>
      </dsp:txXfrm>
    </dsp:sp>
    <dsp:sp modelId="{3EDF2007-271D-4F6D-9449-BC96AC2D036C}">
      <dsp:nvSpPr>
        <dsp:cNvPr id="0" name=""/>
        <dsp:cNvSpPr/>
      </dsp:nvSpPr>
      <dsp:spPr>
        <a:xfrm>
          <a:off x="3319939" y="2232817"/>
          <a:ext cx="2259645" cy="694858"/>
        </a:xfrm>
        <a:prstGeom prst="roundRect">
          <a:avLst>
            <a:gd name="adj" fmla="val 10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rPr>
            <a:t>Criminal Justice Involved</a:t>
          </a:r>
        </a:p>
      </dsp:txBody>
      <dsp:txXfrm>
        <a:off x="3340291" y="2253169"/>
        <a:ext cx="2218941" cy="654154"/>
      </dsp:txXfrm>
    </dsp:sp>
    <dsp:sp modelId="{E5523B97-C90D-4901-9B6C-4BE19A8038F9}">
      <dsp:nvSpPr>
        <dsp:cNvPr id="0" name=""/>
        <dsp:cNvSpPr/>
      </dsp:nvSpPr>
      <dsp:spPr>
        <a:xfrm>
          <a:off x="3319939" y="3034577"/>
          <a:ext cx="2259645" cy="694858"/>
        </a:xfrm>
        <a:prstGeom prst="roundRect">
          <a:avLst>
            <a:gd name="adj" fmla="val 10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rPr>
            <a:t>Elderly and Disabled</a:t>
          </a:r>
        </a:p>
      </dsp:txBody>
      <dsp:txXfrm>
        <a:off x="3340291" y="3054929"/>
        <a:ext cx="2218941" cy="654154"/>
      </dsp:txXfrm>
    </dsp:sp>
    <dsp:sp modelId="{FDAFDE5C-454B-4802-9C8B-A5E2B1776B2B}">
      <dsp:nvSpPr>
        <dsp:cNvPr id="0" name=""/>
        <dsp:cNvSpPr/>
      </dsp:nvSpPr>
      <dsp:spPr>
        <a:xfrm>
          <a:off x="3319939" y="3836337"/>
          <a:ext cx="2259645" cy="694858"/>
        </a:xfrm>
        <a:prstGeom prst="roundRect">
          <a:avLst>
            <a:gd name="adj" fmla="val 10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rPr>
            <a:t>Duals</a:t>
          </a:r>
        </a:p>
      </dsp:txBody>
      <dsp:txXfrm>
        <a:off x="3340291" y="3856689"/>
        <a:ext cx="2218941" cy="654154"/>
      </dsp:txXfrm>
    </dsp:sp>
    <dsp:sp modelId="{CEB05B18-D240-4431-A9F2-45B874ED0943}">
      <dsp:nvSpPr>
        <dsp:cNvPr id="0" name=""/>
        <dsp:cNvSpPr/>
      </dsp:nvSpPr>
      <dsp:spPr>
        <a:xfrm>
          <a:off x="6074968" y="0"/>
          <a:ext cx="2824556" cy="4769803"/>
        </a:xfrm>
        <a:prstGeom prst="roundRect">
          <a:avLst>
            <a:gd name="adj" fmla="val 10000"/>
          </a:avLst>
        </a:prstGeom>
        <a:solidFill>
          <a:srgbClr val="552633"/>
        </a:solidFill>
        <a:ln>
          <a:noFill/>
        </a:ln>
        <a:effectLst/>
      </dsp:spPr>
      <dsp:style>
        <a:lnRef idx="0">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a:solidFill>
                <a:schemeClr val="bg1"/>
              </a:solidFill>
            </a:rPr>
            <a:t>Goals</a:t>
          </a:r>
        </a:p>
      </dsp:txBody>
      <dsp:txXfrm>
        <a:off x="6074968" y="0"/>
        <a:ext cx="2824556" cy="1430940"/>
      </dsp:txXfrm>
    </dsp:sp>
    <dsp:sp modelId="{8059CCBD-BA1A-4F23-A2E2-5CACE0AB4F72}">
      <dsp:nvSpPr>
        <dsp:cNvPr id="0" name=""/>
        <dsp:cNvSpPr/>
      </dsp:nvSpPr>
      <dsp:spPr>
        <a:xfrm>
          <a:off x="6356337" y="1431057"/>
          <a:ext cx="2259645" cy="694858"/>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b="1" kern="1200" dirty="0"/>
            <a:t>Cost Containment</a:t>
          </a:r>
        </a:p>
      </dsp:txBody>
      <dsp:txXfrm>
        <a:off x="6376689" y="1451409"/>
        <a:ext cx="2218941" cy="654154"/>
      </dsp:txXfrm>
    </dsp:sp>
    <dsp:sp modelId="{DD99E07C-E553-4280-B206-2A5E19FD9BD6}">
      <dsp:nvSpPr>
        <dsp:cNvPr id="0" name=""/>
        <dsp:cNvSpPr/>
      </dsp:nvSpPr>
      <dsp:spPr>
        <a:xfrm>
          <a:off x="6356337" y="2232817"/>
          <a:ext cx="2259645" cy="694858"/>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b="1" kern="1200" dirty="0"/>
            <a:t>Increase Access</a:t>
          </a:r>
        </a:p>
      </dsp:txBody>
      <dsp:txXfrm>
        <a:off x="6376689" y="2253169"/>
        <a:ext cx="2218941" cy="654154"/>
      </dsp:txXfrm>
    </dsp:sp>
    <dsp:sp modelId="{7E450043-9CCA-4E19-A3EF-2FBFDAD02776}">
      <dsp:nvSpPr>
        <dsp:cNvPr id="0" name=""/>
        <dsp:cNvSpPr/>
      </dsp:nvSpPr>
      <dsp:spPr>
        <a:xfrm>
          <a:off x="6356337" y="3034577"/>
          <a:ext cx="2259645" cy="694858"/>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b="1" kern="1200" dirty="0"/>
            <a:t>Improved Outcomes</a:t>
          </a:r>
        </a:p>
      </dsp:txBody>
      <dsp:txXfrm>
        <a:off x="6376689" y="3054929"/>
        <a:ext cx="2218941" cy="654154"/>
      </dsp:txXfrm>
    </dsp:sp>
    <dsp:sp modelId="{9253A905-AAB3-4BD5-88C1-B601510E64A9}">
      <dsp:nvSpPr>
        <dsp:cNvPr id="0" name=""/>
        <dsp:cNvSpPr/>
      </dsp:nvSpPr>
      <dsp:spPr>
        <a:xfrm>
          <a:off x="6356337" y="3836337"/>
          <a:ext cx="2259645" cy="694858"/>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b="1" kern="1200" dirty="0"/>
            <a:t>Improved Population Health</a:t>
          </a:r>
        </a:p>
      </dsp:txBody>
      <dsp:txXfrm>
        <a:off x="6376689" y="3856689"/>
        <a:ext cx="2218941" cy="65415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cdr:y>
    </cdr:from>
    <cdr:to>
      <cdr:x>0.53402</cdr:x>
      <cdr:y>0.07768</cdr:y>
    </cdr:to>
    <cdr:sp macro="" textlink="">
      <cdr:nvSpPr>
        <cdr:cNvPr id="2" name="TextBox 1"/>
        <cdr:cNvSpPr txBox="1"/>
      </cdr:nvSpPr>
      <cdr:spPr>
        <a:xfrm xmlns:a="http://schemas.openxmlformats.org/drawingml/2006/main">
          <a:off x="0" y="0"/>
          <a:ext cx="4340684" cy="345658"/>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US" sz="1800" b="1" dirty="0">
              <a:latin typeface="Calibri" pitchFamily="34" charset="0"/>
              <a:cs typeface="Meta Offc Pro"/>
            </a:rPr>
            <a:t>Annual Percentage Changes, FY 1998 – FY 2017</a:t>
          </a:r>
        </a:p>
      </cdr:txBody>
    </cdr:sp>
  </cdr:relSizeAnchor>
</c:userShapes>
</file>

<file path=ppt/drawings/drawing2.xml><?xml version="1.0" encoding="utf-8"?>
<c:userShapes xmlns:c="http://schemas.openxmlformats.org/drawingml/2006/chart">
  <cdr:relSizeAnchor xmlns:cdr="http://schemas.openxmlformats.org/drawingml/2006/chartDrawing">
    <cdr:from>
      <cdr:x>0.29513</cdr:x>
      <cdr:y>0.12821</cdr:y>
    </cdr:from>
    <cdr:to>
      <cdr:x>0.70487</cdr:x>
      <cdr:y>0.21237</cdr:y>
    </cdr:to>
    <cdr:sp macro="" textlink="">
      <cdr:nvSpPr>
        <cdr:cNvPr id="2" name="TextBox 1"/>
        <cdr:cNvSpPr txBox="1"/>
      </cdr:nvSpPr>
      <cdr:spPr>
        <a:xfrm xmlns:a="http://schemas.openxmlformats.org/drawingml/2006/main">
          <a:off x="2644326" y="609600"/>
          <a:ext cx="3671198" cy="400110"/>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pPr algn="ctr"/>
          <a:r>
            <a:rPr lang="en-US" sz="2000" b="1" dirty="0">
              <a:latin typeface="Calibri" pitchFamily="34" charset="0"/>
              <a:cs typeface="Meta Offc Pro"/>
            </a:rPr>
            <a:t>Annual Average Rates of Growth</a:t>
          </a:r>
        </a:p>
      </cdr:txBody>
    </cdr:sp>
  </cdr:relSizeAnchor>
</c:userShapes>
</file>

<file path=ppt/drawings/drawing3.xml><?xml version="1.0" encoding="utf-8"?>
<c:userShapes xmlns:c="http://schemas.openxmlformats.org/drawingml/2006/chart">
  <cdr:relSizeAnchor xmlns:cdr="http://schemas.openxmlformats.org/drawingml/2006/chartDrawing">
    <cdr:from>
      <cdr:x>0.49278</cdr:x>
      <cdr:y>0.20668</cdr:y>
    </cdr:from>
    <cdr:to>
      <cdr:x>0.4963</cdr:x>
      <cdr:y>0.86335</cdr:y>
    </cdr:to>
    <cdr:cxnSp macro="">
      <cdr:nvCxnSpPr>
        <cdr:cNvPr id="5" name="Straight Connector 4"/>
        <cdr:cNvCxnSpPr/>
      </cdr:nvCxnSpPr>
      <cdr:spPr>
        <a:xfrm xmlns:a="http://schemas.openxmlformats.org/drawingml/2006/main">
          <a:off x="4114800" y="794663"/>
          <a:ext cx="29429" cy="2524859"/>
        </a:xfrm>
        <a:prstGeom xmlns:a="http://schemas.openxmlformats.org/drawingml/2006/main" prst="line">
          <a:avLst/>
        </a:prstGeom>
        <a:ln xmlns:a="http://schemas.openxmlformats.org/drawingml/2006/main" w="12700" cmpd="sng">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0.38036</cdr:x>
      <cdr:y>0.08353</cdr:y>
    </cdr:from>
    <cdr:to>
      <cdr:x>0.64092</cdr:x>
      <cdr:y>0.16663</cdr:y>
    </cdr:to>
    <cdr:sp macro="" textlink="">
      <cdr:nvSpPr>
        <cdr:cNvPr id="3" name="TextBox 1"/>
        <cdr:cNvSpPr txBox="1"/>
      </cdr:nvSpPr>
      <cdr:spPr>
        <a:xfrm xmlns:a="http://schemas.openxmlformats.org/drawingml/2006/main">
          <a:off x="3321050" y="340321"/>
          <a:ext cx="2274982"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a:latin typeface="Calibri" pitchFamily="34" charset="0"/>
              <a:cs typeface="Meta Offc Pro"/>
            </a:rPr>
            <a:t>Median Rates of Growth</a:t>
          </a:r>
        </a:p>
      </cdr:txBody>
    </cdr:sp>
  </cdr:relSizeAnchor>
</c:userShapes>
</file>

<file path=ppt/drawings/drawing4.xml><?xml version="1.0" encoding="utf-8"?>
<c:userShapes xmlns:c="http://schemas.openxmlformats.org/drawingml/2006/chart">
  <cdr:relSizeAnchor xmlns:cdr="http://schemas.openxmlformats.org/drawingml/2006/chartDrawing">
    <cdr:from>
      <cdr:x>0.10125</cdr:x>
      <cdr:y>0.08923</cdr:y>
    </cdr:from>
    <cdr:to>
      <cdr:x>0.14412</cdr:x>
      <cdr:y>0.17702</cdr:y>
    </cdr:to>
    <cdr:sp macro="" textlink="">
      <cdr:nvSpPr>
        <cdr:cNvPr id="2" name="Rectangle 1"/>
        <cdr:cNvSpPr/>
      </cdr:nvSpPr>
      <cdr:spPr>
        <a:xfrm xmlns:a="http://schemas.openxmlformats.org/drawingml/2006/main">
          <a:off x="899922" y="236622"/>
          <a:ext cx="381000" cy="232804"/>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r>
            <a:rPr lang="en-US" sz="1200" dirty="0">
              <a:solidFill>
                <a:schemeClr val="tx1"/>
              </a:solidFill>
            </a:rPr>
            <a:t>5</a:t>
          </a:r>
        </a:p>
      </cdr:txBody>
    </cdr:sp>
  </cdr:relSizeAnchor>
  <cdr:relSizeAnchor xmlns:cdr="http://schemas.openxmlformats.org/drawingml/2006/chartDrawing">
    <cdr:from>
      <cdr:x>0.23911</cdr:x>
      <cdr:y>0.08624</cdr:y>
    </cdr:from>
    <cdr:to>
      <cdr:x>0.28198</cdr:x>
      <cdr:y>0.10349</cdr:y>
    </cdr:to>
    <cdr:sp macro="" textlink="">
      <cdr:nvSpPr>
        <cdr:cNvPr id="3" name="Rectangle 2"/>
        <cdr:cNvSpPr/>
      </cdr:nvSpPr>
      <cdr:spPr>
        <a:xfrm xmlns:a="http://schemas.openxmlformats.org/drawingml/2006/main">
          <a:off x="2125202" y="228699"/>
          <a:ext cx="381016" cy="45719"/>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r>
            <a:rPr lang="en-US" sz="1600" dirty="0">
              <a:solidFill>
                <a:schemeClr val="tx1"/>
              </a:solidFill>
            </a:rPr>
            <a:t>1</a:t>
          </a:r>
        </a:p>
      </cdr:txBody>
    </cdr:sp>
  </cdr:relSizeAnchor>
  <cdr:relSizeAnchor xmlns:cdr="http://schemas.openxmlformats.org/drawingml/2006/chartDrawing">
    <cdr:from>
      <cdr:x>0.1448</cdr:x>
      <cdr:y>0.08624</cdr:y>
    </cdr:from>
    <cdr:to>
      <cdr:x>0.19624</cdr:x>
      <cdr:y>0.15322</cdr:y>
    </cdr:to>
    <cdr:sp macro="" textlink="">
      <cdr:nvSpPr>
        <cdr:cNvPr id="4" name="Rectangle 3"/>
        <cdr:cNvSpPr/>
      </cdr:nvSpPr>
      <cdr:spPr>
        <a:xfrm xmlns:a="http://schemas.openxmlformats.org/drawingml/2006/main">
          <a:off x="1287020" y="228699"/>
          <a:ext cx="457197" cy="177615"/>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r>
            <a:rPr lang="en-US" dirty="0">
              <a:solidFill>
                <a:schemeClr val="tx1"/>
              </a:solidFill>
            </a:rPr>
            <a:t>Cuts</a:t>
          </a:r>
        </a:p>
      </cdr:txBody>
    </cdr:sp>
  </cdr:relSizeAnchor>
  <cdr:relSizeAnchor xmlns:cdr="http://schemas.openxmlformats.org/drawingml/2006/chartDrawing">
    <cdr:from>
      <cdr:x>0.10194</cdr:x>
      <cdr:y>0.23946</cdr:y>
    </cdr:from>
    <cdr:to>
      <cdr:x>0.28198</cdr:x>
      <cdr:y>0.37344</cdr:y>
    </cdr:to>
    <cdr:sp macro="" textlink="">
      <cdr:nvSpPr>
        <cdr:cNvPr id="5" name="Rectangle 4"/>
        <cdr:cNvSpPr/>
      </cdr:nvSpPr>
      <cdr:spPr>
        <a:xfrm xmlns:a="http://schemas.openxmlformats.org/drawingml/2006/main">
          <a:off x="906018" y="634997"/>
          <a:ext cx="1600200" cy="35527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r>
            <a:rPr lang="en-US" dirty="0">
              <a:solidFill>
                <a:schemeClr val="tx1"/>
              </a:solidFill>
            </a:rPr>
            <a:t>         Freezes</a:t>
          </a:r>
        </a:p>
      </cdr:txBody>
    </cdr:sp>
  </cdr:relSizeAnchor>
</c:userShapes>
</file>

<file path=ppt/drawings/drawing5.xml><?xml version="1.0" encoding="utf-8"?>
<c:userShapes xmlns:c="http://schemas.openxmlformats.org/drawingml/2006/chart">
  <cdr:relSizeAnchor xmlns:cdr="http://schemas.openxmlformats.org/drawingml/2006/chartDrawing">
    <cdr:from>
      <cdr:x>0.77215</cdr:x>
      <cdr:y>0.01603</cdr:y>
    </cdr:from>
    <cdr:to>
      <cdr:x>0.99335</cdr:x>
      <cdr:y>0.08076</cdr:y>
    </cdr:to>
    <cdr:sp macro="" textlink="">
      <cdr:nvSpPr>
        <cdr:cNvPr id="3" name="TextBox 2"/>
        <cdr:cNvSpPr txBox="1"/>
      </cdr:nvSpPr>
      <cdr:spPr>
        <a:xfrm xmlns:a="http://schemas.openxmlformats.org/drawingml/2006/main">
          <a:off x="6918325" y="76200"/>
          <a:ext cx="1981976" cy="307777"/>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ctr"/>
          <a:endParaRPr lang="en-US" sz="1400" b="1" u="sng" dirty="0">
            <a:latin typeface="Calibri" pitchFamily="34" charset="0"/>
            <a:cs typeface="Meta Offc Pro"/>
          </a:endParaRPr>
        </a:p>
      </cdr:txBody>
    </cdr:sp>
  </cdr:relSizeAnchor>
  <cdr:relSizeAnchor xmlns:cdr="http://schemas.openxmlformats.org/drawingml/2006/chartDrawing">
    <cdr:from>
      <cdr:x>0.73813</cdr:x>
      <cdr:y>0.76033</cdr:y>
    </cdr:from>
    <cdr:to>
      <cdr:x>0.76751</cdr:x>
      <cdr:y>0.82506</cdr:y>
    </cdr:to>
    <cdr:sp macro="" textlink="">
      <cdr:nvSpPr>
        <cdr:cNvPr id="4" name="TextBox 1"/>
        <cdr:cNvSpPr txBox="1"/>
      </cdr:nvSpPr>
      <cdr:spPr>
        <a:xfrm xmlns:a="http://schemas.openxmlformats.org/drawingml/2006/main">
          <a:off x="6613525" y="3615034"/>
          <a:ext cx="263240" cy="30776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400" b="1" dirty="0">
              <a:latin typeface="Calibri" pitchFamily="34" charset="0"/>
              <a:cs typeface="Meta Offc Pro"/>
            </a:rPr>
            <a:t>1</a:t>
          </a:r>
        </a:p>
      </cdr:txBody>
    </cdr:sp>
  </cdr:relSizeAnchor>
  <cdr:relSizeAnchor xmlns:cdr="http://schemas.openxmlformats.org/drawingml/2006/chartDrawing">
    <cdr:from>
      <cdr:x>0.35542</cdr:x>
      <cdr:y>0.73064</cdr:y>
    </cdr:from>
    <cdr:to>
      <cdr:x>0.3848</cdr:x>
      <cdr:y>0.79537</cdr:y>
    </cdr:to>
    <cdr:sp macro="" textlink="">
      <cdr:nvSpPr>
        <cdr:cNvPr id="5" name="TextBox 1"/>
        <cdr:cNvSpPr txBox="1"/>
      </cdr:nvSpPr>
      <cdr:spPr>
        <a:xfrm xmlns:a="http://schemas.openxmlformats.org/drawingml/2006/main">
          <a:off x="3184512" y="3473860"/>
          <a:ext cx="263240" cy="30776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400" b="1" dirty="0">
              <a:latin typeface="Calibri" pitchFamily="34" charset="0"/>
              <a:cs typeface="Meta Offc Pro"/>
            </a:rPr>
            <a:t>1</a:t>
          </a:r>
        </a:p>
      </cdr:txBody>
    </cdr:sp>
  </cdr:relSizeAnchor>
  <cdr:relSizeAnchor xmlns:cdr="http://schemas.openxmlformats.org/drawingml/2006/chartDrawing">
    <cdr:from>
      <cdr:x>0.54252</cdr:x>
      <cdr:y>0.72786</cdr:y>
    </cdr:from>
    <cdr:to>
      <cdr:x>0.57189</cdr:x>
      <cdr:y>0.79259</cdr:y>
    </cdr:to>
    <cdr:sp macro="" textlink="">
      <cdr:nvSpPr>
        <cdr:cNvPr id="6" name="TextBox 1"/>
        <cdr:cNvSpPr txBox="1"/>
      </cdr:nvSpPr>
      <cdr:spPr>
        <a:xfrm xmlns:a="http://schemas.openxmlformats.org/drawingml/2006/main">
          <a:off x="4860925" y="3460633"/>
          <a:ext cx="263151" cy="30776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latin typeface="Calibri" pitchFamily="34" charset="0"/>
              <a:cs typeface="Meta Offc Pro"/>
            </a:rPr>
            <a:t>1</a:t>
          </a:r>
        </a:p>
      </cdr:txBody>
    </cdr:sp>
  </cdr:relSizeAnchor>
  <cdr:relSizeAnchor xmlns:cdr="http://schemas.openxmlformats.org/drawingml/2006/chartDrawing">
    <cdr:from>
      <cdr:x>0.54252</cdr:x>
      <cdr:y>0.76578</cdr:y>
    </cdr:from>
    <cdr:to>
      <cdr:x>0.57189</cdr:x>
      <cdr:y>0.83052</cdr:y>
    </cdr:to>
    <cdr:sp macro="" textlink="">
      <cdr:nvSpPr>
        <cdr:cNvPr id="7" name="TextBox 7"/>
        <cdr:cNvSpPr txBox="1"/>
      </cdr:nvSpPr>
      <cdr:spPr>
        <a:xfrm xmlns:a="http://schemas.openxmlformats.org/drawingml/2006/main">
          <a:off x="4860925" y="3640946"/>
          <a:ext cx="263151" cy="3078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400" b="1" dirty="0">
              <a:cs typeface="Meta Offc Pro"/>
            </a:rPr>
            <a:t>1</a:t>
          </a:r>
        </a:p>
      </cdr:txBody>
    </cdr:sp>
  </cdr:relSizeAnchor>
</c:userShapes>
</file>

<file path=ppt/drawings/drawing6.xml><?xml version="1.0" encoding="utf-8"?>
<c:userShapes xmlns:c="http://schemas.openxmlformats.org/drawingml/2006/chart">
  <cdr:relSizeAnchor xmlns:cdr="http://schemas.openxmlformats.org/drawingml/2006/chartDrawing">
    <cdr:from>
      <cdr:x>0.82024</cdr:x>
      <cdr:y>0.1795</cdr:y>
    </cdr:from>
    <cdr:to>
      <cdr:x>0.82024</cdr:x>
      <cdr:y>0.98084</cdr:y>
    </cdr:to>
    <cdr:cxnSp macro="">
      <cdr:nvCxnSpPr>
        <cdr:cNvPr id="3" name="Straight Connector 2"/>
        <cdr:cNvCxnSpPr/>
      </cdr:nvCxnSpPr>
      <cdr:spPr>
        <a:xfrm xmlns:a="http://schemas.openxmlformats.org/drawingml/2006/main">
          <a:off x="6553200" y="786449"/>
          <a:ext cx="0" cy="3510965"/>
        </a:xfrm>
        <a:prstGeom xmlns:a="http://schemas.openxmlformats.org/drawingml/2006/main" prst="line">
          <a:avLst/>
        </a:prstGeom>
        <a:ln xmlns:a="http://schemas.openxmlformats.org/drawingml/2006/main" w="28575" cmpd="sng">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hdr" sz="quarter"/>
          </p:nvPr>
        </p:nvSpPr>
        <p:spPr bwMode="auto">
          <a:xfrm>
            <a:off x="0" y="1"/>
            <a:ext cx="3011488" cy="460375"/>
          </a:xfrm>
          <a:prstGeom prst="rect">
            <a:avLst/>
          </a:prstGeom>
          <a:noFill/>
          <a:ln>
            <a:noFill/>
          </a:ln>
          <a:extLst/>
        </p:spPr>
        <p:txBody>
          <a:bodyPr vert="horz" wrap="square" lIns="92471" tIns="46235" rIns="92471" bIns="46235" numCol="1" anchor="t" anchorCtr="0" compatLnSpc="1">
            <a:prstTxWarp prst="textNoShape">
              <a:avLst/>
            </a:prstTxWarp>
          </a:bodyPr>
          <a:lstStyle>
            <a:lvl1pPr defTabSz="925457">
              <a:defRPr sz="1200">
                <a:solidFill>
                  <a:schemeClr val="tx1"/>
                </a:solidFill>
              </a:defRPr>
            </a:lvl1pPr>
          </a:lstStyle>
          <a:p>
            <a:pPr>
              <a:defRPr/>
            </a:pPr>
            <a:endParaRPr lang="en-US"/>
          </a:p>
        </p:txBody>
      </p:sp>
      <p:sp>
        <p:nvSpPr>
          <p:cNvPr id="148483" name="Rectangle 3"/>
          <p:cNvSpPr>
            <a:spLocks noGrp="1" noChangeArrowheads="1"/>
          </p:cNvSpPr>
          <p:nvPr>
            <p:ph type="dt" sz="quarter" idx="1"/>
          </p:nvPr>
        </p:nvSpPr>
        <p:spPr bwMode="auto">
          <a:xfrm>
            <a:off x="3937001" y="1"/>
            <a:ext cx="3011488" cy="460375"/>
          </a:xfrm>
          <a:prstGeom prst="rect">
            <a:avLst/>
          </a:prstGeom>
          <a:noFill/>
          <a:ln>
            <a:noFill/>
          </a:ln>
          <a:extLst/>
        </p:spPr>
        <p:txBody>
          <a:bodyPr vert="horz" wrap="square" lIns="92471" tIns="46235" rIns="92471" bIns="46235" numCol="1" anchor="t" anchorCtr="0" compatLnSpc="1">
            <a:prstTxWarp prst="textNoShape">
              <a:avLst/>
            </a:prstTxWarp>
          </a:bodyPr>
          <a:lstStyle>
            <a:lvl1pPr algn="r" defTabSz="925457">
              <a:defRPr sz="1200">
                <a:solidFill>
                  <a:schemeClr val="tx1"/>
                </a:solidFill>
              </a:defRPr>
            </a:lvl1pPr>
          </a:lstStyle>
          <a:p>
            <a:pPr>
              <a:defRPr/>
            </a:pPr>
            <a:endParaRPr lang="en-US"/>
          </a:p>
        </p:txBody>
      </p:sp>
      <p:sp>
        <p:nvSpPr>
          <p:cNvPr id="148484" name="Rectangle 4"/>
          <p:cNvSpPr>
            <a:spLocks noGrp="1" noChangeArrowheads="1"/>
          </p:cNvSpPr>
          <p:nvPr>
            <p:ph type="ftr" sz="quarter" idx="2"/>
          </p:nvPr>
        </p:nvSpPr>
        <p:spPr bwMode="auto">
          <a:xfrm>
            <a:off x="0" y="8772526"/>
            <a:ext cx="3011488" cy="461963"/>
          </a:xfrm>
          <a:prstGeom prst="rect">
            <a:avLst/>
          </a:prstGeom>
          <a:noFill/>
          <a:ln>
            <a:noFill/>
          </a:ln>
          <a:extLst/>
        </p:spPr>
        <p:txBody>
          <a:bodyPr vert="horz" wrap="square" lIns="92471" tIns="46235" rIns="92471" bIns="46235" numCol="1" anchor="b" anchorCtr="0" compatLnSpc="1">
            <a:prstTxWarp prst="textNoShape">
              <a:avLst/>
            </a:prstTxWarp>
          </a:bodyPr>
          <a:lstStyle>
            <a:lvl1pPr defTabSz="925457">
              <a:defRPr sz="1200">
                <a:solidFill>
                  <a:schemeClr val="tx1"/>
                </a:solidFill>
              </a:defRPr>
            </a:lvl1pPr>
          </a:lstStyle>
          <a:p>
            <a:pPr>
              <a:defRPr/>
            </a:pPr>
            <a:endParaRPr lang="en-US"/>
          </a:p>
        </p:txBody>
      </p:sp>
      <p:sp>
        <p:nvSpPr>
          <p:cNvPr id="148485" name="Rectangle 5"/>
          <p:cNvSpPr>
            <a:spLocks noGrp="1" noChangeArrowheads="1"/>
          </p:cNvSpPr>
          <p:nvPr>
            <p:ph type="sldNum" sz="quarter" idx="3"/>
          </p:nvPr>
        </p:nvSpPr>
        <p:spPr bwMode="auto">
          <a:xfrm>
            <a:off x="3937001" y="8772526"/>
            <a:ext cx="3011488" cy="461963"/>
          </a:xfrm>
          <a:prstGeom prst="rect">
            <a:avLst/>
          </a:prstGeom>
          <a:noFill/>
          <a:ln>
            <a:noFill/>
          </a:ln>
          <a:extLst/>
        </p:spPr>
        <p:txBody>
          <a:bodyPr vert="horz" wrap="square" lIns="92471" tIns="46235" rIns="92471" bIns="46235" numCol="1" anchor="b" anchorCtr="0" compatLnSpc="1">
            <a:prstTxWarp prst="textNoShape">
              <a:avLst/>
            </a:prstTxWarp>
          </a:bodyPr>
          <a:lstStyle>
            <a:lvl1pPr algn="r" defTabSz="925457">
              <a:defRPr sz="1200">
                <a:solidFill>
                  <a:schemeClr val="tx1"/>
                </a:solidFill>
              </a:defRPr>
            </a:lvl1pPr>
          </a:lstStyle>
          <a:p>
            <a:pPr>
              <a:defRPr/>
            </a:pPr>
            <a:fld id="{83B7329E-FFC7-476D-9B4D-3F4338705CC6}" type="slidenum">
              <a:rPr lang="en-US"/>
              <a:pPr>
                <a:defRPr/>
              </a:pPr>
              <a:t>‹#›</a:t>
            </a:fld>
            <a:endParaRPr lang="en-US"/>
          </a:p>
        </p:txBody>
      </p:sp>
    </p:spTree>
    <p:extLst>
      <p:ext uri="{BB962C8B-B14F-4D97-AF65-F5344CB8AC3E}">
        <p14:creationId xmlns:p14="http://schemas.microsoft.com/office/powerpoint/2010/main" val="1041631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1"/>
            <a:ext cx="3011488" cy="460375"/>
          </a:xfrm>
          <a:prstGeom prst="rect">
            <a:avLst/>
          </a:prstGeom>
          <a:noFill/>
          <a:ln>
            <a:noFill/>
          </a:ln>
          <a:extLst/>
        </p:spPr>
        <p:txBody>
          <a:bodyPr vert="horz" wrap="square" lIns="92471" tIns="46235" rIns="92471" bIns="46235" numCol="1" anchor="t" anchorCtr="0" compatLnSpc="1">
            <a:prstTxWarp prst="textNoShape">
              <a:avLst/>
            </a:prstTxWarp>
          </a:bodyPr>
          <a:lstStyle>
            <a:lvl1pPr defTabSz="925457">
              <a:defRPr sz="1200">
                <a:solidFill>
                  <a:schemeClr val="tx1"/>
                </a:solidFill>
              </a:defRPr>
            </a:lvl1pPr>
          </a:lstStyle>
          <a:p>
            <a:pPr>
              <a:defRPr/>
            </a:pPr>
            <a:endParaRPr lang="en-US"/>
          </a:p>
        </p:txBody>
      </p:sp>
      <p:sp>
        <p:nvSpPr>
          <p:cNvPr id="7171" name="Rectangle 3"/>
          <p:cNvSpPr>
            <a:spLocks noGrp="1" noChangeArrowheads="1"/>
          </p:cNvSpPr>
          <p:nvPr>
            <p:ph type="dt" idx="1"/>
          </p:nvPr>
        </p:nvSpPr>
        <p:spPr bwMode="auto">
          <a:xfrm>
            <a:off x="3937001" y="1"/>
            <a:ext cx="3011488" cy="460375"/>
          </a:xfrm>
          <a:prstGeom prst="rect">
            <a:avLst/>
          </a:prstGeom>
          <a:noFill/>
          <a:ln>
            <a:noFill/>
          </a:ln>
          <a:extLst/>
        </p:spPr>
        <p:txBody>
          <a:bodyPr vert="horz" wrap="square" lIns="92471" tIns="46235" rIns="92471" bIns="46235" numCol="1" anchor="t" anchorCtr="0" compatLnSpc="1">
            <a:prstTxWarp prst="textNoShape">
              <a:avLst/>
            </a:prstTxWarp>
          </a:bodyPr>
          <a:lstStyle>
            <a:lvl1pPr algn="r" defTabSz="925457">
              <a:defRPr sz="1200">
                <a:solidFill>
                  <a:schemeClr val="tx1"/>
                </a:solidFill>
              </a:defRPr>
            </a:lvl1pPr>
          </a:lstStyle>
          <a:p>
            <a:pPr>
              <a:defRPr/>
            </a:pPr>
            <a:endParaRPr lang="en-US"/>
          </a:p>
        </p:txBody>
      </p:sp>
      <p:sp>
        <p:nvSpPr>
          <p:cNvPr id="105476" name="Rectangle 4"/>
          <p:cNvSpPr>
            <a:spLocks noGrp="1" noRot="1" noChangeAspect="1" noChangeArrowheads="1" noTextEdit="1"/>
          </p:cNvSpPr>
          <p:nvPr>
            <p:ph type="sldImg" idx="2"/>
          </p:nvPr>
        </p:nvSpPr>
        <p:spPr bwMode="auto">
          <a:xfrm>
            <a:off x="1165225" y="693738"/>
            <a:ext cx="4618038" cy="3463925"/>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95326" y="4387850"/>
            <a:ext cx="5559425" cy="4154488"/>
          </a:xfrm>
          <a:prstGeom prst="rect">
            <a:avLst/>
          </a:prstGeom>
          <a:noFill/>
          <a:ln>
            <a:noFill/>
          </a:ln>
          <a:extLst/>
        </p:spPr>
        <p:txBody>
          <a:bodyPr vert="horz" wrap="square" lIns="92471" tIns="46235" rIns="92471" bIns="4623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772526"/>
            <a:ext cx="3011488" cy="461963"/>
          </a:xfrm>
          <a:prstGeom prst="rect">
            <a:avLst/>
          </a:prstGeom>
          <a:noFill/>
          <a:ln>
            <a:noFill/>
          </a:ln>
          <a:extLst/>
        </p:spPr>
        <p:txBody>
          <a:bodyPr vert="horz" wrap="square" lIns="92471" tIns="46235" rIns="92471" bIns="46235" numCol="1" anchor="b" anchorCtr="0" compatLnSpc="1">
            <a:prstTxWarp prst="textNoShape">
              <a:avLst/>
            </a:prstTxWarp>
          </a:bodyPr>
          <a:lstStyle>
            <a:lvl1pPr defTabSz="925457">
              <a:defRPr sz="1200">
                <a:solidFill>
                  <a:schemeClr val="tx1"/>
                </a:solidFill>
              </a:defRPr>
            </a:lvl1pPr>
          </a:lstStyle>
          <a:p>
            <a:pPr>
              <a:defRPr/>
            </a:pPr>
            <a:endParaRPr lang="en-US"/>
          </a:p>
        </p:txBody>
      </p:sp>
      <p:sp>
        <p:nvSpPr>
          <p:cNvPr id="7175" name="Rectangle 7"/>
          <p:cNvSpPr>
            <a:spLocks noGrp="1" noChangeArrowheads="1"/>
          </p:cNvSpPr>
          <p:nvPr>
            <p:ph type="sldNum" sz="quarter" idx="5"/>
          </p:nvPr>
        </p:nvSpPr>
        <p:spPr bwMode="auto">
          <a:xfrm>
            <a:off x="3937001" y="8772526"/>
            <a:ext cx="3011488" cy="461963"/>
          </a:xfrm>
          <a:prstGeom prst="rect">
            <a:avLst/>
          </a:prstGeom>
          <a:noFill/>
          <a:ln>
            <a:noFill/>
          </a:ln>
          <a:extLst/>
        </p:spPr>
        <p:txBody>
          <a:bodyPr vert="horz" wrap="square" lIns="92471" tIns="46235" rIns="92471" bIns="46235" numCol="1" anchor="b" anchorCtr="0" compatLnSpc="1">
            <a:prstTxWarp prst="textNoShape">
              <a:avLst/>
            </a:prstTxWarp>
          </a:bodyPr>
          <a:lstStyle>
            <a:lvl1pPr algn="r" defTabSz="925457">
              <a:defRPr sz="1200">
                <a:solidFill>
                  <a:schemeClr val="tx1"/>
                </a:solidFill>
              </a:defRPr>
            </a:lvl1pPr>
          </a:lstStyle>
          <a:p>
            <a:pPr>
              <a:defRPr/>
            </a:pPr>
            <a:fld id="{ECCB5903-6430-4E70-BC68-0D729C12DA7C}" type="slidenum">
              <a:rPr lang="en-US"/>
              <a:pPr>
                <a:defRPr/>
              </a:pPr>
              <a:t>‹#›</a:t>
            </a:fld>
            <a:endParaRPr lang="en-US"/>
          </a:p>
        </p:txBody>
      </p:sp>
    </p:spTree>
    <p:extLst>
      <p:ext uri="{BB962C8B-B14F-4D97-AF65-F5344CB8AC3E}">
        <p14:creationId xmlns:p14="http://schemas.microsoft.com/office/powerpoint/2010/main" val="11428563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BEE3FC-21D0-5A44-A94D-D4C6FA045CB1}" type="slidenum">
              <a:rPr lang="en-US" smtClean="0">
                <a:solidFill>
                  <a:prstClr val="black"/>
                </a:solidFill>
              </a:rPr>
              <a:pPr/>
              <a:t>0</a:t>
            </a:fld>
            <a:endParaRPr lang="en-US">
              <a:solidFill>
                <a:prstClr val="black"/>
              </a:solidFill>
            </a:endParaRPr>
          </a:p>
        </p:txBody>
      </p:sp>
    </p:spTree>
    <p:extLst>
      <p:ext uri="{BB962C8B-B14F-4D97-AF65-F5344CB8AC3E}">
        <p14:creationId xmlns:p14="http://schemas.microsoft.com/office/powerpoint/2010/main" val="750762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F3E76084-7007-4F9A-9BF5-85CA96B02EE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134428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76084-7007-4F9A-9BF5-85CA96B02EE7}"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662534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93CDA-F8AB-6D42-94C1-C27F5576850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915405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76084-7007-4F9A-9BF5-85CA96B02EE7}" type="slidenum">
              <a:rPr lang="en-US" smtClean="0"/>
              <a:pPr/>
              <a:t>14</a:t>
            </a:fld>
            <a:endParaRPr lang="en-US"/>
          </a:p>
        </p:txBody>
      </p:sp>
    </p:spTree>
    <p:extLst>
      <p:ext uri="{BB962C8B-B14F-4D97-AF65-F5344CB8AC3E}">
        <p14:creationId xmlns:p14="http://schemas.microsoft.com/office/powerpoint/2010/main" val="773073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F3E76084-7007-4F9A-9BF5-85CA96B02EE7}" type="slidenum">
              <a:rPr lang="en-US" smtClean="0"/>
              <a:pPr/>
              <a:t>16</a:t>
            </a:fld>
            <a:endParaRPr lang="en-US"/>
          </a:p>
        </p:txBody>
      </p:sp>
    </p:spTree>
    <p:extLst>
      <p:ext uri="{BB962C8B-B14F-4D97-AF65-F5344CB8AC3E}">
        <p14:creationId xmlns:p14="http://schemas.microsoft.com/office/powerpoint/2010/main" val="2551014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76084-7007-4F9A-9BF5-85CA96B02EE7}" type="slidenum">
              <a:rPr lang="en-US" smtClean="0"/>
              <a:pPr/>
              <a:t>17</a:t>
            </a:fld>
            <a:endParaRPr lang="en-US"/>
          </a:p>
        </p:txBody>
      </p:sp>
    </p:spTree>
    <p:extLst>
      <p:ext uri="{BB962C8B-B14F-4D97-AF65-F5344CB8AC3E}">
        <p14:creationId xmlns:p14="http://schemas.microsoft.com/office/powerpoint/2010/main" val="148595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eaLnBrk="1" fontAlgn="auto" hangingPunct="1">
              <a:spcBef>
                <a:spcPts val="0"/>
              </a:spcBef>
              <a:spcAft>
                <a:spcPts val="0"/>
              </a:spcAft>
              <a:defRPr/>
            </a:pPr>
            <a:r>
              <a:rPr lang="en-US" dirty="0"/>
              <a:t>Icons Available</a:t>
            </a:r>
            <a:r>
              <a:rPr lang="en-US" baseline="0" dirty="0"/>
              <a:t> on </a:t>
            </a:r>
            <a:r>
              <a:rPr lang="en-US" b="1" baseline="0" dirty="0"/>
              <a:t>Slides 80-82</a:t>
            </a:r>
            <a:endParaRPr lang="en-US" b="1" dirty="0"/>
          </a:p>
          <a:p>
            <a:endParaRPr lang="en-US" dirty="0"/>
          </a:p>
        </p:txBody>
      </p:sp>
      <p:sp>
        <p:nvSpPr>
          <p:cNvPr id="4" name="Slide Number Placeholder 3"/>
          <p:cNvSpPr>
            <a:spLocks noGrp="1"/>
          </p:cNvSpPr>
          <p:nvPr>
            <p:ph type="sldNum" sz="quarter" idx="10"/>
          </p:nvPr>
        </p:nvSpPr>
        <p:spPr/>
        <p:txBody>
          <a:bodyPr/>
          <a:lstStyle/>
          <a:p>
            <a:fld id="{44A93CDA-F8AB-6D42-94C1-C27F55768502}"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915405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76084-7007-4F9A-9BF5-85CA96B02EE7}" type="slidenum">
              <a:rPr lang="en-US" smtClean="0"/>
              <a:pPr/>
              <a:t>19</a:t>
            </a:fld>
            <a:endParaRPr lang="en-US"/>
          </a:p>
        </p:txBody>
      </p:sp>
    </p:spTree>
    <p:extLst>
      <p:ext uri="{BB962C8B-B14F-4D97-AF65-F5344CB8AC3E}">
        <p14:creationId xmlns:p14="http://schemas.microsoft.com/office/powerpoint/2010/main" val="1387548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76084-7007-4F9A-9BF5-85CA96B02EE7}" type="slidenum">
              <a:rPr lang="en-US" smtClean="0"/>
              <a:pPr/>
              <a:t>20</a:t>
            </a:fld>
            <a:endParaRPr lang="en-US"/>
          </a:p>
        </p:txBody>
      </p:sp>
    </p:spTree>
    <p:extLst>
      <p:ext uri="{BB962C8B-B14F-4D97-AF65-F5344CB8AC3E}">
        <p14:creationId xmlns:p14="http://schemas.microsoft.com/office/powerpoint/2010/main" val="4169351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CCB5903-6430-4E70-BC68-0D729C12DA7C}" type="slidenum">
              <a:rPr lang="en-US" smtClean="0">
                <a:solidFill>
                  <a:prstClr val="white"/>
                </a:solidFill>
              </a:rPr>
              <a:pPr>
                <a:defRPr/>
              </a:pPr>
              <a:t>22</a:t>
            </a:fld>
            <a:endParaRPr lang="en-US">
              <a:solidFill>
                <a:prstClr val="white"/>
              </a:solidFill>
            </a:endParaRPr>
          </a:p>
        </p:txBody>
      </p:sp>
    </p:spTree>
    <p:extLst>
      <p:ext uri="{BB962C8B-B14F-4D97-AF65-F5344CB8AC3E}">
        <p14:creationId xmlns:p14="http://schemas.microsoft.com/office/powerpoint/2010/main" val="3951438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58E19-89B1-7E4E-BB8D-BA1FEF01DDA6}" type="slidenum">
              <a:rPr lang="en-US" smtClean="0"/>
              <a:t>1</a:t>
            </a:fld>
            <a:endParaRPr lang="en-US" dirty="0"/>
          </a:p>
        </p:txBody>
      </p:sp>
    </p:spTree>
    <p:extLst>
      <p:ext uri="{BB962C8B-B14F-4D97-AF65-F5344CB8AC3E}">
        <p14:creationId xmlns:p14="http://schemas.microsoft.com/office/powerpoint/2010/main" val="2806098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76084-7007-4F9A-9BF5-85CA96B02EE7}" type="slidenum">
              <a:rPr lang="en-US" smtClean="0"/>
              <a:pPr/>
              <a:t>23</a:t>
            </a:fld>
            <a:endParaRPr lang="en-US"/>
          </a:p>
        </p:txBody>
      </p:sp>
    </p:spTree>
    <p:extLst>
      <p:ext uri="{BB962C8B-B14F-4D97-AF65-F5344CB8AC3E}">
        <p14:creationId xmlns:p14="http://schemas.microsoft.com/office/powerpoint/2010/main" val="869362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BEE3FC-21D0-5A44-A94D-D4C6FA045CB1}" type="slidenum">
              <a:rPr lang="en-US" smtClean="0"/>
              <a:t>24</a:t>
            </a:fld>
            <a:endParaRPr lang="en-US"/>
          </a:p>
        </p:txBody>
      </p:sp>
    </p:spTree>
    <p:extLst>
      <p:ext uri="{BB962C8B-B14F-4D97-AF65-F5344CB8AC3E}">
        <p14:creationId xmlns:p14="http://schemas.microsoft.com/office/powerpoint/2010/main" val="2444295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58E19-89B1-7E4E-BB8D-BA1FEF01DDA6}" type="slidenum">
              <a:rPr lang="en-US" smtClean="0"/>
              <a:t>2</a:t>
            </a:fld>
            <a:endParaRPr lang="en-US" dirty="0"/>
          </a:p>
        </p:txBody>
      </p:sp>
    </p:spTree>
    <p:extLst>
      <p:ext uri="{BB962C8B-B14F-4D97-AF65-F5344CB8AC3E}">
        <p14:creationId xmlns:p14="http://schemas.microsoft.com/office/powerpoint/2010/main" val="2590013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58E19-89B1-7E4E-BB8D-BA1FEF01DDA6}" type="slidenum">
              <a:rPr lang="en-US" smtClean="0"/>
              <a:t>3</a:t>
            </a:fld>
            <a:endParaRPr lang="en-US" dirty="0"/>
          </a:p>
        </p:txBody>
      </p:sp>
    </p:spTree>
    <p:extLst>
      <p:ext uri="{BB962C8B-B14F-4D97-AF65-F5344CB8AC3E}">
        <p14:creationId xmlns:p14="http://schemas.microsoft.com/office/powerpoint/2010/main" val="3025571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BEE3FC-21D0-5A44-A94D-D4C6FA045CB1}"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152079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3738"/>
            <a:ext cx="4614863" cy="3462337"/>
          </a:xfrm>
        </p:spPr>
      </p:sp>
      <p:sp>
        <p:nvSpPr>
          <p:cNvPr id="3" name="Notes Placeholder 2"/>
          <p:cNvSpPr>
            <a:spLocks noGrp="1"/>
          </p:cNvSpPr>
          <p:nvPr>
            <p:ph type="body" idx="1"/>
          </p:nvPr>
        </p:nvSpPr>
        <p:spPr/>
        <p:txBody>
          <a:bodyPr/>
          <a:lstStyle/>
          <a:p>
            <a:pPr defTabSz="907370">
              <a:defRPr/>
            </a:pPr>
            <a:endParaRPr lang="en-US" dirty="0"/>
          </a:p>
        </p:txBody>
      </p:sp>
      <p:sp>
        <p:nvSpPr>
          <p:cNvPr id="4" name="Slide Number Placeholder 3"/>
          <p:cNvSpPr>
            <a:spLocks noGrp="1"/>
          </p:cNvSpPr>
          <p:nvPr>
            <p:ph type="sldNum" sz="quarter" idx="10"/>
          </p:nvPr>
        </p:nvSpPr>
        <p:spPr/>
        <p:txBody>
          <a:bodyPr/>
          <a:lstStyle/>
          <a:p>
            <a:fld id="{F3E76084-7007-4F9A-9BF5-85CA96B02EE7}" type="slidenum">
              <a:rPr lang="en-US" smtClean="0"/>
              <a:pPr/>
              <a:t>5</a:t>
            </a:fld>
            <a:endParaRPr lang="en-US"/>
          </a:p>
        </p:txBody>
      </p:sp>
    </p:spTree>
    <p:extLst>
      <p:ext uri="{BB962C8B-B14F-4D97-AF65-F5344CB8AC3E}">
        <p14:creationId xmlns:p14="http://schemas.microsoft.com/office/powerpoint/2010/main" val="2295037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76084-7007-4F9A-9BF5-85CA96B02EE7}"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044648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76084-7007-4F9A-9BF5-85CA96B02EE7}" type="slidenum">
              <a:rPr lang="en-US" smtClean="0"/>
              <a:pPr/>
              <a:t>9</a:t>
            </a:fld>
            <a:endParaRPr lang="en-US"/>
          </a:p>
        </p:txBody>
      </p:sp>
    </p:spTree>
    <p:extLst>
      <p:ext uri="{BB962C8B-B14F-4D97-AF65-F5344CB8AC3E}">
        <p14:creationId xmlns:p14="http://schemas.microsoft.com/office/powerpoint/2010/main" val="357464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BEE3FC-21D0-5A44-A94D-D4C6FA045CB1}"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514294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xml.rels><?xml version="1.0" encoding="UTF-8" standalone="yes"?>
<Relationships xmlns="http://schemas.openxmlformats.org/package/2006/relationships"><Relationship Id="rId2" Type="http://schemas.openxmlformats.org/officeDocument/2006/relationships/hyperlink" Target="http://www.healthmanagement.com" TargetMode="External"/><Relationship Id="rId1" Type="http://schemas.openxmlformats.org/officeDocument/2006/relationships/slideMaster" Target="../slideMasters/slideMaster3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cs typeface="Arial" charset="0"/>
              </a:defRPr>
            </a:lvl1pPr>
          </a:lstStyle>
          <a:p>
            <a:pPr>
              <a:defRPr/>
            </a:pPr>
            <a:fld id="{5D239C63-EA2B-4765-ABF8-88D8441602B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pPr>
              <a:defRPr/>
            </a:pPr>
            <a:fld id="{76974F91-C173-420B-85DA-848676AAA7AE}" type="slidenum">
              <a:rPr lang="en-US" smtClean="0"/>
              <a:pPr>
                <a:defRPr/>
              </a:pPr>
              <a:t>‹#›</a:t>
            </a:fld>
            <a:endParaRPr lang="en-US" dirty="0"/>
          </a:p>
        </p:txBody>
      </p:sp>
    </p:spTree>
    <p:extLst>
      <p:ext uri="{BB962C8B-B14F-4D97-AF65-F5344CB8AC3E}">
        <p14:creationId xmlns:p14="http://schemas.microsoft.com/office/powerpoint/2010/main" val="1002058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A0584FA-D909-41B1-9DE3-C465E06C78FB}" type="slidenum">
              <a:rPr lang="en-US"/>
              <a:pPr>
                <a:defRPr/>
              </a:pPr>
              <a:t>‹#›</a:t>
            </a:fld>
            <a:endParaRPr lang="en-US" dirty="0"/>
          </a:p>
        </p:txBody>
      </p:sp>
    </p:spTree>
    <p:extLst>
      <p:ext uri="{BB962C8B-B14F-4D97-AF65-F5344CB8AC3E}">
        <p14:creationId xmlns:p14="http://schemas.microsoft.com/office/powerpoint/2010/main" val="99973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7391400" y="0"/>
            <a:ext cx="1752600" cy="476250"/>
          </a:xfrm>
          <a:prstGeom prst="rect">
            <a:avLst/>
          </a:prstGeom>
        </p:spPr>
        <p:txBody>
          <a:bodyPr/>
          <a:lstStyle>
            <a:lvl1pPr>
              <a:defRPr>
                <a:solidFill>
                  <a:schemeClr val="bg1"/>
                </a:solidFill>
                <a:latin typeface="Arial" charset="0"/>
                <a:cs typeface="Arial" charset="0"/>
              </a:defRPr>
            </a:lvl1pPr>
          </a:lstStyle>
          <a:p>
            <a:pPr>
              <a:defRPr/>
            </a:pPr>
            <a:endParaRPr lang="en-US" dirty="0">
              <a:solidFill>
                <a:srgbClr val="FFFFFF"/>
              </a:solidFill>
            </a:endParaRPr>
          </a:p>
        </p:txBody>
      </p:sp>
      <p:sp>
        <p:nvSpPr>
          <p:cNvPr id="5" name="Rectangle 4"/>
          <p:cNvSpPr>
            <a:spLocks noGrp="1" noChangeArrowheads="1"/>
          </p:cNvSpPr>
          <p:nvPr>
            <p:ph type="sldNum" sz="quarter" idx="11"/>
          </p:nvPr>
        </p:nvSpPr>
        <p:spPr>
          <a:xfrm>
            <a:off x="8686800" y="6553200"/>
            <a:ext cx="457200" cy="304800"/>
          </a:xfrm>
        </p:spPr>
        <p:txBody>
          <a:bodyPr/>
          <a:lstStyle>
            <a:lvl1pPr>
              <a:defRPr>
                <a:solidFill>
                  <a:schemeClr val="bg1"/>
                </a:solidFill>
              </a:defRPr>
            </a:lvl1pPr>
          </a:lstStyle>
          <a:p>
            <a:pPr>
              <a:defRPr/>
            </a:pPr>
            <a:fld id="{B95E7EA0-6C14-48CA-AC5C-0094D14B931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01224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500409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a:t>Insert Source Here</a:t>
            </a:r>
          </a:p>
        </p:txBody>
      </p:sp>
      <p:sp>
        <p:nvSpPr>
          <p:cNvPr id="4"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a:t>Click to edit Master title style</a:t>
            </a:r>
            <a:endParaRPr lang="en-US" dirty="0"/>
          </a:p>
        </p:txBody>
      </p:sp>
    </p:spTree>
    <p:extLst>
      <p:ext uri="{BB962C8B-B14F-4D97-AF65-F5344CB8AC3E}">
        <p14:creationId xmlns:p14="http://schemas.microsoft.com/office/powerpoint/2010/main" val="921595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1371600"/>
            <a:ext cx="896112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a:t>Insert Source Here</a:t>
            </a:r>
          </a:p>
        </p:txBody>
      </p:sp>
      <p:sp>
        <p:nvSpPr>
          <p:cNvPr id="32"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a:t>Click to edit Master title style</a:t>
            </a:r>
            <a:endParaRPr lang="en-US" dirty="0"/>
          </a:p>
        </p:txBody>
      </p:sp>
    </p:spTree>
    <p:extLst>
      <p:ext uri="{BB962C8B-B14F-4D97-AF65-F5344CB8AC3E}">
        <p14:creationId xmlns:p14="http://schemas.microsoft.com/office/powerpoint/2010/main" val="3728574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800" b="1" i="0" cap="all" baseline="0">
                <a:latin typeface="Arial Black" charset="0"/>
                <a:ea typeface="Arial Black" charset="0"/>
                <a:cs typeface="Arial Black"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4AF5E5C-B59B-4544-AED5-A27055485F79}" type="datetime1">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AA2C4-AE0E-5946-A9D4-6533D68737BD}" type="slidenum">
              <a:rPr lang="en-US" smtClean="0"/>
              <a:t>‹#›</a:t>
            </a:fld>
            <a:endParaRPr lang="en-US"/>
          </a:p>
        </p:txBody>
      </p:sp>
    </p:spTree>
    <p:extLst>
      <p:ext uri="{BB962C8B-B14F-4D97-AF65-F5344CB8AC3E}">
        <p14:creationId xmlns:p14="http://schemas.microsoft.com/office/powerpoint/2010/main" val="297043591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F76AA2C4-AE0E-5946-A9D4-6533D68737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872537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800" b="1" i="0" cap="all" baseline="0">
                <a:latin typeface="Arial Black" charset="0"/>
                <a:ea typeface="Arial Black" charset="0"/>
                <a:cs typeface="Arial Black"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F76AA2C4-AE0E-5946-A9D4-6533D68737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046557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F76AA2C4-AE0E-5946-A9D4-6533D68737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676598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1066800"/>
            <a:ext cx="7772400" cy="1470025"/>
          </a:xfrm>
        </p:spPr>
        <p:txBody>
          <a:bodyPr/>
          <a:lstStyle>
            <a:lvl1pPr algn="ctr">
              <a:defRPr/>
            </a:lvl1pPr>
          </a:lstStyle>
          <a:p>
            <a:r>
              <a:rPr lang="en-US"/>
              <a:t>Click to edit Master title style</a:t>
            </a:r>
          </a:p>
        </p:txBody>
      </p:sp>
      <p:sp>
        <p:nvSpPr>
          <p:cNvPr id="5123" name="Rectangle 3"/>
          <p:cNvSpPr>
            <a:spLocks noGrp="1" noChangeArrowheads="1"/>
          </p:cNvSpPr>
          <p:nvPr>
            <p:ph type="subTitle" idx="1"/>
          </p:nvPr>
        </p:nvSpPr>
        <p:spPr>
          <a:xfrm>
            <a:off x="1371600" y="2822575"/>
            <a:ext cx="6400800" cy="1752600"/>
          </a:xfrm>
        </p:spPr>
        <p:txBody>
          <a:bodyPr/>
          <a:lstStyle>
            <a:lvl1pPr marL="0" indent="0" algn="ctr">
              <a:defRPr/>
            </a:lvl1pPr>
          </a:lstStyle>
          <a:p>
            <a:r>
              <a:rPr lang="en-US"/>
              <a:t>Click to edit Master subtitle style</a:t>
            </a:r>
          </a:p>
        </p:txBody>
      </p:sp>
      <p:sp>
        <p:nvSpPr>
          <p:cNvPr id="4" name="Rectangle 7"/>
          <p:cNvSpPr>
            <a:spLocks noGrp="1" noChangeArrowheads="1"/>
          </p:cNvSpPr>
          <p:nvPr>
            <p:ph type="sldNum" sz="quarter" idx="12"/>
          </p:nvPr>
        </p:nvSpPr>
        <p:spPr>
          <a:xfrm>
            <a:off x="8610600" y="6553200"/>
            <a:ext cx="533400" cy="304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cs typeface="Arial" charset="0"/>
              </a:defRPr>
            </a:lvl1pPr>
          </a:lstStyle>
          <a:p>
            <a:pPr>
              <a:defRPr/>
            </a:pPr>
            <a:fld id="{5D239C63-EA2B-4765-ABF8-88D8441602BC}"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F76AA2C4-AE0E-5946-A9D4-6533D68737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619085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F76AA2C4-AE0E-5946-A9D4-6533D68737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792590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F76AA2C4-AE0E-5946-A9D4-6533D68737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569035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F76AA2C4-AE0E-5946-A9D4-6533D68737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663581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F76AA2C4-AE0E-5946-A9D4-6533D68737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588613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F76AA2C4-AE0E-5946-A9D4-6533D68737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3831452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F76AA2C4-AE0E-5946-A9D4-6533D68737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545347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F76AA2C4-AE0E-5946-A9D4-6533D68737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9148803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diagonal placeholder">
    <p:spTree>
      <p:nvGrpSpPr>
        <p:cNvPr id="1" name=""/>
        <p:cNvGrpSpPr/>
        <p:nvPr/>
      </p:nvGrpSpPr>
      <p:grpSpPr>
        <a:xfrm>
          <a:off x="0" y="0"/>
          <a:ext cx="0" cy="0"/>
          <a:chOff x="0" y="0"/>
          <a:chExt cx="0" cy="0"/>
        </a:xfrm>
      </p:grpSpPr>
      <p:sp>
        <p:nvSpPr>
          <p:cNvPr id="15" name="Picture Placeholder 12"/>
          <p:cNvSpPr>
            <a:spLocks noGrp="1"/>
          </p:cNvSpPr>
          <p:nvPr>
            <p:ph type="pic" sz="quarter" idx="12"/>
          </p:nvPr>
        </p:nvSpPr>
        <p:spPr>
          <a:xfrm>
            <a:off x="1" y="-1"/>
            <a:ext cx="3558209" cy="6427303"/>
          </a:xfrm>
          <a:custGeom>
            <a:avLst/>
            <a:gdLst>
              <a:gd name="connsiteX0" fmla="*/ 0 w 15806056"/>
              <a:gd name="connsiteY0" fmla="*/ 0 h 13716000"/>
              <a:gd name="connsiteX1" fmla="*/ 9050443 w 15806056"/>
              <a:gd name="connsiteY1" fmla="*/ 0 h 13716000"/>
              <a:gd name="connsiteX2" fmla="*/ 15806056 w 15806056"/>
              <a:gd name="connsiteY2" fmla="*/ 13716000 h 13716000"/>
              <a:gd name="connsiteX3" fmla="*/ 0 w 15806056"/>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5806056" h="13716000">
                <a:moveTo>
                  <a:pt x="0" y="0"/>
                </a:moveTo>
                <a:lnTo>
                  <a:pt x="9050443" y="0"/>
                </a:lnTo>
                <a:lnTo>
                  <a:pt x="15806056" y="13716000"/>
                </a:lnTo>
                <a:lnTo>
                  <a:pt x="0" y="13716000"/>
                </a:lnTo>
                <a:close/>
              </a:path>
            </a:pathLst>
          </a:custGeom>
        </p:spPr>
        <p:txBody>
          <a:bodyPr wrap="square">
            <a:noAutofit/>
          </a:bodyPr>
          <a:lstStyle>
            <a:lvl1pPr>
              <a:defRPr sz="675"/>
            </a:lvl1pPr>
          </a:lstStyle>
          <a:p>
            <a:pPr lvl="0"/>
            <a:endParaRPr lang="en-US" noProof="0"/>
          </a:p>
        </p:txBody>
      </p:sp>
    </p:spTree>
    <p:extLst>
      <p:ext uri="{BB962C8B-B14F-4D97-AF65-F5344CB8AC3E}">
        <p14:creationId xmlns:p14="http://schemas.microsoft.com/office/powerpoint/2010/main" val="1290029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bottom image arrow">
    <p:spTree>
      <p:nvGrpSpPr>
        <p:cNvPr id="1" name=""/>
        <p:cNvGrpSpPr/>
        <p:nvPr/>
      </p:nvGrpSpPr>
      <p:grpSpPr>
        <a:xfrm>
          <a:off x="0" y="0"/>
          <a:ext cx="0" cy="0"/>
          <a:chOff x="0" y="0"/>
          <a:chExt cx="0" cy="0"/>
        </a:xfrm>
      </p:grpSpPr>
      <p:sp>
        <p:nvSpPr>
          <p:cNvPr id="3" name="Rectangle 2"/>
          <p:cNvSpPr/>
          <p:nvPr userDrawn="1"/>
        </p:nvSpPr>
        <p:spPr>
          <a:xfrm>
            <a:off x="8716963" y="6467475"/>
            <a:ext cx="307975" cy="39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a:solidFill>
                <a:srgbClr val="FFFFFF"/>
              </a:solidFill>
            </a:endParaRPr>
          </a:p>
        </p:txBody>
      </p:sp>
      <p:sp>
        <p:nvSpPr>
          <p:cNvPr id="7" name="Picture Placeholder 6"/>
          <p:cNvSpPr>
            <a:spLocks noGrp="1"/>
          </p:cNvSpPr>
          <p:nvPr>
            <p:ph type="pic" sz="quarter" idx="10"/>
          </p:nvPr>
        </p:nvSpPr>
        <p:spPr>
          <a:xfrm>
            <a:off x="1" y="1"/>
            <a:ext cx="5198165" cy="6858000"/>
          </a:xfrm>
          <a:prstGeom prst="rtTriangle">
            <a:avLst/>
          </a:prstGeom>
        </p:spPr>
        <p:txBody>
          <a:bodyPr/>
          <a:lstStyle/>
          <a:p>
            <a:pPr lvl="0"/>
            <a:endParaRPr lang="id-ID" noProof="0"/>
          </a:p>
        </p:txBody>
      </p:sp>
    </p:spTree>
    <p:extLst>
      <p:ext uri="{BB962C8B-B14F-4D97-AF65-F5344CB8AC3E}">
        <p14:creationId xmlns:p14="http://schemas.microsoft.com/office/powerpoint/2010/main" val="2520193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lstStyle/>
          <a:p>
            <a:r>
              <a:rPr lang="en-US"/>
              <a:t>Click to edit Master title style</a:t>
            </a:r>
          </a:p>
        </p:txBody>
      </p:sp>
      <p:sp>
        <p:nvSpPr>
          <p:cNvPr id="3" name="Chart Placeholder 2"/>
          <p:cNvSpPr>
            <a:spLocks noGrp="1"/>
          </p:cNvSpPr>
          <p:nvPr>
            <p:ph type="chart" idx="1"/>
          </p:nvPr>
        </p:nvSpPr>
        <p:spPr>
          <a:xfrm>
            <a:off x="914400" y="1600200"/>
            <a:ext cx="7391400" cy="3657600"/>
          </a:xfrm>
        </p:spPr>
        <p:txBody>
          <a:bodyPr/>
          <a:lstStyle/>
          <a:p>
            <a:pPr lvl="0"/>
            <a:endParaRPr lang="en-US" noProof="0"/>
          </a:p>
        </p:txBody>
      </p:sp>
      <p:sp>
        <p:nvSpPr>
          <p:cNvPr id="6" name="Rectangle 22"/>
          <p:cNvSpPr>
            <a:spLocks noGrp="1" noChangeArrowheads="1"/>
          </p:cNvSpPr>
          <p:nvPr>
            <p:ph type="sldNum" sz="quarter" idx="12"/>
          </p:nvPr>
        </p:nvSpPr>
        <p:spPr/>
        <p:txBody>
          <a:bodyPr/>
          <a:lstStyle>
            <a:lvl1pPr>
              <a:defRPr>
                <a:solidFill>
                  <a:schemeClr val="bg1"/>
                </a:solidFill>
              </a:defRPr>
            </a:lvl1pPr>
          </a:lstStyle>
          <a:p>
            <a:pPr>
              <a:defRPr/>
            </a:pPr>
            <a:fld id="{6E7681CF-2A3E-439C-84FB-3B9584EBE1BA}"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p:spPr>
        <p:txBody>
          <a:bodyPr>
            <a:noAutofit/>
          </a:bodyPr>
          <a:lstStyle>
            <a:lvl1pPr marL="0" indent="0">
              <a:buNone/>
              <a:defRPr sz="2000" b="0">
                <a:solidFill>
                  <a:srgbClr val="575757"/>
                </a:solidFill>
              </a:defRPr>
            </a:lvl1pPr>
          </a:lstStyle>
          <a:p>
            <a:pPr lvl="0"/>
            <a:r>
              <a:rPr lang="en-US" dirty="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61456587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Slide B">
    <p:spTree>
      <p:nvGrpSpPr>
        <p:cNvPr id="1" name=""/>
        <p:cNvGrpSpPr/>
        <p:nvPr/>
      </p:nvGrpSpPr>
      <p:grpSpPr>
        <a:xfrm>
          <a:off x="0" y="0"/>
          <a:ext cx="0" cy="0"/>
          <a:chOff x="0" y="0"/>
          <a:chExt cx="0" cy="0"/>
        </a:xfrm>
      </p:grpSpPr>
      <p:sp>
        <p:nvSpPr>
          <p:cNvPr id="6" name="Text Placeholder 3"/>
          <p:cNvSpPr>
            <a:spLocks noGrp="1"/>
          </p:cNvSpPr>
          <p:nvPr>
            <p:ph type="body" sz="quarter" idx="11"/>
          </p:nvPr>
        </p:nvSpPr>
        <p:spPr>
          <a:xfrm>
            <a:off x="1128059" y="5059046"/>
            <a:ext cx="6879436" cy="396876"/>
          </a:xfrm>
        </p:spPr>
        <p:txBody>
          <a:bodyPr>
            <a:normAutofit/>
          </a:bodyPr>
          <a:lstStyle>
            <a:lvl1pPr marL="0" indent="0" algn="ctr">
              <a:buNone/>
              <a:defRPr sz="2000">
                <a:solidFill>
                  <a:schemeClr val="tx1">
                    <a:lumMod val="50000"/>
                    <a:lumOff val="50000"/>
                  </a:schemeClr>
                </a:solidFill>
              </a:defRPr>
            </a:lvl1pPr>
          </a:lstStyle>
          <a:p>
            <a:pPr lvl="0"/>
            <a:r>
              <a:rPr lang="en-US" dirty="0"/>
              <a:t>Click to edit Master</a:t>
            </a:r>
          </a:p>
        </p:txBody>
      </p:sp>
      <p:cxnSp>
        <p:nvCxnSpPr>
          <p:cNvPr id="10" name="Straight Connector 9"/>
          <p:cNvCxnSpPr/>
          <p:nvPr userDrawn="1"/>
        </p:nvCxnSpPr>
        <p:spPr>
          <a:xfrm>
            <a:off x="1128059" y="2061886"/>
            <a:ext cx="6887882"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1128059" y="3581400"/>
            <a:ext cx="6887882"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3"/>
          <p:cNvSpPr>
            <a:spLocks noGrp="1"/>
          </p:cNvSpPr>
          <p:nvPr>
            <p:ph type="body" sz="quarter" idx="13"/>
          </p:nvPr>
        </p:nvSpPr>
        <p:spPr>
          <a:xfrm>
            <a:off x="1128061" y="2062205"/>
            <a:ext cx="6887880" cy="1526717"/>
          </a:xfrm>
        </p:spPr>
        <p:txBody>
          <a:bodyPr>
            <a:noAutofit/>
          </a:bodyPr>
          <a:lstStyle>
            <a:lvl1pPr marL="0" indent="0" algn="ctr">
              <a:lnSpc>
                <a:spcPct val="100000"/>
              </a:lnSpc>
              <a:spcBef>
                <a:spcPts val="0"/>
              </a:spcBef>
              <a:buNone/>
              <a:defRPr sz="4400">
                <a:solidFill>
                  <a:srgbClr val="195C8E"/>
                </a:solidFill>
              </a:defRPr>
            </a:lvl1pPr>
          </a:lstStyle>
          <a:p>
            <a:pPr lvl="0"/>
            <a:r>
              <a:rPr lang="en-US" dirty="0"/>
              <a:t>Click to edit Master text styles</a:t>
            </a:r>
          </a:p>
        </p:txBody>
      </p:sp>
      <p:sp>
        <p:nvSpPr>
          <p:cNvPr id="13" name="Text Placeholder 48"/>
          <p:cNvSpPr>
            <a:spLocks noGrp="1"/>
          </p:cNvSpPr>
          <p:nvPr>
            <p:ph type="body" sz="quarter" idx="14"/>
          </p:nvPr>
        </p:nvSpPr>
        <p:spPr>
          <a:xfrm>
            <a:off x="1128713" y="3640619"/>
            <a:ext cx="6886575" cy="332332"/>
          </a:xfrm>
        </p:spPr>
        <p:txBody>
          <a:bodyPr>
            <a:normAutofit/>
          </a:bodyPr>
          <a:lstStyle>
            <a:lvl1pPr marL="0" indent="0" algn="ctr">
              <a:buNone/>
              <a:defRPr sz="1600">
                <a:solidFill>
                  <a:schemeClr val="tx1"/>
                </a:solidFill>
              </a:defRPr>
            </a:lvl1pPr>
          </a:lstStyle>
          <a:p>
            <a:pPr lvl="0"/>
            <a:r>
              <a:rPr lang="en-US" dirty="0"/>
              <a:t>Click to edit Master text styles</a:t>
            </a:r>
          </a:p>
        </p:txBody>
      </p:sp>
      <p:sp>
        <p:nvSpPr>
          <p:cNvPr id="4" name="Rectangle 3"/>
          <p:cNvSpPr/>
          <p:nvPr userDrawn="1"/>
        </p:nvSpPr>
        <p:spPr>
          <a:xfrm>
            <a:off x="8007495" y="6303127"/>
            <a:ext cx="1128060" cy="554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0" y="6551706"/>
            <a:ext cx="9144000" cy="306294"/>
          </a:xfrm>
          <a:prstGeom prst="rect">
            <a:avLst/>
          </a:prstGeom>
          <a:solidFill>
            <a:srgbClr val="195C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TextBox 8">
            <a:hlinkClick r:id="rId2"/>
          </p:cNvPr>
          <p:cNvSpPr txBox="1"/>
          <p:nvPr userDrawn="1"/>
        </p:nvSpPr>
        <p:spPr>
          <a:xfrm>
            <a:off x="3116871" y="6527810"/>
            <a:ext cx="3053648" cy="307777"/>
          </a:xfrm>
          <a:prstGeom prst="rect">
            <a:avLst/>
          </a:prstGeom>
          <a:noFill/>
        </p:spPr>
        <p:txBody>
          <a:bodyPr wrap="square" rtlCol="0">
            <a:spAutoFit/>
          </a:bodyPr>
          <a:lstStyle/>
          <a:p>
            <a:pPr algn="ctr"/>
            <a:r>
              <a:rPr lang="en-US" sz="1400" dirty="0">
                <a:solidFill>
                  <a:prstClr val="white"/>
                </a:solidFill>
                <a:latin typeface="Book Antiqua"/>
                <a:cs typeface="Book Antiqua"/>
              </a:rPr>
              <a:t>HealthManagement.com</a:t>
            </a:r>
          </a:p>
        </p:txBody>
      </p:sp>
    </p:spTree>
    <p:extLst>
      <p:ext uri="{BB962C8B-B14F-4D97-AF65-F5344CB8AC3E}">
        <p14:creationId xmlns:p14="http://schemas.microsoft.com/office/powerpoint/2010/main" val="41324965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F76AA2C4-AE0E-5946-A9D4-6533D68737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8759963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800" b="1" i="0" cap="all" baseline="0">
                <a:latin typeface="Arial Black" charset="0"/>
                <a:ea typeface="Arial Black" charset="0"/>
                <a:cs typeface="Arial Black"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F76AA2C4-AE0E-5946-A9D4-6533D68737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0935869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F76AA2C4-AE0E-5946-A9D4-6533D68737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062093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F76AA2C4-AE0E-5946-A9D4-6533D68737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3500550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F76AA2C4-AE0E-5946-A9D4-6533D68737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3403883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F76AA2C4-AE0E-5946-A9D4-6533D68737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7584809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F76AA2C4-AE0E-5946-A9D4-6533D68737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5552566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F76AA2C4-AE0E-5946-A9D4-6533D68737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361837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lang="en-US" sz="3000" b="1" dirty="0">
                <a:solidFill>
                  <a:srgbClr val="000000"/>
                </a:solidFill>
                <a:latin typeface="Calibri" pitchFamily="34" charset="0"/>
                <a:ea typeface="+mj-ea"/>
                <a:cs typeface="Calibri"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solidFill>
                <a:latin typeface="Calibri" pitchFamily="34" charset="0"/>
                <a:cs typeface="Calibri" pitchFamily="34" charset="0"/>
              </a:defRPr>
            </a:lvl1pPr>
            <a:lvl2pPr>
              <a:defRPr>
                <a:solidFill>
                  <a:schemeClr val="tx1"/>
                </a:solidFill>
                <a:latin typeface="Calibri" pitchFamily="34" charset="0"/>
                <a:cs typeface="Calibri" pitchFamily="34" charset="0"/>
              </a:defRPr>
            </a:lvl2pPr>
            <a:lvl3pPr>
              <a:defRPr>
                <a:solidFill>
                  <a:schemeClr val="tx1"/>
                </a:solidFill>
                <a:latin typeface="Calibri" pitchFamily="34" charset="0"/>
                <a:cs typeface="Calibri" pitchFamily="34" charset="0"/>
              </a:defRPr>
            </a:lvl3pPr>
            <a:lvl4pPr>
              <a:defRPr>
                <a:solidFill>
                  <a:schemeClr val="tx1"/>
                </a:solidFill>
                <a:latin typeface="Calibri" pitchFamily="34" charset="0"/>
                <a:cs typeface="Calibri" pitchFamily="34" charset="0"/>
              </a:defRPr>
            </a:lvl4pPr>
            <a:lvl5pPr>
              <a:defRPr>
                <a:solidFill>
                  <a:schemeClr val="tx1"/>
                </a:solidFill>
                <a:latin typeface="Calibri" pitchFamily="34" charset="0"/>
                <a:cs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6"/>
          <p:cNvSpPr>
            <a:spLocks noGrp="1"/>
          </p:cNvSpPr>
          <p:nvPr>
            <p:ph type="body" sz="quarter" idx="11" hasCustomPrompt="1"/>
          </p:nvPr>
        </p:nvSpPr>
        <p:spPr>
          <a:xfrm>
            <a:off x="0" y="6248400"/>
            <a:ext cx="6477000" cy="533400"/>
          </a:xfrm>
          <a:prstGeom prst="rect">
            <a:avLst/>
          </a:prstGeom>
        </p:spPr>
        <p:txBody>
          <a:bodyPr/>
          <a:lstStyle>
            <a:lvl1pPr marL="0" indent="0" algn="l">
              <a:spcBef>
                <a:spcPts val="0"/>
              </a:spcBef>
              <a:buNone/>
              <a:defRPr sz="1150" baseline="0">
                <a:solidFill>
                  <a:schemeClr val="tx1"/>
                </a:solidFill>
                <a:latin typeface="Calibri" pitchFamily="34" charset="0"/>
                <a:cs typeface="Calibri" pitchFamily="34" charset="0"/>
              </a:defRPr>
            </a:lvl1pPr>
          </a:lstStyle>
          <a:p>
            <a:pPr algn="l">
              <a:spcBef>
                <a:spcPts val="0"/>
              </a:spcBef>
            </a:pPr>
            <a:r>
              <a:rPr lang="en-US" dirty="0"/>
              <a:t>SOURCE: here.  Also NOTE: </a:t>
            </a:r>
          </a:p>
          <a:p>
            <a:pPr algn="l">
              <a:spcBef>
                <a:spcPts val="0"/>
              </a:spcBef>
            </a:pPr>
            <a:endParaRPr lang="en-US" dirty="0"/>
          </a:p>
        </p:txBody>
      </p:sp>
    </p:spTree>
    <p:extLst>
      <p:ext uri="{BB962C8B-B14F-4D97-AF65-F5344CB8AC3E}">
        <p14:creationId xmlns:p14="http://schemas.microsoft.com/office/powerpoint/2010/main" val="16509890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F76AA2C4-AE0E-5946-A9D4-6533D68737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6714732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F76AA2C4-AE0E-5946-A9D4-6533D68737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3907801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F76AA2C4-AE0E-5946-A9D4-6533D68737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508097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diagonal placeholder">
    <p:spTree>
      <p:nvGrpSpPr>
        <p:cNvPr id="1" name=""/>
        <p:cNvGrpSpPr/>
        <p:nvPr/>
      </p:nvGrpSpPr>
      <p:grpSpPr>
        <a:xfrm>
          <a:off x="0" y="0"/>
          <a:ext cx="0" cy="0"/>
          <a:chOff x="0" y="0"/>
          <a:chExt cx="0" cy="0"/>
        </a:xfrm>
      </p:grpSpPr>
      <p:sp>
        <p:nvSpPr>
          <p:cNvPr id="15" name="Picture Placeholder 12"/>
          <p:cNvSpPr>
            <a:spLocks noGrp="1"/>
          </p:cNvSpPr>
          <p:nvPr>
            <p:ph type="pic" sz="quarter" idx="12"/>
          </p:nvPr>
        </p:nvSpPr>
        <p:spPr>
          <a:xfrm>
            <a:off x="1" y="-1"/>
            <a:ext cx="3558209" cy="6427303"/>
          </a:xfrm>
          <a:custGeom>
            <a:avLst/>
            <a:gdLst>
              <a:gd name="connsiteX0" fmla="*/ 0 w 15806056"/>
              <a:gd name="connsiteY0" fmla="*/ 0 h 13716000"/>
              <a:gd name="connsiteX1" fmla="*/ 9050443 w 15806056"/>
              <a:gd name="connsiteY1" fmla="*/ 0 h 13716000"/>
              <a:gd name="connsiteX2" fmla="*/ 15806056 w 15806056"/>
              <a:gd name="connsiteY2" fmla="*/ 13716000 h 13716000"/>
              <a:gd name="connsiteX3" fmla="*/ 0 w 15806056"/>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5806056" h="13716000">
                <a:moveTo>
                  <a:pt x="0" y="0"/>
                </a:moveTo>
                <a:lnTo>
                  <a:pt x="9050443" y="0"/>
                </a:lnTo>
                <a:lnTo>
                  <a:pt x="15806056" y="13716000"/>
                </a:lnTo>
                <a:lnTo>
                  <a:pt x="0" y="13716000"/>
                </a:lnTo>
                <a:close/>
              </a:path>
            </a:pathLst>
          </a:custGeom>
        </p:spPr>
        <p:txBody>
          <a:bodyPr wrap="square">
            <a:noAutofit/>
          </a:bodyPr>
          <a:lstStyle>
            <a:lvl1pPr>
              <a:defRPr sz="675"/>
            </a:lvl1pPr>
          </a:lstStyle>
          <a:p>
            <a:pPr lvl="0"/>
            <a:endParaRPr lang="en-US" noProof="0"/>
          </a:p>
        </p:txBody>
      </p:sp>
    </p:spTree>
    <p:extLst>
      <p:ext uri="{BB962C8B-B14F-4D97-AF65-F5344CB8AC3E}">
        <p14:creationId xmlns:p14="http://schemas.microsoft.com/office/powerpoint/2010/main" val="18151665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bottom image arrow">
    <p:spTree>
      <p:nvGrpSpPr>
        <p:cNvPr id="1" name=""/>
        <p:cNvGrpSpPr/>
        <p:nvPr/>
      </p:nvGrpSpPr>
      <p:grpSpPr>
        <a:xfrm>
          <a:off x="0" y="0"/>
          <a:ext cx="0" cy="0"/>
          <a:chOff x="0" y="0"/>
          <a:chExt cx="0" cy="0"/>
        </a:xfrm>
      </p:grpSpPr>
      <p:sp>
        <p:nvSpPr>
          <p:cNvPr id="3" name="Rectangle 2"/>
          <p:cNvSpPr/>
          <p:nvPr userDrawn="1"/>
        </p:nvSpPr>
        <p:spPr>
          <a:xfrm>
            <a:off x="8716963" y="6467475"/>
            <a:ext cx="307975" cy="39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a:solidFill>
                <a:srgbClr val="FFFFFF"/>
              </a:solidFill>
            </a:endParaRPr>
          </a:p>
        </p:txBody>
      </p:sp>
      <p:sp>
        <p:nvSpPr>
          <p:cNvPr id="7" name="Picture Placeholder 6"/>
          <p:cNvSpPr>
            <a:spLocks noGrp="1"/>
          </p:cNvSpPr>
          <p:nvPr>
            <p:ph type="pic" sz="quarter" idx="10"/>
          </p:nvPr>
        </p:nvSpPr>
        <p:spPr>
          <a:xfrm>
            <a:off x="1" y="1"/>
            <a:ext cx="5198165" cy="6858000"/>
          </a:xfrm>
          <a:prstGeom prst="rtTriangle">
            <a:avLst/>
          </a:prstGeom>
        </p:spPr>
        <p:txBody>
          <a:bodyPr/>
          <a:lstStyle/>
          <a:p>
            <a:pPr lvl="0"/>
            <a:endParaRPr lang="id-ID" noProof="0"/>
          </a:p>
        </p:txBody>
      </p:sp>
    </p:spTree>
    <p:extLst>
      <p:ext uri="{BB962C8B-B14F-4D97-AF65-F5344CB8AC3E}">
        <p14:creationId xmlns:p14="http://schemas.microsoft.com/office/powerpoint/2010/main" val="18787737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p:spPr>
        <p:txBody>
          <a:bodyPr>
            <a:noAutofit/>
          </a:bodyPr>
          <a:lstStyle>
            <a:lvl1pPr marL="0" indent="0">
              <a:buNone/>
              <a:defRPr sz="2000" b="0">
                <a:solidFill>
                  <a:srgbClr val="575757"/>
                </a:solidFill>
              </a:defRPr>
            </a:lvl1pPr>
          </a:lstStyle>
          <a:p>
            <a:pPr lvl="0"/>
            <a:r>
              <a:rPr lang="en-US" dirty="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1335588214"/>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F76AA2C4-AE0E-5946-A9D4-6533D68737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877155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800" b="1" i="0" cap="all" baseline="0">
                <a:latin typeface="Arial Black" charset="0"/>
                <a:ea typeface="Arial Black" charset="0"/>
                <a:cs typeface="Arial Black"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F76AA2C4-AE0E-5946-A9D4-6533D68737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1454103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F76AA2C4-AE0E-5946-A9D4-6533D68737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5065481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F76AA2C4-AE0E-5946-A9D4-6533D68737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09741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pic>
        <p:nvPicPr>
          <p:cNvPr id="5" name="Picture 4" descr="Report Cover elec"/>
          <p:cNvPicPr/>
          <p:nvPr userDrawn="1"/>
        </p:nvPicPr>
        <p:blipFill>
          <a:blip r:embed="rId2" cstate="print">
            <a:duotone>
              <a:schemeClr val="accent3">
                <a:shade val="45000"/>
                <a:satMod val="135000"/>
              </a:schemeClr>
              <a:prstClr val="white"/>
            </a:duotone>
          </a:blip>
          <a:srcRect l="21723" t="5975" r="16206" b="69947"/>
          <a:stretch>
            <a:fillRect/>
          </a:stretch>
        </p:blipFill>
        <p:spPr bwMode="auto">
          <a:xfrm>
            <a:off x="990600" y="685800"/>
            <a:ext cx="6934199" cy="5181600"/>
          </a:xfrm>
          <a:prstGeom prst="rect">
            <a:avLst/>
          </a:prstGeom>
          <a:noFill/>
          <a:ln w="9525">
            <a:noFill/>
            <a:miter lim="800000"/>
            <a:headEnd/>
            <a:tailEnd/>
          </a:ln>
        </p:spPr>
      </p:pic>
      <p:sp>
        <p:nvSpPr>
          <p:cNvPr id="5122" name="Rectangle 2"/>
          <p:cNvSpPr>
            <a:spLocks noGrp="1" noChangeArrowheads="1"/>
          </p:cNvSpPr>
          <p:nvPr>
            <p:ph type="ctrTitle"/>
          </p:nvPr>
        </p:nvSpPr>
        <p:spPr>
          <a:xfrm>
            <a:off x="685800" y="1066800"/>
            <a:ext cx="7772400" cy="1470025"/>
          </a:xfrm>
        </p:spPr>
        <p:txBody>
          <a:bodyPr/>
          <a:lstStyle>
            <a:lvl1pPr algn="ctr">
              <a:defRPr>
                <a:solidFill>
                  <a:schemeClr val="bg2"/>
                </a:solidFill>
                <a:latin typeface="Corbel" pitchFamily="34" charset="0"/>
              </a:defRPr>
            </a:lvl1pPr>
          </a:lstStyle>
          <a:p>
            <a:r>
              <a:rPr lang="en-US" dirty="0"/>
              <a:t>Click to edit Master title style</a:t>
            </a:r>
          </a:p>
        </p:txBody>
      </p:sp>
      <p:sp>
        <p:nvSpPr>
          <p:cNvPr id="5123" name="Rectangle 3"/>
          <p:cNvSpPr>
            <a:spLocks noGrp="1" noChangeArrowheads="1"/>
          </p:cNvSpPr>
          <p:nvPr>
            <p:ph type="subTitle" idx="1"/>
          </p:nvPr>
        </p:nvSpPr>
        <p:spPr>
          <a:xfrm>
            <a:off x="1371600" y="2822575"/>
            <a:ext cx="6400800" cy="1752600"/>
          </a:xfrm>
        </p:spPr>
        <p:txBody>
          <a:bodyPr/>
          <a:lstStyle>
            <a:lvl1pPr marL="0" indent="0" algn="ctr">
              <a:defRPr>
                <a:solidFill>
                  <a:schemeClr val="bg2"/>
                </a:solidFill>
                <a:latin typeface="Corbel" pitchFamily="34" charset="0"/>
              </a:defRPr>
            </a:lvl1pPr>
          </a:lstStyle>
          <a:p>
            <a:r>
              <a:rPr lang="en-US" dirty="0"/>
              <a:t>Click to edit Master subtitle style</a:t>
            </a:r>
          </a:p>
        </p:txBody>
      </p:sp>
      <p:sp>
        <p:nvSpPr>
          <p:cNvPr id="4" name="Rectangle 7"/>
          <p:cNvSpPr>
            <a:spLocks noGrp="1" noChangeArrowheads="1"/>
          </p:cNvSpPr>
          <p:nvPr>
            <p:ph type="sldNum" sz="quarter" idx="12"/>
          </p:nvPr>
        </p:nvSpPr>
        <p:spPr>
          <a:xfrm>
            <a:off x="8610600" y="6553200"/>
            <a:ext cx="533400" cy="304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cs typeface="Arial" charset="0"/>
              </a:defRPr>
            </a:lvl1pPr>
          </a:lstStyle>
          <a:p>
            <a:pPr>
              <a:defRPr/>
            </a:pPr>
            <a:fld id="{5D239C63-EA2B-4765-ABF8-88D8441602BC}" type="slidenum">
              <a:rPr lang="en-US"/>
              <a:pPr>
                <a:defRPr/>
              </a:pPr>
              <a:t>‹#›</a:t>
            </a:fld>
            <a:endParaRPr lang="en-US" dirty="0"/>
          </a:p>
        </p:txBody>
      </p:sp>
      <p:pic>
        <p:nvPicPr>
          <p:cNvPr id="6" name="Picture 3" descr="C:\Users\vsmith\AppData\Local\Microsoft\Windows\Temporary Internet Files\Content.Outlook\E0JS9XDU\HMA blue new.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43200" y="6553200"/>
            <a:ext cx="2947294" cy="1243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F76AA2C4-AE0E-5946-A9D4-6533D68737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6307917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F76AA2C4-AE0E-5946-A9D4-6533D68737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9826747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F76AA2C4-AE0E-5946-A9D4-6533D68737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8016638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F76AA2C4-AE0E-5946-A9D4-6533D68737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4888166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F76AA2C4-AE0E-5946-A9D4-6533D68737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585320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F76AA2C4-AE0E-5946-A9D4-6533D68737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4045354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F76AA2C4-AE0E-5946-A9D4-6533D68737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7667514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diagonal placeholder">
    <p:spTree>
      <p:nvGrpSpPr>
        <p:cNvPr id="1" name=""/>
        <p:cNvGrpSpPr/>
        <p:nvPr/>
      </p:nvGrpSpPr>
      <p:grpSpPr>
        <a:xfrm>
          <a:off x="0" y="0"/>
          <a:ext cx="0" cy="0"/>
          <a:chOff x="0" y="0"/>
          <a:chExt cx="0" cy="0"/>
        </a:xfrm>
      </p:grpSpPr>
      <p:sp>
        <p:nvSpPr>
          <p:cNvPr id="15" name="Picture Placeholder 12"/>
          <p:cNvSpPr>
            <a:spLocks noGrp="1"/>
          </p:cNvSpPr>
          <p:nvPr>
            <p:ph type="pic" sz="quarter" idx="12"/>
          </p:nvPr>
        </p:nvSpPr>
        <p:spPr>
          <a:xfrm>
            <a:off x="1" y="-1"/>
            <a:ext cx="3558209" cy="6427303"/>
          </a:xfrm>
          <a:custGeom>
            <a:avLst/>
            <a:gdLst>
              <a:gd name="connsiteX0" fmla="*/ 0 w 15806056"/>
              <a:gd name="connsiteY0" fmla="*/ 0 h 13716000"/>
              <a:gd name="connsiteX1" fmla="*/ 9050443 w 15806056"/>
              <a:gd name="connsiteY1" fmla="*/ 0 h 13716000"/>
              <a:gd name="connsiteX2" fmla="*/ 15806056 w 15806056"/>
              <a:gd name="connsiteY2" fmla="*/ 13716000 h 13716000"/>
              <a:gd name="connsiteX3" fmla="*/ 0 w 15806056"/>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5806056" h="13716000">
                <a:moveTo>
                  <a:pt x="0" y="0"/>
                </a:moveTo>
                <a:lnTo>
                  <a:pt x="9050443" y="0"/>
                </a:lnTo>
                <a:lnTo>
                  <a:pt x="15806056" y="13716000"/>
                </a:lnTo>
                <a:lnTo>
                  <a:pt x="0" y="13716000"/>
                </a:lnTo>
                <a:close/>
              </a:path>
            </a:pathLst>
          </a:custGeom>
        </p:spPr>
        <p:txBody>
          <a:bodyPr wrap="square">
            <a:noAutofit/>
          </a:bodyPr>
          <a:lstStyle>
            <a:lvl1pPr>
              <a:defRPr sz="675"/>
            </a:lvl1pPr>
          </a:lstStyle>
          <a:p>
            <a:pPr lvl="0"/>
            <a:endParaRPr lang="en-US" noProof="0"/>
          </a:p>
        </p:txBody>
      </p:sp>
    </p:spTree>
    <p:extLst>
      <p:ext uri="{BB962C8B-B14F-4D97-AF65-F5344CB8AC3E}">
        <p14:creationId xmlns:p14="http://schemas.microsoft.com/office/powerpoint/2010/main" val="36403966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bottom image arrow">
    <p:spTree>
      <p:nvGrpSpPr>
        <p:cNvPr id="1" name=""/>
        <p:cNvGrpSpPr/>
        <p:nvPr/>
      </p:nvGrpSpPr>
      <p:grpSpPr>
        <a:xfrm>
          <a:off x="0" y="0"/>
          <a:ext cx="0" cy="0"/>
          <a:chOff x="0" y="0"/>
          <a:chExt cx="0" cy="0"/>
        </a:xfrm>
      </p:grpSpPr>
      <p:sp>
        <p:nvSpPr>
          <p:cNvPr id="3" name="Rectangle 2"/>
          <p:cNvSpPr/>
          <p:nvPr userDrawn="1"/>
        </p:nvSpPr>
        <p:spPr>
          <a:xfrm>
            <a:off x="8716963" y="6467475"/>
            <a:ext cx="307975" cy="39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a:solidFill>
                <a:srgbClr val="FFFFFF"/>
              </a:solidFill>
            </a:endParaRPr>
          </a:p>
        </p:txBody>
      </p:sp>
      <p:sp>
        <p:nvSpPr>
          <p:cNvPr id="7" name="Picture Placeholder 6"/>
          <p:cNvSpPr>
            <a:spLocks noGrp="1"/>
          </p:cNvSpPr>
          <p:nvPr>
            <p:ph type="pic" sz="quarter" idx="10"/>
          </p:nvPr>
        </p:nvSpPr>
        <p:spPr>
          <a:xfrm>
            <a:off x="1" y="1"/>
            <a:ext cx="5198165" cy="6858000"/>
          </a:xfrm>
          <a:prstGeom prst="rtTriangle">
            <a:avLst/>
          </a:prstGeom>
        </p:spPr>
        <p:txBody>
          <a:bodyPr/>
          <a:lstStyle/>
          <a:p>
            <a:pPr lvl="0"/>
            <a:endParaRPr lang="id-ID" noProof="0"/>
          </a:p>
        </p:txBody>
      </p:sp>
    </p:spTree>
    <p:extLst>
      <p:ext uri="{BB962C8B-B14F-4D97-AF65-F5344CB8AC3E}">
        <p14:creationId xmlns:p14="http://schemas.microsoft.com/office/powerpoint/2010/main" val="17050923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p:spPr>
        <p:txBody>
          <a:bodyPr>
            <a:noAutofit/>
          </a:bodyPr>
          <a:lstStyle>
            <a:lvl1pPr marL="0" indent="0">
              <a:buNone/>
              <a:defRPr sz="2000" b="0">
                <a:solidFill>
                  <a:srgbClr val="575757"/>
                </a:solidFill>
              </a:defRPr>
            </a:lvl1pPr>
          </a:lstStyle>
          <a:p>
            <a:pPr lvl="0"/>
            <a:r>
              <a:rPr lang="en-US" dirty="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110684199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800">
                <a:solidFill>
                  <a:srgbClr val="000000"/>
                </a:solidFill>
              </a:defRPr>
            </a:lvl1pPr>
          </a:lstStyle>
          <a:p>
            <a:r>
              <a:rPr lang="en-US" dirty="0"/>
              <a:t>Click to edit Master title style</a:t>
            </a:r>
          </a:p>
        </p:txBody>
      </p:sp>
      <p:cxnSp>
        <p:nvCxnSpPr>
          <p:cNvPr id="5" name="Straight Connector 4"/>
          <p:cNvCxnSpPr/>
          <p:nvPr userDrawn="1"/>
        </p:nvCxnSpPr>
        <p:spPr>
          <a:xfrm>
            <a:off x="762000" y="1371600"/>
            <a:ext cx="7696200" cy="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1371600"/>
            <a:ext cx="896112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a:t>Insert Source Here</a:t>
            </a:r>
          </a:p>
        </p:txBody>
      </p:sp>
      <p:sp>
        <p:nvSpPr>
          <p:cNvPr id="32"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a:t>Click to edit Master title style</a:t>
            </a:r>
            <a:endParaRPr lang="en-US" dirty="0"/>
          </a:p>
        </p:txBody>
      </p:sp>
    </p:spTree>
    <p:extLst>
      <p:ext uri="{BB962C8B-B14F-4D97-AF65-F5344CB8AC3E}">
        <p14:creationId xmlns:p14="http://schemas.microsoft.com/office/powerpoint/2010/main" val="23770745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 Figures">
    <p:spTree>
      <p:nvGrpSpPr>
        <p:cNvPr id="1" name=""/>
        <p:cNvGrpSpPr/>
        <p:nvPr/>
      </p:nvGrpSpPr>
      <p:grpSpPr>
        <a:xfrm>
          <a:off x="0" y="0"/>
          <a:ext cx="0" cy="0"/>
          <a:chOff x="0" y="0"/>
          <a:chExt cx="0" cy="0"/>
        </a:xfrm>
      </p:grpSpPr>
      <p:sp>
        <p:nvSpPr>
          <p:cNvPr id="16" name="Content Placeholder 2"/>
          <p:cNvSpPr>
            <a:spLocks noGrp="1"/>
          </p:cNvSpPr>
          <p:nvPr>
            <p:ph idx="1"/>
          </p:nvPr>
        </p:nvSpPr>
        <p:spPr>
          <a:xfrm>
            <a:off x="91440" y="1371600"/>
            <a:ext cx="443484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a:t>Insert Source Here</a:t>
            </a:r>
          </a:p>
        </p:txBody>
      </p:sp>
      <p:sp>
        <p:nvSpPr>
          <p:cNvPr id="19" name="Content Placeholder 2"/>
          <p:cNvSpPr>
            <a:spLocks noGrp="1"/>
          </p:cNvSpPr>
          <p:nvPr>
            <p:ph idx="12"/>
          </p:nvPr>
        </p:nvSpPr>
        <p:spPr>
          <a:xfrm>
            <a:off x="4617720" y="1371600"/>
            <a:ext cx="443484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dirty="0"/>
              <a:t>Click to edit Master title style</a:t>
            </a:r>
          </a:p>
        </p:txBody>
      </p:sp>
    </p:spTree>
    <p:extLst>
      <p:ext uri="{BB962C8B-B14F-4D97-AF65-F5344CB8AC3E}">
        <p14:creationId xmlns:p14="http://schemas.microsoft.com/office/powerpoint/2010/main" val="12981880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Figures">
    <p:spTree>
      <p:nvGrpSpPr>
        <p:cNvPr id="1" name=""/>
        <p:cNvGrpSpPr/>
        <p:nvPr/>
      </p:nvGrpSpPr>
      <p:grpSpPr>
        <a:xfrm>
          <a:off x="0" y="0"/>
          <a:ext cx="0" cy="0"/>
          <a:chOff x="0" y="0"/>
          <a:chExt cx="0" cy="0"/>
        </a:xfrm>
      </p:grpSpPr>
      <p:sp>
        <p:nvSpPr>
          <p:cNvPr id="11" name="Content Placeholder 2"/>
          <p:cNvSpPr>
            <a:spLocks noGrp="1"/>
          </p:cNvSpPr>
          <p:nvPr>
            <p:ph idx="1"/>
          </p:nvPr>
        </p:nvSpPr>
        <p:spPr>
          <a:xfrm>
            <a:off x="9144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a:t>Insert Source Here</a:t>
            </a:r>
          </a:p>
        </p:txBody>
      </p:sp>
      <p:sp>
        <p:nvSpPr>
          <p:cNvPr id="15" name="Content Placeholder 2"/>
          <p:cNvSpPr>
            <a:spLocks noGrp="1"/>
          </p:cNvSpPr>
          <p:nvPr>
            <p:ph idx="12"/>
          </p:nvPr>
        </p:nvSpPr>
        <p:spPr>
          <a:xfrm>
            <a:off x="310896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idx="13"/>
          </p:nvPr>
        </p:nvSpPr>
        <p:spPr>
          <a:xfrm>
            <a:off x="612648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a:t>Click to edit Master title style</a:t>
            </a:r>
            <a:endParaRPr lang="en-US" dirty="0"/>
          </a:p>
        </p:txBody>
      </p:sp>
    </p:spTree>
    <p:extLst>
      <p:ext uri="{BB962C8B-B14F-4D97-AF65-F5344CB8AC3E}">
        <p14:creationId xmlns:p14="http://schemas.microsoft.com/office/powerpoint/2010/main" val="9009633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a:t>Insert Source Here</a:t>
            </a:r>
          </a:p>
        </p:txBody>
      </p:sp>
      <p:sp>
        <p:nvSpPr>
          <p:cNvPr id="4"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a:t>Click to edit Master title style</a:t>
            </a:r>
            <a:endParaRPr lang="en-US" dirty="0"/>
          </a:p>
        </p:txBody>
      </p:sp>
    </p:spTree>
    <p:extLst>
      <p:ext uri="{BB962C8B-B14F-4D97-AF65-F5344CB8AC3E}">
        <p14:creationId xmlns:p14="http://schemas.microsoft.com/office/powerpoint/2010/main" val="42070824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1371600"/>
            <a:ext cx="896112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a:t>Insert Source Here</a:t>
            </a:r>
          </a:p>
        </p:txBody>
      </p:sp>
      <p:sp>
        <p:nvSpPr>
          <p:cNvPr id="32"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a:t>Click to edit Master title style</a:t>
            </a:r>
            <a:endParaRPr lang="en-US" dirty="0"/>
          </a:p>
        </p:txBody>
      </p:sp>
    </p:spTree>
    <p:extLst>
      <p:ext uri="{BB962C8B-B14F-4D97-AF65-F5344CB8AC3E}">
        <p14:creationId xmlns:p14="http://schemas.microsoft.com/office/powerpoint/2010/main" val="7409387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 Figures">
    <p:spTree>
      <p:nvGrpSpPr>
        <p:cNvPr id="1" name=""/>
        <p:cNvGrpSpPr/>
        <p:nvPr/>
      </p:nvGrpSpPr>
      <p:grpSpPr>
        <a:xfrm>
          <a:off x="0" y="0"/>
          <a:ext cx="0" cy="0"/>
          <a:chOff x="0" y="0"/>
          <a:chExt cx="0" cy="0"/>
        </a:xfrm>
      </p:grpSpPr>
      <p:sp>
        <p:nvSpPr>
          <p:cNvPr id="16" name="Content Placeholder 2"/>
          <p:cNvSpPr>
            <a:spLocks noGrp="1"/>
          </p:cNvSpPr>
          <p:nvPr>
            <p:ph idx="1"/>
          </p:nvPr>
        </p:nvSpPr>
        <p:spPr>
          <a:xfrm>
            <a:off x="91440" y="1371600"/>
            <a:ext cx="443484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a:t>Insert Source Here</a:t>
            </a:r>
          </a:p>
        </p:txBody>
      </p:sp>
      <p:sp>
        <p:nvSpPr>
          <p:cNvPr id="19" name="Content Placeholder 2"/>
          <p:cNvSpPr>
            <a:spLocks noGrp="1"/>
          </p:cNvSpPr>
          <p:nvPr>
            <p:ph idx="12"/>
          </p:nvPr>
        </p:nvSpPr>
        <p:spPr>
          <a:xfrm>
            <a:off x="4617720" y="1371600"/>
            <a:ext cx="443484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dirty="0"/>
              <a:t>Click to edit Master title style</a:t>
            </a:r>
          </a:p>
        </p:txBody>
      </p:sp>
    </p:spTree>
    <p:extLst>
      <p:ext uri="{BB962C8B-B14F-4D97-AF65-F5344CB8AC3E}">
        <p14:creationId xmlns:p14="http://schemas.microsoft.com/office/powerpoint/2010/main" val="9179933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 Figures">
    <p:spTree>
      <p:nvGrpSpPr>
        <p:cNvPr id="1" name=""/>
        <p:cNvGrpSpPr/>
        <p:nvPr/>
      </p:nvGrpSpPr>
      <p:grpSpPr>
        <a:xfrm>
          <a:off x="0" y="0"/>
          <a:ext cx="0" cy="0"/>
          <a:chOff x="0" y="0"/>
          <a:chExt cx="0" cy="0"/>
        </a:xfrm>
      </p:grpSpPr>
      <p:sp>
        <p:nvSpPr>
          <p:cNvPr id="11" name="Content Placeholder 2"/>
          <p:cNvSpPr>
            <a:spLocks noGrp="1"/>
          </p:cNvSpPr>
          <p:nvPr>
            <p:ph idx="1"/>
          </p:nvPr>
        </p:nvSpPr>
        <p:spPr>
          <a:xfrm>
            <a:off x="9144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a:t>Insert Source Here</a:t>
            </a:r>
          </a:p>
        </p:txBody>
      </p:sp>
      <p:sp>
        <p:nvSpPr>
          <p:cNvPr id="15" name="Content Placeholder 2"/>
          <p:cNvSpPr>
            <a:spLocks noGrp="1"/>
          </p:cNvSpPr>
          <p:nvPr>
            <p:ph idx="12"/>
          </p:nvPr>
        </p:nvSpPr>
        <p:spPr>
          <a:xfrm>
            <a:off x="310896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idx="13"/>
          </p:nvPr>
        </p:nvSpPr>
        <p:spPr>
          <a:xfrm>
            <a:off x="612648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a:t>Click to edit Master title style</a:t>
            </a:r>
            <a:endParaRPr lang="en-US" dirty="0"/>
          </a:p>
        </p:txBody>
      </p:sp>
    </p:spTree>
    <p:extLst>
      <p:ext uri="{BB962C8B-B14F-4D97-AF65-F5344CB8AC3E}">
        <p14:creationId xmlns:p14="http://schemas.microsoft.com/office/powerpoint/2010/main" val="28190101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a:t>Insert Source Here</a:t>
            </a:r>
          </a:p>
        </p:txBody>
      </p:sp>
      <p:sp>
        <p:nvSpPr>
          <p:cNvPr id="4"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a:t>Click to edit Master title style</a:t>
            </a:r>
            <a:endParaRPr lang="en-US" dirty="0"/>
          </a:p>
        </p:txBody>
      </p:sp>
    </p:spTree>
    <p:extLst>
      <p:ext uri="{BB962C8B-B14F-4D97-AF65-F5344CB8AC3E}">
        <p14:creationId xmlns:p14="http://schemas.microsoft.com/office/powerpoint/2010/main" val="34811216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F76AA2C4-AE0E-5946-A9D4-6533D68737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164598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800" b="1" i="0" cap="all" baseline="0">
                <a:latin typeface="Arial Black" charset="0"/>
                <a:ea typeface="Arial Black" charset="0"/>
                <a:cs typeface="Arial Black"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F76AA2C4-AE0E-5946-A9D4-6533D68737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574764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7391400" y="0"/>
            <a:ext cx="1752600" cy="476250"/>
          </a:xfrm>
          <a:prstGeom prst="rect">
            <a:avLst/>
          </a:prstGeom>
        </p:spPr>
        <p:txBody>
          <a:bodyPr/>
          <a:lstStyle>
            <a:lvl1pPr>
              <a:defRPr>
                <a:solidFill>
                  <a:schemeClr val="bg1"/>
                </a:solidFill>
              </a:defRPr>
            </a:lvl1pPr>
          </a:lstStyle>
          <a:p>
            <a:pPr>
              <a:defRPr/>
            </a:pPr>
            <a:endParaRPr lang="en-US"/>
          </a:p>
        </p:txBody>
      </p:sp>
      <p:sp>
        <p:nvSpPr>
          <p:cNvPr id="6" name="Rectangle 6"/>
          <p:cNvSpPr>
            <a:spLocks noGrp="1" noChangeArrowheads="1"/>
          </p:cNvSpPr>
          <p:nvPr>
            <p:ph type="sldNum" sz="quarter" idx="12"/>
          </p:nvPr>
        </p:nvSpPr>
        <p:spPr>
          <a:xfrm>
            <a:off x="8686800" y="6553200"/>
            <a:ext cx="457200" cy="304800"/>
          </a:xfrm>
        </p:spPr>
        <p:txBody>
          <a:bodyPr/>
          <a:lstStyle>
            <a:lvl1pPr>
              <a:defRPr>
                <a:solidFill>
                  <a:schemeClr val="bg1"/>
                </a:solidFill>
              </a:defRPr>
            </a:lvl1pPr>
          </a:lstStyle>
          <a:p>
            <a:pPr>
              <a:defRPr/>
            </a:pPr>
            <a:fld id="{76974F91-C173-420B-85DA-848676AAA7AE}" type="slidenum">
              <a:rPr lang="en-US" smtClean="0"/>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F76AA2C4-AE0E-5946-A9D4-6533D68737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4436207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F76AA2C4-AE0E-5946-A9D4-6533D68737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6783062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F76AA2C4-AE0E-5946-A9D4-6533D68737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5063616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F76AA2C4-AE0E-5946-A9D4-6533D68737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8081472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F76AA2C4-AE0E-5946-A9D4-6533D68737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037292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F76AA2C4-AE0E-5946-A9D4-6533D68737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3253750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F76AA2C4-AE0E-5946-A9D4-6533D68737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9646380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F76AA2C4-AE0E-5946-A9D4-6533D68737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6163264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F76AA2C4-AE0E-5946-A9D4-6533D68737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4448471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diagonal placeholder">
    <p:spTree>
      <p:nvGrpSpPr>
        <p:cNvPr id="1" name=""/>
        <p:cNvGrpSpPr/>
        <p:nvPr/>
      </p:nvGrpSpPr>
      <p:grpSpPr>
        <a:xfrm>
          <a:off x="0" y="0"/>
          <a:ext cx="0" cy="0"/>
          <a:chOff x="0" y="0"/>
          <a:chExt cx="0" cy="0"/>
        </a:xfrm>
      </p:grpSpPr>
      <p:sp>
        <p:nvSpPr>
          <p:cNvPr id="15" name="Picture Placeholder 12"/>
          <p:cNvSpPr>
            <a:spLocks noGrp="1"/>
          </p:cNvSpPr>
          <p:nvPr>
            <p:ph type="pic" sz="quarter" idx="12"/>
          </p:nvPr>
        </p:nvSpPr>
        <p:spPr>
          <a:xfrm>
            <a:off x="1" y="-1"/>
            <a:ext cx="3558209" cy="6427303"/>
          </a:xfrm>
          <a:custGeom>
            <a:avLst/>
            <a:gdLst>
              <a:gd name="connsiteX0" fmla="*/ 0 w 15806056"/>
              <a:gd name="connsiteY0" fmla="*/ 0 h 13716000"/>
              <a:gd name="connsiteX1" fmla="*/ 9050443 w 15806056"/>
              <a:gd name="connsiteY1" fmla="*/ 0 h 13716000"/>
              <a:gd name="connsiteX2" fmla="*/ 15806056 w 15806056"/>
              <a:gd name="connsiteY2" fmla="*/ 13716000 h 13716000"/>
              <a:gd name="connsiteX3" fmla="*/ 0 w 15806056"/>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5806056" h="13716000">
                <a:moveTo>
                  <a:pt x="0" y="0"/>
                </a:moveTo>
                <a:lnTo>
                  <a:pt x="9050443" y="0"/>
                </a:lnTo>
                <a:lnTo>
                  <a:pt x="15806056" y="13716000"/>
                </a:lnTo>
                <a:lnTo>
                  <a:pt x="0" y="13716000"/>
                </a:lnTo>
                <a:close/>
              </a:path>
            </a:pathLst>
          </a:custGeom>
        </p:spPr>
        <p:txBody>
          <a:bodyPr wrap="square">
            <a:noAutofit/>
          </a:bodyPr>
          <a:lstStyle>
            <a:lvl1pPr>
              <a:defRPr sz="675"/>
            </a:lvl1pPr>
          </a:lstStyle>
          <a:p>
            <a:pPr lvl="0"/>
            <a:endParaRPr lang="en-US" noProof="0"/>
          </a:p>
        </p:txBody>
      </p:sp>
    </p:spTree>
    <p:extLst>
      <p:ext uri="{BB962C8B-B14F-4D97-AF65-F5344CB8AC3E}">
        <p14:creationId xmlns:p14="http://schemas.microsoft.com/office/powerpoint/2010/main" val="537817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cs typeface="Arial" charset="0"/>
              </a:defRPr>
            </a:lvl1pPr>
          </a:lstStyle>
          <a:p>
            <a:pPr>
              <a:defRPr/>
            </a:pPr>
            <a:fld id="{5D239C63-EA2B-4765-ABF8-88D8441602BC}"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bottom image arrow">
    <p:spTree>
      <p:nvGrpSpPr>
        <p:cNvPr id="1" name=""/>
        <p:cNvGrpSpPr/>
        <p:nvPr/>
      </p:nvGrpSpPr>
      <p:grpSpPr>
        <a:xfrm>
          <a:off x="0" y="0"/>
          <a:ext cx="0" cy="0"/>
          <a:chOff x="0" y="0"/>
          <a:chExt cx="0" cy="0"/>
        </a:xfrm>
      </p:grpSpPr>
      <p:sp>
        <p:nvSpPr>
          <p:cNvPr id="3" name="Rectangle 2"/>
          <p:cNvSpPr/>
          <p:nvPr userDrawn="1"/>
        </p:nvSpPr>
        <p:spPr>
          <a:xfrm>
            <a:off x="8716963" y="6467475"/>
            <a:ext cx="307975" cy="39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a:solidFill>
                <a:srgbClr val="FFFFFF"/>
              </a:solidFill>
            </a:endParaRPr>
          </a:p>
        </p:txBody>
      </p:sp>
      <p:sp>
        <p:nvSpPr>
          <p:cNvPr id="7" name="Picture Placeholder 6"/>
          <p:cNvSpPr>
            <a:spLocks noGrp="1"/>
          </p:cNvSpPr>
          <p:nvPr>
            <p:ph type="pic" sz="quarter" idx="10"/>
          </p:nvPr>
        </p:nvSpPr>
        <p:spPr>
          <a:xfrm>
            <a:off x="1" y="1"/>
            <a:ext cx="5198165" cy="6858000"/>
          </a:xfrm>
          <a:prstGeom prst="rtTriangle">
            <a:avLst/>
          </a:prstGeom>
        </p:spPr>
        <p:txBody>
          <a:bodyPr/>
          <a:lstStyle/>
          <a:p>
            <a:pPr lvl="0"/>
            <a:endParaRPr lang="id-ID" noProof="0"/>
          </a:p>
        </p:txBody>
      </p:sp>
    </p:spTree>
    <p:extLst>
      <p:ext uri="{BB962C8B-B14F-4D97-AF65-F5344CB8AC3E}">
        <p14:creationId xmlns:p14="http://schemas.microsoft.com/office/powerpoint/2010/main" val="52141727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p:spPr>
        <p:txBody>
          <a:bodyPr>
            <a:noAutofit/>
          </a:bodyPr>
          <a:lstStyle>
            <a:lvl1pPr marL="0" indent="0">
              <a:buNone/>
              <a:defRPr sz="2000" b="0">
                <a:solidFill>
                  <a:srgbClr val="575757"/>
                </a:solidFill>
              </a:defRPr>
            </a:lvl1pPr>
          </a:lstStyle>
          <a:p>
            <a:pPr lvl="0"/>
            <a:r>
              <a:rPr lang="en-US" dirty="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711033786"/>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1371600"/>
            <a:ext cx="896112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a:t>Insert Source Here</a:t>
            </a:r>
          </a:p>
        </p:txBody>
      </p:sp>
      <p:sp>
        <p:nvSpPr>
          <p:cNvPr id="32"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a:t>Click to edit Master title style</a:t>
            </a:r>
            <a:endParaRPr lang="en-US" dirty="0"/>
          </a:p>
        </p:txBody>
      </p:sp>
    </p:spTree>
    <p:extLst>
      <p:ext uri="{BB962C8B-B14F-4D97-AF65-F5344CB8AC3E}">
        <p14:creationId xmlns:p14="http://schemas.microsoft.com/office/powerpoint/2010/main" val="1184156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 Figures">
    <p:spTree>
      <p:nvGrpSpPr>
        <p:cNvPr id="1" name=""/>
        <p:cNvGrpSpPr/>
        <p:nvPr/>
      </p:nvGrpSpPr>
      <p:grpSpPr>
        <a:xfrm>
          <a:off x="0" y="0"/>
          <a:ext cx="0" cy="0"/>
          <a:chOff x="0" y="0"/>
          <a:chExt cx="0" cy="0"/>
        </a:xfrm>
      </p:grpSpPr>
      <p:sp>
        <p:nvSpPr>
          <p:cNvPr id="16" name="Content Placeholder 2"/>
          <p:cNvSpPr>
            <a:spLocks noGrp="1"/>
          </p:cNvSpPr>
          <p:nvPr>
            <p:ph idx="1"/>
          </p:nvPr>
        </p:nvSpPr>
        <p:spPr>
          <a:xfrm>
            <a:off x="91440" y="1371600"/>
            <a:ext cx="443484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a:t>Insert Source Here</a:t>
            </a:r>
          </a:p>
        </p:txBody>
      </p:sp>
      <p:sp>
        <p:nvSpPr>
          <p:cNvPr id="19" name="Content Placeholder 2"/>
          <p:cNvSpPr>
            <a:spLocks noGrp="1"/>
          </p:cNvSpPr>
          <p:nvPr>
            <p:ph idx="12"/>
          </p:nvPr>
        </p:nvSpPr>
        <p:spPr>
          <a:xfrm>
            <a:off x="4617720" y="1371600"/>
            <a:ext cx="443484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dirty="0"/>
              <a:t>Click to edit Master title style</a:t>
            </a:r>
          </a:p>
        </p:txBody>
      </p:sp>
    </p:spTree>
    <p:extLst>
      <p:ext uri="{BB962C8B-B14F-4D97-AF65-F5344CB8AC3E}">
        <p14:creationId xmlns:p14="http://schemas.microsoft.com/office/powerpoint/2010/main" val="13778169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 Figures">
    <p:spTree>
      <p:nvGrpSpPr>
        <p:cNvPr id="1" name=""/>
        <p:cNvGrpSpPr/>
        <p:nvPr/>
      </p:nvGrpSpPr>
      <p:grpSpPr>
        <a:xfrm>
          <a:off x="0" y="0"/>
          <a:ext cx="0" cy="0"/>
          <a:chOff x="0" y="0"/>
          <a:chExt cx="0" cy="0"/>
        </a:xfrm>
      </p:grpSpPr>
      <p:sp>
        <p:nvSpPr>
          <p:cNvPr id="11" name="Content Placeholder 2"/>
          <p:cNvSpPr>
            <a:spLocks noGrp="1"/>
          </p:cNvSpPr>
          <p:nvPr>
            <p:ph idx="1"/>
          </p:nvPr>
        </p:nvSpPr>
        <p:spPr>
          <a:xfrm>
            <a:off x="9144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a:t>Insert Source Here</a:t>
            </a:r>
          </a:p>
        </p:txBody>
      </p:sp>
      <p:sp>
        <p:nvSpPr>
          <p:cNvPr id="15" name="Content Placeholder 2"/>
          <p:cNvSpPr>
            <a:spLocks noGrp="1"/>
          </p:cNvSpPr>
          <p:nvPr>
            <p:ph idx="12"/>
          </p:nvPr>
        </p:nvSpPr>
        <p:spPr>
          <a:xfrm>
            <a:off x="310896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idx="13"/>
          </p:nvPr>
        </p:nvSpPr>
        <p:spPr>
          <a:xfrm>
            <a:off x="612648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a:t>Click to edit Master title style</a:t>
            </a:r>
            <a:endParaRPr lang="en-US" dirty="0"/>
          </a:p>
        </p:txBody>
      </p:sp>
    </p:spTree>
    <p:extLst>
      <p:ext uri="{BB962C8B-B14F-4D97-AF65-F5344CB8AC3E}">
        <p14:creationId xmlns:p14="http://schemas.microsoft.com/office/powerpoint/2010/main" val="34887970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a:t>Insert Source Here</a:t>
            </a:r>
          </a:p>
        </p:txBody>
      </p:sp>
      <p:sp>
        <p:nvSpPr>
          <p:cNvPr id="4"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a:t>Click to edit Master title style</a:t>
            </a:r>
            <a:endParaRPr lang="en-US" dirty="0"/>
          </a:p>
        </p:txBody>
      </p:sp>
    </p:spTree>
    <p:extLst>
      <p:ext uri="{BB962C8B-B14F-4D97-AF65-F5344CB8AC3E}">
        <p14:creationId xmlns:p14="http://schemas.microsoft.com/office/powerpoint/2010/main" val="3618974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pPr>
              <a:defRPr/>
            </a:pPr>
            <a:fld id="{5D239C63-EA2B-4765-ABF8-88D8441602BC}" type="slidenum">
              <a:rPr lang="en-US" smtClean="0"/>
              <a:pPr>
                <a:defRPr/>
              </a:pPr>
              <a:t>‹#›</a:t>
            </a:fld>
            <a:endParaRPr lang="en-US" dirty="0"/>
          </a:p>
        </p:txBody>
      </p:sp>
    </p:spTree>
    <p:extLst>
      <p:ext uri="{BB962C8B-B14F-4D97-AF65-F5344CB8AC3E}">
        <p14:creationId xmlns:p14="http://schemas.microsoft.com/office/powerpoint/2010/main" val="27872376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heme" Target="../theme/theme10.xml"/><Relationship Id="rId5" Type="http://schemas.openxmlformats.org/officeDocument/2006/relationships/image" Target="../media/image9.jpeg"/><Relationship Id="rId4" Type="http://schemas.openxmlformats.org/officeDocument/2006/relationships/image" Target="../media/image8.tiff"/></Relationships>
</file>

<file path=ppt/slideMasters/_rels/slideMaster11.xml.rels><?xml version="1.0" encoding="UTF-8" standalone="yes"?>
<Relationships xmlns="http://schemas.openxmlformats.org/package/2006/relationships"><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4.jpeg"/><Relationship Id="rId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theme" Target="../theme/theme31.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32.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33.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34.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image" Target="../media/image10.png"/><Relationship Id="rId5" Type="http://schemas.openxmlformats.org/officeDocument/2006/relationships/theme" Target="../theme/theme34.xml"/><Relationship Id="rId4" Type="http://schemas.openxmlformats.org/officeDocument/2006/relationships/slideLayout" Target="../slideLayouts/slideLayout63.xml"/></Relationships>
</file>

<file path=ppt/slideMasters/_rels/slideMaster35.xml.rels><?xml version="1.0" encoding="UTF-8" standalone="yes"?>
<Relationships xmlns="http://schemas.openxmlformats.org/package/2006/relationships"><Relationship Id="rId3" Type="http://schemas.openxmlformats.org/officeDocument/2006/relationships/slideLayout" Target="../slideLayouts/slideLayout6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image" Target="../media/image10.png"/><Relationship Id="rId5" Type="http://schemas.openxmlformats.org/officeDocument/2006/relationships/theme" Target="../theme/theme35.xml"/><Relationship Id="rId4" Type="http://schemas.openxmlformats.org/officeDocument/2006/relationships/slideLayout" Target="../slideLayouts/slideLayout67.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36.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37.xml.rels><?xml version="1.0" encoding="UTF-8" standalone="yes"?>
<Relationships xmlns="http://schemas.openxmlformats.org/package/2006/relationships"><Relationship Id="rId3" Type="http://schemas.openxmlformats.org/officeDocument/2006/relationships/slideLayout" Target="../slideLayouts/slideLayout84.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image" Target="../media/image10.png"/><Relationship Id="rId5" Type="http://schemas.openxmlformats.org/officeDocument/2006/relationships/theme" Target="../theme/theme37.xml"/><Relationship Id="rId4" Type="http://schemas.openxmlformats.org/officeDocument/2006/relationships/slideLayout" Target="../slideLayouts/slideLayout85.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12.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3.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heme" Target="../theme/theme9.xml"/><Relationship Id="rId5" Type="http://schemas.openxmlformats.org/officeDocument/2006/relationships/image" Target="../media/image9.jpeg"/><Relationship Id="rId4" Type="http://schemas.openxmlformats.org/officeDocument/2006/relationships/image" Target="../media/image8.tif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914400" y="274638"/>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483" name="Rectangle 3"/>
          <p:cNvSpPr>
            <a:spLocks noGrp="1" noChangeArrowheads="1"/>
          </p:cNvSpPr>
          <p:nvPr>
            <p:ph type="body" idx="1"/>
          </p:nvPr>
        </p:nvSpPr>
        <p:spPr bwMode="auto">
          <a:xfrm>
            <a:off x="914400" y="1600200"/>
            <a:ext cx="7391400" cy="3657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20486" name="Line 6"/>
          <p:cNvSpPr>
            <a:spLocks noChangeShapeType="1"/>
          </p:cNvSpPr>
          <p:nvPr/>
        </p:nvSpPr>
        <p:spPr bwMode="auto">
          <a:xfrm>
            <a:off x="838200" y="1524000"/>
            <a:ext cx="7467600" cy="0"/>
          </a:xfrm>
          <a:prstGeom prst="line">
            <a:avLst/>
          </a:prstGeom>
          <a:noFill/>
          <a:ln w="9525">
            <a:solidFill>
              <a:schemeClr val="tx1"/>
            </a:solidFill>
            <a:round/>
            <a:headEnd/>
            <a:tailEnd/>
          </a:ln>
          <a:effectLst/>
        </p:spPr>
        <p:txBody>
          <a:bodyPr wrap="none" anchor="ctr"/>
          <a:lstStyle/>
          <a:p>
            <a:endParaRPr lang="en-US"/>
          </a:p>
        </p:txBody>
      </p:sp>
      <p:sp>
        <p:nvSpPr>
          <p:cNvPr id="1318919" name="Rectangle 7"/>
          <p:cNvSpPr>
            <a:spLocks noGrp="1" noChangeArrowheads="1"/>
          </p:cNvSpPr>
          <p:nvPr>
            <p:ph type="sldNum" sz="quarter" idx="4"/>
          </p:nvPr>
        </p:nvSpPr>
        <p:spPr bwMode="auto">
          <a:xfrm>
            <a:off x="8610600" y="65532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FFFFFF"/>
                </a:solidFill>
                <a:cs typeface="+mn-cs"/>
              </a:defRPr>
            </a:lvl1pPr>
          </a:lstStyle>
          <a:p>
            <a:pPr>
              <a:defRPr/>
            </a:pPr>
            <a:fld id="{804A7812-F4B4-4D83-AD7B-3A9CAB44D7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9289" r:id="rId1"/>
    <p:sldLayoutId id="2147489300" r:id="rId2"/>
    <p:sldLayoutId id="2147489447" r:id="rId3"/>
    <p:sldLayoutId id="2147489454" r:id="rId4"/>
    <p:sldLayoutId id="2147489455" r:id="rId5"/>
  </p:sldLayoutIdLst>
  <p:hf hdr="0" ftr="0" dt="0"/>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charset="0"/>
        </a:defRPr>
      </a:lvl2pPr>
      <a:lvl3pPr algn="l" rtl="0" eaLnBrk="0" fontAlgn="base" hangingPunct="0">
        <a:spcBef>
          <a:spcPct val="0"/>
        </a:spcBef>
        <a:spcAft>
          <a:spcPct val="0"/>
        </a:spcAft>
        <a:defRPr sz="3200" b="1">
          <a:solidFill>
            <a:schemeClr val="bg1"/>
          </a:solidFill>
          <a:latin typeface="Arial" charset="0"/>
        </a:defRPr>
      </a:lvl3pPr>
      <a:lvl4pPr algn="l" rtl="0" eaLnBrk="0" fontAlgn="base" hangingPunct="0">
        <a:spcBef>
          <a:spcPct val="0"/>
        </a:spcBef>
        <a:spcAft>
          <a:spcPct val="0"/>
        </a:spcAft>
        <a:defRPr sz="3200" b="1">
          <a:solidFill>
            <a:schemeClr val="bg1"/>
          </a:solidFill>
          <a:latin typeface="Arial" charset="0"/>
        </a:defRPr>
      </a:lvl4pPr>
      <a:lvl5pPr algn="l" rtl="0" eaLnBrk="0" fontAlgn="base" hangingPunct="0">
        <a:spcBef>
          <a:spcPct val="0"/>
        </a:spcBef>
        <a:spcAft>
          <a:spcPct val="0"/>
        </a:spcAft>
        <a:defRPr sz="3200" b="1">
          <a:solidFill>
            <a:schemeClr val="bg1"/>
          </a:solidFill>
          <a:latin typeface="Arial" charset="0"/>
        </a:defRPr>
      </a:lvl5pPr>
      <a:lvl6pPr marL="457200" algn="l" rtl="0" fontAlgn="base">
        <a:spcBef>
          <a:spcPct val="0"/>
        </a:spcBef>
        <a:spcAft>
          <a:spcPct val="0"/>
        </a:spcAft>
        <a:defRPr sz="3200" b="1">
          <a:solidFill>
            <a:schemeClr val="bg1"/>
          </a:solidFill>
          <a:latin typeface="Arial" charset="0"/>
        </a:defRPr>
      </a:lvl6pPr>
      <a:lvl7pPr marL="914400" algn="l" rtl="0" fontAlgn="base">
        <a:spcBef>
          <a:spcPct val="0"/>
        </a:spcBef>
        <a:spcAft>
          <a:spcPct val="0"/>
        </a:spcAft>
        <a:defRPr sz="3200" b="1">
          <a:solidFill>
            <a:schemeClr val="bg1"/>
          </a:solidFill>
          <a:latin typeface="Arial" charset="0"/>
        </a:defRPr>
      </a:lvl7pPr>
      <a:lvl8pPr marL="1371600" algn="l" rtl="0" fontAlgn="base">
        <a:spcBef>
          <a:spcPct val="0"/>
        </a:spcBef>
        <a:spcAft>
          <a:spcPct val="0"/>
        </a:spcAft>
        <a:defRPr sz="3200" b="1">
          <a:solidFill>
            <a:schemeClr val="bg1"/>
          </a:solidFill>
          <a:latin typeface="Arial" charset="0"/>
        </a:defRPr>
      </a:lvl8pPr>
      <a:lvl9pPr marL="1828800" algn="l" rtl="0" fontAlgn="base">
        <a:spcBef>
          <a:spcPct val="0"/>
        </a:spcBef>
        <a:spcAft>
          <a:spcPct val="0"/>
        </a:spcAft>
        <a:defRPr sz="3200" b="1">
          <a:solidFill>
            <a:schemeClr val="bg1"/>
          </a:solidFill>
          <a:latin typeface="Arial" charset="0"/>
        </a:defRPr>
      </a:lvl9pPr>
    </p:titleStyle>
    <p:bodyStyle>
      <a:lvl1pPr marL="609600" indent="-609600" algn="l" rtl="0" eaLnBrk="0" fontAlgn="base" hangingPunct="0">
        <a:spcBef>
          <a:spcPct val="20000"/>
        </a:spcBef>
        <a:spcAft>
          <a:spcPct val="0"/>
        </a:spcAft>
        <a:defRPr sz="3200">
          <a:solidFill>
            <a:schemeClr val="bg1"/>
          </a:solidFill>
          <a:latin typeface="+mn-lt"/>
          <a:ea typeface="+mn-ea"/>
          <a:cs typeface="+mn-cs"/>
        </a:defRPr>
      </a:lvl1pPr>
      <a:lvl2pPr marL="990600" indent="-533400" algn="l" rtl="0" eaLnBrk="0" fontAlgn="base" hangingPunct="0">
        <a:spcBef>
          <a:spcPct val="20000"/>
        </a:spcBef>
        <a:spcAft>
          <a:spcPct val="0"/>
        </a:spcAft>
        <a:buChar char="–"/>
        <a:defRPr sz="2800">
          <a:solidFill>
            <a:schemeClr val="bg1"/>
          </a:solidFill>
          <a:latin typeface="+mn-lt"/>
        </a:defRPr>
      </a:lvl2pPr>
      <a:lvl3pPr marL="1371600" indent="-457200" algn="l" rtl="0" eaLnBrk="0" fontAlgn="base" hangingPunct="0">
        <a:spcBef>
          <a:spcPct val="20000"/>
        </a:spcBef>
        <a:spcAft>
          <a:spcPct val="0"/>
        </a:spcAft>
        <a:buChar char="•"/>
        <a:defRPr sz="2400">
          <a:solidFill>
            <a:schemeClr val="bg1"/>
          </a:solidFill>
          <a:latin typeface="+mn-lt"/>
        </a:defRPr>
      </a:lvl3pPr>
      <a:lvl4pPr marL="1752600" indent="-381000" algn="l" rtl="0" eaLnBrk="0" fontAlgn="base" hangingPunct="0">
        <a:spcBef>
          <a:spcPct val="20000"/>
        </a:spcBef>
        <a:spcAft>
          <a:spcPct val="0"/>
        </a:spcAft>
        <a:buChar char="–"/>
        <a:defRPr sz="2000">
          <a:solidFill>
            <a:schemeClr val="bg1"/>
          </a:solidFill>
          <a:latin typeface="+mn-lt"/>
        </a:defRPr>
      </a:lvl4pPr>
      <a:lvl5pPr marL="2209800" indent="-381000" algn="l" rtl="0" eaLnBrk="0" fontAlgn="base" hangingPunct="0">
        <a:spcBef>
          <a:spcPct val="20000"/>
        </a:spcBef>
        <a:spcAft>
          <a:spcPct val="0"/>
        </a:spcAft>
        <a:buChar char="»"/>
        <a:defRPr sz="2000">
          <a:solidFill>
            <a:schemeClr val="bg1"/>
          </a:solidFill>
          <a:latin typeface="+mn-lt"/>
        </a:defRPr>
      </a:lvl5pPr>
      <a:lvl6pPr marL="2667000" indent="-381000" algn="l" rtl="0" fontAlgn="base">
        <a:spcBef>
          <a:spcPct val="20000"/>
        </a:spcBef>
        <a:spcAft>
          <a:spcPct val="0"/>
        </a:spcAft>
        <a:buChar char="»"/>
        <a:defRPr sz="2000">
          <a:solidFill>
            <a:schemeClr val="bg1"/>
          </a:solidFill>
          <a:latin typeface="+mn-lt"/>
        </a:defRPr>
      </a:lvl6pPr>
      <a:lvl7pPr marL="3124200" indent="-381000" algn="l" rtl="0" fontAlgn="base">
        <a:spcBef>
          <a:spcPct val="20000"/>
        </a:spcBef>
        <a:spcAft>
          <a:spcPct val="0"/>
        </a:spcAft>
        <a:buChar char="»"/>
        <a:defRPr sz="2000">
          <a:solidFill>
            <a:schemeClr val="bg1"/>
          </a:solidFill>
          <a:latin typeface="+mn-lt"/>
        </a:defRPr>
      </a:lvl7pPr>
      <a:lvl8pPr marL="3581400" indent="-381000" algn="l" rtl="0" fontAlgn="base">
        <a:spcBef>
          <a:spcPct val="20000"/>
        </a:spcBef>
        <a:spcAft>
          <a:spcPct val="0"/>
        </a:spcAft>
        <a:buChar char="»"/>
        <a:defRPr sz="2000">
          <a:solidFill>
            <a:schemeClr val="bg1"/>
          </a:solidFill>
          <a:latin typeface="+mn-lt"/>
        </a:defRPr>
      </a:lvl8pPr>
      <a:lvl9pPr marL="4038600" indent="-3810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0"/>
          </a:schemeClr>
        </a:solidFill>
        <a:effectLst/>
      </p:bgPr>
    </p:bg>
    <p:spTree>
      <p:nvGrpSpPr>
        <p:cNvPr id="1" name=""/>
        <p:cNvGrpSpPr/>
        <p:nvPr/>
      </p:nvGrpSpPr>
      <p:grpSpPr>
        <a:xfrm>
          <a:off x="0" y="0"/>
          <a:ext cx="0" cy="0"/>
          <a:chOff x="0" y="0"/>
          <a:chExt cx="0" cy="0"/>
        </a:xfrm>
      </p:grpSpPr>
      <p:pic>
        <p:nvPicPr>
          <p:cNvPr id="6" name="Picture 1" descr="C:\Users\JenniferH\Desktop\blue tab 2.jpg"/>
          <p:cNvPicPr>
            <a:picLocks noChangeAspect="1" noChangeArrowheads="1"/>
          </p:cNvPicPr>
          <p:nvPr/>
        </p:nvPicPr>
        <p:blipFill rotWithShape="1">
          <a:blip r:embed="rId2" cstate="print"/>
          <a:srcRect l="1043" t="6807" r="1622"/>
          <a:stretch/>
        </p:blipFill>
        <p:spPr bwMode="auto">
          <a:xfrm>
            <a:off x="0" y="0"/>
            <a:ext cx="9144000" cy="1349245"/>
          </a:xfrm>
          <a:prstGeom prst="rect">
            <a:avLst/>
          </a:prstGeom>
          <a:noFill/>
        </p:spPr>
      </p:pic>
      <p:sp>
        <p:nvSpPr>
          <p:cNvPr id="57349" name="Rectangle 5"/>
          <p:cNvSpPr>
            <a:spLocks noGrp="1" noChangeArrowheads="1"/>
          </p:cNvSpPr>
          <p:nvPr>
            <p:ph type="title"/>
          </p:nvPr>
        </p:nvSpPr>
        <p:spPr bwMode="auto">
          <a:xfrm>
            <a:off x="76200" y="674622"/>
            <a:ext cx="9067800" cy="411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rtl="0" eaLnBrk="1" fontAlgn="base" hangingPunct="1">
              <a:spcBef>
                <a:spcPct val="0"/>
              </a:spcBef>
              <a:spcAft>
                <a:spcPct val="0"/>
              </a:spcAft>
            </a:pPr>
            <a:r>
              <a:rPr lang="en-US"/>
              <a:t>Click to edit Master title style</a:t>
            </a:r>
            <a:endParaRPr lang="en-US" dirty="0"/>
          </a:p>
        </p:txBody>
      </p:sp>
      <p:pic>
        <p:nvPicPr>
          <p:cNvPr id="47105" name="Picture 1" descr="L:\MEDICARE\Presentations\KFF logo BLACK.jpg"/>
          <p:cNvPicPr>
            <a:picLocks noChangeAspect="1" noChangeArrowheads="1"/>
          </p:cNvPicPr>
          <p:nvPr/>
        </p:nvPicPr>
        <p:blipFill>
          <a:blip r:embed="rId3" cstate="print">
            <a:clrChange>
              <a:clrFrom>
                <a:srgbClr val="000000"/>
              </a:clrFrom>
              <a:clrTo>
                <a:srgbClr val="000000">
                  <a:alpha val="0"/>
                </a:srgbClr>
              </a:clrTo>
            </a:clrChange>
            <a:lum bright="-1000"/>
          </a:blip>
          <a:stretch>
            <a:fillRect/>
          </a:stretch>
        </p:blipFill>
        <p:spPr bwMode="auto">
          <a:xfrm>
            <a:off x="8500844" y="6221879"/>
            <a:ext cx="609600" cy="610955"/>
          </a:xfrm>
          <a:prstGeom prst="rect">
            <a:avLst/>
          </a:prstGeom>
          <a:noFill/>
          <a:ln>
            <a:solidFill>
              <a:schemeClr val="bg1"/>
            </a:solidFill>
          </a:ln>
        </p:spPr>
      </p:pic>
      <p:sp>
        <p:nvSpPr>
          <p:cNvPr id="13" name="Text Box 8"/>
          <p:cNvSpPr txBox="1">
            <a:spLocks noChangeArrowheads="1"/>
          </p:cNvSpPr>
          <p:nvPr/>
        </p:nvSpPr>
        <p:spPr bwMode="auto">
          <a:xfrm>
            <a:off x="0" y="0"/>
            <a:ext cx="1981200" cy="369332"/>
          </a:xfrm>
          <a:prstGeom prst="rect">
            <a:avLst/>
          </a:prstGeom>
          <a:noFill/>
          <a:ln w="9525">
            <a:noFill/>
            <a:miter lim="800000"/>
            <a:headEnd/>
            <a:tailEnd/>
          </a:ln>
          <a:effectLst/>
        </p:spPr>
        <p:txBody>
          <a:bodyPr wrap="square">
            <a:spAutoFit/>
          </a:bodyPr>
          <a:lstStyle/>
          <a:p>
            <a:pPr eaLnBrk="0" hangingPunct="0">
              <a:spcBef>
                <a:spcPct val="50000"/>
              </a:spcBef>
              <a:defRPr/>
            </a:pPr>
            <a:r>
              <a:rPr lang="en-US" sz="1800" b="1" dirty="0">
                <a:solidFill>
                  <a:srgbClr val="000000"/>
                </a:solidFill>
                <a:latin typeface="Calibri"/>
              </a:rPr>
              <a:t>FIGURE </a:t>
            </a:r>
            <a:fld id="{17EE0587-FCC3-4B6D-B3E2-598FB4416F39}" type="slidenum">
              <a:rPr lang="en-US" sz="1800" b="1">
                <a:solidFill>
                  <a:srgbClr val="000000"/>
                </a:solidFill>
                <a:latin typeface="Calibri"/>
              </a:rPr>
              <a:pPr eaLnBrk="0" hangingPunct="0">
                <a:spcBef>
                  <a:spcPct val="50000"/>
                </a:spcBef>
                <a:defRPr/>
              </a:pPr>
              <a:t>‹#›</a:t>
            </a:fld>
            <a:endParaRPr lang="en-US" sz="1800" b="1" dirty="0">
              <a:solidFill>
                <a:srgbClr val="000000"/>
              </a:solidFill>
              <a:latin typeface="Calibri"/>
            </a:endParaRPr>
          </a:p>
        </p:txBody>
      </p:sp>
      <p:grpSp>
        <p:nvGrpSpPr>
          <p:cNvPr id="7" name="Group 6"/>
          <p:cNvGrpSpPr/>
          <p:nvPr/>
        </p:nvGrpSpPr>
        <p:grpSpPr>
          <a:xfrm>
            <a:off x="6780451" y="6365080"/>
            <a:ext cx="2328644" cy="359581"/>
            <a:chOff x="1905000" y="3733800"/>
            <a:chExt cx="3956304" cy="610918"/>
          </a:xfrm>
        </p:grpSpPr>
        <p:pic>
          <p:nvPicPr>
            <p:cNvPr id="8" name="Picture 7" descr="KCMUKFF.tif"/>
            <p:cNvPicPr>
              <a:picLocks noChangeAspect="1"/>
            </p:cNvPicPr>
            <p:nvPr/>
          </p:nvPicPr>
          <p:blipFill>
            <a:blip r:embed="rId4" cstate="print"/>
            <a:srcRect l="20401"/>
            <a:stretch>
              <a:fillRect/>
            </a:stretch>
          </p:blipFill>
          <p:spPr>
            <a:xfrm>
              <a:off x="2590801" y="3733800"/>
              <a:ext cx="3270503" cy="577596"/>
            </a:xfrm>
            <a:prstGeom prst="rect">
              <a:avLst/>
            </a:prstGeom>
          </p:spPr>
        </p:pic>
        <p:pic>
          <p:nvPicPr>
            <p:cNvPr id="9" name="Picture 8" descr="KFF logo BLUE August 2009.jpg"/>
            <p:cNvPicPr>
              <a:picLocks noChangeAspect="1"/>
            </p:cNvPicPr>
            <p:nvPr/>
          </p:nvPicPr>
          <p:blipFill>
            <a:blip r:embed="rId5" cstate="print"/>
            <a:stretch>
              <a:fillRect/>
            </a:stretch>
          </p:blipFill>
          <p:spPr>
            <a:xfrm>
              <a:off x="1905000" y="3733800"/>
              <a:ext cx="609600" cy="610918"/>
            </a:xfrm>
            <a:prstGeom prst="rect">
              <a:avLst/>
            </a:prstGeom>
          </p:spPr>
        </p:pic>
      </p:grpSp>
    </p:spTree>
  </p:cSld>
  <p:clrMap bg1="lt1" tx1="dk1" bg2="lt2" tx2="dk2" accent1="accent1" accent2="accent2" accent3="accent3" accent4="accent4" accent5="accent5" accent6="accent6" hlink="hlink" folHlink="folHlink"/>
  <p:hf hdr="0" ftr="0" dt="0"/>
  <p:txStyles>
    <p:titleStyle>
      <a:lvl1pPr algn="ctr" rtl="0" eaLnBrk="1" fontAlgn="base" hangingPunct="1">
        <a:spcBef>
          <a:spcPct val="0"/>
        </a:spcBef>
        <a:spcAft>
          <a:spcPct val="0"/>
        </a:spcAft>
        <a:defRPr lang="en-US" sz="2800" b="1" dirty="0" smtClean="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00080">
            <a:alpha val="0"/>
          </a:srgbClr>
        </a:solidFill>
        <a:effectLst/>
      </p:bgPr>
    </p:bg>
    <p:spTree>
      <p:nvGrpSpPr>
        <p:cNvPr id="1" name=""/>
        <p:cNvGrpSpPr/>
        <p:nvPr/>
      </p:nvGrpSpPr>
      <p:grpSpPr>
        <a:xfrm>
          <a:off x="0" y="0"/>
          <a:ext cx="0" cy="0"/>
          <a:chOff x="0" y="0"/>
          <a:chExt cx="0" cy="0"/>
        </a:xfrm>
      </p:grpSpPr>
      <p:sp>
        <p:nvSpPr>
          <p:cNvPr id="57349" name="Rectangle 5"/>
          <p:cNvSpPr>
            <a:spLocks noGrp="1" noChangeArrowheads="1"/>
          </p:cNvSpPr>
          <p:nvPr>
            <p:ph type="title"/>
          </p:nvPr>
        </p:nvSpPr>
        <p:spPr bwMode="auto">
          <a:xfrm>
            <a:off x="0" y="60987"/>
            <a:ext cx="9144000" cy="1082013"/>
          </a:xfrm>
          <a:prstGeom prst="rect">
            <a:avLst/>
          </a:prstGeom>
          <a:solidFill>
            <a:schemeClr val="tx1"/>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7351" name="Rectangle 7"/>
          <p:cNvSpPr>
            <a:spLocks noChangeArrowheads="1"/>
          </p:cNvSpPr>
          <p:nvPr/>
        </p:nvSpPr>
        <p:spPr bwMode="auto">
          <a:xfrm>
            <a:off x="0" y="-10218"/>
            <a:ext cx="9144000" cy="238125"/>
          </a:xfrm>
          <a:prstGeom prst="rect">
            <a:avLst/>
          </a:prstGeom>
          <a:solidFill>
            <a:schemeClr val="tx1"/>
          </a:solidFill>
          <a:ln w="9525">
            <a:noFill/>
            <a:miter lim="800000"/>
            <a:headEnd/>
            <a:tailEnd/>
          </a:ln>
          <a:effectLst/>
        </p:spPr>
        <p:txBody>
          <a:bodyPr/>
          <a:lstStyle/>
          <a:p>
            <a:pPr algn="ctr" eaLnBrk="0" fontAlgn="auto" hangingPunct="0">
              <a:spcBef>
                <a:spcPts val="0"/>
              </a:spcBef>
              <a:spcAft>
                <a:spcPts val="0"/>
              </a:spcAft>
            </a:pPr>
            <a:r>
              <a:rPr lang="en-US" sz="1200" b="1" dirty="0">
                <a:solidFill>
                  <a:srgbClr val="FFFFFF"/>
                </a:solidFill>
                <a:latin typeface="Calibri" pitchFamily="34" charset="0"/>
                <a:cs typeface="Calibri" pitchFamily="34" charset="0"/>
              </a:rPr>
              <a:t>EXHIBIT </a:t>
            </a:r>
            <a:fld id="{8D276AF3-6808-4BFE-9DC9-25A921D4CD0B}" type="slidenum">
              <a:rPr lang="en-US" sz="1200" b="1">
                <a:solidFill>
                  <a:srgbClr val="FFFFFF"/>
                </a:solidFill>
                <a:latin typeface="Calibri" pitchFamily="34" charset="0"/>
                <a:cs typeface="Calibri" pitchFamily="34" charset="0"/>
              </a:rPr>
              <a:pPr algn="ctr" eaLnBrk="0" fontAlgn="auto" hangingPunct="0">
                <a:spcBef>
                  <a:spcPts val="0"/>
                </a:spcBef>
                <a:spcAft>
                  <a:spcPts val="0"/>
                </a:spcAft>
              </a:pPr>
              <a:t>‹#›</a:t>
            </a:fld>
            <a:endParaRPr lang="en-US" sz="1200" b="1" dirty="0">
              <a:solidFill>
                <a:srgbClr val="FFFFFF"/>
              </a:solidFill>
              <a:latin typeface="Calibri" pitchFamily="34" charset="0"/>
              <a:cs typeface="Calibri" pitchFamily="34" charset="0"/>
            </a:endParaRPr>
          </a:p>
        </p:txBody>
      </p:sp>
    </p:spTree>
  </p:cSld>
  <p:clrMap bg1="lt1" tx1="dk1" bg2="lt2" tx2="dk2" accent1="accent1" accent2="accent2" accent3="accent3" accent4="accent4" accent5="accent5" accent6="accent6" hlink="hlink" folHlink="folHlink"/>
  <p:hf hdr="0" ftr="0" dt="0"/>
  <p:txStyles>
    <p:titleStyle>
      <a:lvl1pPr algn="ctr" rtl="0" eaLnBrk="1" fontAlgn="base" hangingPunct="1">
        <a:spcBef>
          <a:spcPct val="0"/>
        </a:spcBef>
        <a:spcAft>
          <a:spcPct val="0"/>
        </a:spcAft>
        <a:defRPr sz="2600" b="1">
          <a:solidFill>
            <a:srgbClr val="FFFFFF"/>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CA067EB-156C-4038-953A-7F589D8EDAA7}" type="slidenum">
              <a:rPr lang="en-US">
                <a:solidFill>
                  <a:prstClr val="black">
                    <a:tint val="75000"/>
                  </a:prstClr>
                </a:solidFill>
              </a:rPr>
              <a:pPr>
                <a:defRPr/>
              </a:pPr>
              <a:t>‹#›</a:t>
            </a:fld>
            <a:endParaRPr lang="en-US">
              <a:solidFill>
                <a:prstClr val="black">
                  <a:tint val="75000"/>
                </a:prstClr>
              </a:solidFill>
            </a:endParaRPr>
          </a:p>
        </p:txBody>
      </p:sp>
      <p:pic>
        <p:nvPicPr>
          <p:cNvPr id="7" name="Picture 3" descr="C:\Users\vsmith\AppData\Local\Microsoft\Windows\Temporary Internet Files\Content.Outlook\E0JS9XDU\HMA blue ne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6477000"/>
            <a:ext cx="2947294" cy="12435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CA067EB-156C-4038-953A-7F589D8EDAA7}" type="slidenum">
              <a:rPr lang="en-US">
                <a:solidFill>
                  <a:prstClr val="black">
                    <a:tint val="75000"/>
                  </a:prstClr>
                </a:solidFill>
              </a:rPr>
              <a:pPr>
                <a:defRPr/>
              </a:pPr>
              <a:t>‹#›</a:t>
            </a:fld>
            <a:endParaRPr lang="en-US">
              <a:solidFill>
                <a:prstClr val="black">
                  <a:tint val="75000"/>
                </a:prstClr>
              </a:solidFill>
            </a:endParaRPr>
          </a:p>
        </p:txBody>
      </p:sp>
      <p:pic>
        <p:nvPicPr>
          <p:cNvPr id="7" name="Picture 3" descr="C:\Users\vsmith\AppData\Local\Microsoft\Windows\Temporary Internet Files\Content.Outlook\E0JS9XDU\HMA blue ne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6477000"/>
            <a:ext cx="2947294" cy="124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239697"/>
      </p:ext>
    </p:extLst>
  </p:cSld>
  <p:clrMap bg1="lt1" tx1="dk1" bg2="lt2" tx2="dk2" accent1="accent1" accent2="accent2" accent3="accent3" accent4="accent4" accent5="accent5" accent6="accent6" hlink="hlink" folHlink="folHlink"/>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CA067EB-156C-4038-953A-7F589D8EDAA7}" type="slidenum">
              <a:rPr lang="en-US">
                <a:solidFill>
                  <a:prstClr val="black">
                    <a:tint val="75000"/>
                  </a:prstClr>
                </a:solidFill>
              </a:rPr>
              <a:pPr>
                <a:defRPr/>
              </a:pPr>
              <a:t>‹#›</a:t>
            </a:fld>
            <a:endParaRPr lang="en-US">
              <a:solidFill>
                <a:prstClr val="black">
                  <a:tint val="75000"/>
                </a:prstClr>
              </a:solidFill>
            </a:endParaRPr>
          </a:p>
        </p:txBody>
      </p:sp>
      <p:pic>
        <p:nvPicPr>
          <p:cNvPr id="7" name="Picture 3" descr="C:\Users\vsmith\AppData\Local\Microsoft\Windows\Temporary Internet Files\Content.Outlook\E0JS9XDU\HMA blue ne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6477000"/>
            <a:ext cx="2947294" cy="124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591388"/>
      </p:ext>
    </p:extLst>
  </p:cSld>
  <p:clrMap bg1="lt1" tx1="dk1" bg2="lt2" tx2="dk2" accent1="accent1" accent2="accent2" accent3="accent3" accent4="accent4" accent5="accent5" accent6="accent6" hlink="hlink" folHlink="folHlink"/>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CA067EB-156C-4038-953A-7F589D8EDAA7}" type="slidenum">
              <a:rPr lang="en-US">
                <a:solidFill>
                  <a:prstClr val="black">
                    <a:tint val="75000"/>
                  </a:prstClr>
                </a:solidFill>
              </a:rPr>
              <a:pPr>
                <a:defRPr/>
              </a:pPr>
              <a:t>‹#›</a:t>
            </a:fld>
            <a:endParaRPr lang="en-US">
              <a:solidFill>
                <a:prstClr val="black">
                  <a:tint val="75000"/>
                </a:prstClr>
              </a:solidFill>
            </a:endParaRPr>
          </a:p>
        </p:txBody>
      </p:sp>
      <p:pic>
        <p:nvPicPr>
          <p:cNvPr id="7" name="Picture 3" descr="C:\Users\vsmith\AppData\Local\Microsoft\Windows\Temporary Internet Files\Content.Outlook\E0JS9XDU\HMA blue ne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6477000"/>
            <a:ext cx="2947294" cy="124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508002"/>
      </p:ext>
    </p:extLst>
  </p:cSld>
  <p:clrMap bg1="lt1" tx1="dk1" bg2="lt2" tx2="dk2" accent1="accent1" accent2="accent2" accent3="accent3" accent4="accent4" accent5="accent5" accent6="accent6" hlink="hlink" folHlink="folHlink"/>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CA067EB-156C-4038-953A-7F589D8EDAA7}" type="slidenum">
              <a:rPr lang="en-US">
                <a:solidFill>
                  <a:prstClr val="black">
                    <a:tint val="75000"/>
                  </a:prstClr>
                </a:solidFill>
              </a:rPr>
              <a:pPr>
                <a:defRPr/>
              </a:pPr>
              <a:t>‹#›</a:t>
            </a:fld>
            <a:endParaRPr lang="en-US">
              <a:solidFill>
                <a:prstClr val="black">
                  <a:tint val="75000"/>
                </a:prstClr>
              </a:solidFill>
            </a:endParaRPr>
          </a:p>
        </p:txBody>
      </p:sp>
      <p:pic>
        <p:nvPicPr>
          <p:cNvPr id="7" name="Picture 3" descr="C:\Users\vsmith\AppData\Local\Microsoft\Windows\Temporary Internet Files\Content.Outlook\E0JS9XDU\HMA blue new.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04800" y="6477000"/>
            <a:ext cx="2947294" cy="124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883262"/>
      </p:ext>
    </p:extLst>
  </p:cSld>
  <p:clrMap bg1="lt1" tx1="dk1" bg2="lt2" tx2="dk2" accent1="accent1" accent2="accent2" accent3="accent3" accent4="accent4" accent5="accent5" accent6="accent6" hlink="hlink" folHlink="folHlink"/>
  <p:sldLayoutIdLst>
    <p:sldLayoutId id="2147489578" r:id="rId1"/>
    <p:sldLayoutId id="2147489579" r:id="rId2"/>
    <p:sldLayoutId id="2147489686" r:id="rId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CA067EB-156C-4038-953A-7F589D8EDAA7}" type="slidenum">
              <a:rPr lang="en-US">
                <a:solidFill>
                  <a:prstClr val="black">
                    <a:tint val="75000"/>
                  </a:prstClr>
                </a:solidFill>
              </a:rPr>
              <a:pPr>
                <a:defRPr/>
              </a:pPr>
              <a:t>‹#›</a:t>
            </a:fld>
            <a:endParaRPr lang="en-US">
              <a:solidFill>
                <a:prstClr val="black">
                  <a:tint val="75000"/>
                </a:prstClr>
              </a:solidFill>
            </a:endParaRPr>
          </a:p>
        </p:txBody>
      </p:sp>
      <p:pic>
        <p:nvPicPr>
          <p:cNvPr id="7" name="Picture 3" descr="C:\Users\vsmith\AppData\Local\Microsoft\Windows\Temporary Internet Files\Content.Outlook\E0JS9XDU\HMA blue ne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6477000"/>
            <a:ext cx="2947294" cy="124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761551"/>
      </p:ext>
    </p:extLst>
  </p:cSld>
  <p:clrMap bg1="lt1" tx1="dk1" bg2="lt2" tx2="dk2" accent1="accent1" accent2="accent2" accent3="accent3" accent4="accent4" accent5="accent5" accent6="accent6" hlink="hlink" folHlink="folHlink"/>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Rectangle 3"/>
          <p:cNvSpPr>
            <a:spLocks noGrp="1" noChangeArrowheads="1"/>
          </p:cNvSpPr>
          <p:nvPr>
            <p:ph type="body" idx="1"/>
          </p:nvPr>
        </p:nvSpPr>
        <p:spPr bwMode="auto">
          <a:xfrm>
            <a:off x="914400" y="1600200"/>
            <a:ext cx="7391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0"/>
            <a:endParaRPr lang="en-US" altLang="en-US"/>
          </a:p>
        </p:txBody>
      </p:sp>
      <p:sp>
        <p:nvSpPr>
          <p:cNvPr id="7172" name="Line 6"/>
          <p:cNvSpPr>
            <a:spLocks noChangeShapeType="1"/>
          </p:cNvSpPr>
          <p:nvPr/>
        </p:nvSpPr>
        <p:spPr bwMode="auto">
          <a:xfrm>
            <a:off x="838200" y="1524000"/>
            <a:ext cx="7467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1800">
              <a:solidFill>
                <a:srgbClr val="FFFFFF"/>
              </a:solidFill>
              <a:latin typeface="Arial" panose="020B0604020202020204" pitchFamily="34" charset="0"/>
              <a:cs typeface="+mn-cs"/>
            </a:endParaRPr>
          </a:p>
        </p:txBody>
      </p:sp>
      <p:sp>
        <p:nvSpPr>
          <p:cNvPr id="1318919" name="Rectangle 7"/>
          <p:cNvSpPr>
            <a:spLocks noGrp="1" noChangeArrowheads="1"/>
          </p:cNvSpPr>
          <p:nvPr>
            <p:ph type="sldNum" sz="quarter" idx="4"/>
          </p:nvPr>
        </p:nvSpPr>
        <p:spPr bwMode="auto">
          <a:xfrm>
            <a:off x="8610600" y="65532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FFFFFF"/>
                </a:solidFill>
              </a:defRPr>
            </a:lvl1pPr>
          </a:lstStyle>
          <a:p>
            <a:pPr>
              <a:defRPr/>
            </a:pPr>
            <a:fld id="{F0326957-2E16-4007-A137-C39CC40452CA}" type="slidenum">
              <a:rPr lang="en-US" altLang="en-US">
                <a:latin typeface="Arial" panose="020B0604020202020204" pitchFamily="34" charset="0"/>
                <a:cs typeface="+mn-cs"/>
              </a:rPr>
              <a:pPr>
                <a:defRPr/>
              </a:pPr>
              <a:t>‹#›</a:t>
            </a:fld>
            <a:endParaRPr lang="en-US" altLang="en-US">
              <a:latin typeface="Arial" panose="020B0604020202020204" pitchFamily="34" charset="0"/>
              <a:cs typeface="+mn-cs"/>
            </a:endParaRPr>
          </a:p>
        </p:txBody>
      </p:sp>
    </p:spTree>
    <p:extLst>
      <p:ext uri="{BB962C8B-B14F-4D97-AF65-F5344CB8AC3E}">
        <p14:creationId xmlns:p14="http://schemas.microsoft.com/office/powerpoint/2010/main" val="635925994"/>
      </p:ext>
    </p:extLst>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charset="0"/>
        </a:defRPr>
      </a:lvl2pPr>
      <a:lvl3pPr algn="l" rtl="0" eaLnBrk="0" fontAlgn="base" hangingPunct="0">
        <a:spcBef>
          <a:spcPct val="0"/>
        </a:spcBef>
        <a:spcAft>
          <a:spcPct val="0"/>
        </a:spcAft>
        <a:defRPr sz="3200" b="1">
          <a:solidFill>
            <a:schemeClr val="bg1"/>
          </a:solidFill>
          <a:latin typeface="Arial" charset="0"/>
        </a:defRPr>
      </a:lvl3pPr>
      <a:lvl4pPr algn="l" rtl="0" eaLnBrk="0" fontAlgn="base" hangingPunct="0">
        <a:spcBef>
          <a:spcPct val="0"/>
        </a:spcBef>
        <a:spcAft>
          <a:spcPct val="0"/>
        </a:spcAft>
        <a:defRPr sz="3200" b="1">
          <a:solidFill>
            <a:schemeClr val="bg1"/>
          </a:solidFill>
          <a:latin typeface="Arial" charset="0"/>
        </a:defRPr>
      </a:lvl4pPr>
      <a:lvl5pPr algn="l" rtl="0" eaLnBrk="0" fontAlgn="base" hangingPunct="0">
        <a:spcBef>
          <a:spcPct val="0"/>
        </a:spcBef>
        <a:spcAft>
          <a:spcPct val="0"/>
        </a:spcAft>
        <a:defRPr sz="3200" b="1">
          <a:solidFill>
            <a:schemeClr val="bg1"/>
          </a:solidFill>
          <a:latin typeface="Arial" charset="0"/>
        </a:defRPr>
      </a:lvl5pPr>
      <a:lvl6pPr marL="457200" algn="l" rtl="0" fontAlgn="base">
        <a:spcBef>
          <a:spcPct val="0"/>
        </a:spcBef>
        <a:spcAft>
          <a:spcPct val="0"/>
        </a:spcAft>
        <a:defRPr sz="3200" b="1">
          <a:solidFill>
            <a:schemeClr val="bg1"/>
          </a:solidFill>
          <a:latin typeface="Arial" charset="0"/>
        </a:defRPr>
      </a:lvl6pPr>
      <a:lvl7pPr marL="914400" algn="l" rtl="0" fontAlgn="base">
        <a:spcBef>
          <a:spcPct val="0"/>
        </a:spcBef>
        <a:spcAft>
          <a:spcPct val="0"/>
        </a:spcAft>
        <a:defRPr sz="3200" b="1">
          <a:solidFill>
            <a:schemeClr val="bg1"/>
          </a:solidFill>
          <a:latin typeface="Arial" charset="0"/>
        </a:defRPr>
      </a:lvl7pPr>
      <a:lvl8pPr marL="1371600" algn="l" rtl="0" fontAlgn="base">
        <a:spcBef>
          <a:spcPct val="0"/>
        </a:spcBef>
        <a:spcAft>
          <a:spcPct val="0"/>
        </a:spcAft>
        <a:defRPr sz="3200" b="1">
          <a:solidFill>
            <a:schemeClr val="bg1"/>
          </a:solidFill>
          <a:latin typeface="Arial" charset="0"/>
        </a:defRPr>
      </a:lvl8pPr>
      <a:lvl9pPr marL="1828800" algn="l" rtl="0" fontAlgn="base">
        <a:spcBef>
          <a:spcPct val="0"/>
        </a:spcBef>
        <a:spcAft>
          <a:spcPct val="0"/>
        </a:spcAft>
        <a:defRPr sz="3200" b="1">
          <a:solidFill>
            <a:schemeClr val="bg1"/>
          </a:solidFill>
          <a:latin typeface="Arial" charset="0"/>
        </a:defRPr>
      </a:lvl9pPr>
    </p:titleStyle>
    <p:bodyStyle>
      <a:lvl1pPr marL="609600" indent="-609600" algn="l" rtl="0" eaLnBrk="0" fontAlgn="base" hangingPunct="0">
        <a:spcBef>
          <a:spcPct val="20000"/>
        </a:spcBef>
        <a:spcAft>
          <a:spcPct val="0"/>
        </a:spcAft>
        <a:defRPr sz="3200">
          <a:solidFill>
            <a:schemeClr val="bg1"/>
          </a:solidFill>
          <a:latin typeface="+mn-lt"/>
          <a:ea typeface="+mn-ea"/>
          <a:cs typeface="+mn-cs"/>
        </a:defRPr>
      </a:lvl1pPr>
      <a:lvl2pPr marL="990600" indent="-533400" algn="l" rtl="0" eaLnBrk="0" fontAlgn="base" hangingPunct="0">
        <a:spcBef>
          <a:spcPct val="20000"/>
        </a:spcBef>
        <a:spcAft>
          <a:spcPct val="0"/>
        </a:spcAft>
        <a:buChar char="–"/>
        <a:defRPr sz="2800">
          <a:solidFill>
            <a:schemeClr val="bg1"/>
          </a:solidFill>
          <a:latin typeface="+mn-lt"/>
        </a:defRPr>
      </a:lvl2pPr>
      <a:lvl3pPr marL="1371600" indent="-457200" algn="l" rtl="0" eaLnBrk="0" fontAlgn="base" hangingPunct="0">
        <a:spcBef>
          <a:spcPct val="20000"/>
        </a:spcBef>
        <a:spcAft>
          <a:spcPct val="0"/>
        </a:spcAft>
        <a:buChar char="•"/>
        <a:defRPr sz="2400">
          <a:solidFill>
            <a:schemeClr val="bg1"/>
          </a:solidFill>
          <a:latin typeface="+mn-lt"/>
        </a:defRPr>
      </a:lvl3pPr>
      <a:lvl4pPr marL="1752600" indent="-381000" algn="l" rtl="0" eaLnBrk="0" fontAlgn="base" hangingPunct="0">
        <a:spcBef>
          <a:spcPct val="20000"/>
        </a:spcBef>
        <a:spcAft>
          <a:spcPct val="0"/>
        </a:spcAft>
        <a:buChar char="–"/>
        <a:defRPr sz="2000">
          <a:solidFill>
            <a:schemeClr val="bg1"/>
          </a:solidFill>
          <a:latin typeface="+mn-lt"/>
        </a:defRPr>
      </a:lvl4pPr>
      <a:lvl5pPr marL="2209800" indent="-381000" algn="l" rtl="0" eaLnBrk="0" fontAlgn="base" hangingPunct="0">
        <a:spcBef>
          <a:spcPct val="20000"/>
        </a:spcBef>
        <a:spcAft>
          <a:spcPct val="0"/>
        </a:spcAft>
        <a:buChar char="»"/>
        <a:defRPr sz="2000">
          <a:solidFill>
            <a:schemeClr val="bg1"/>
          </a:solidFill>
          <a:latin typeface="+mn-lt"/>
        </a:defRPr>
      </a:lvl5pPr>
      <a:lvl6pPr marL="2667000" indent="-381000" algn="l" rtl="0" fontAlgn="base">
        <a:spcBef>
          <a:spcPct val="20000"/>
        </a:spcBef>
        <a:spcAft>
          <a:spcPct val="0"/>
        </a:spcAft>
        <a:buChar char="»"/>
        <a:defRPr sz="2000">
          <a:solidFill>
            <a:schemeClr val="bg1"/>
          </a:solidFill>
          <a:latin typeface="+mn-lt"/>
        </a:defRPr>
      </a:lvl6pPr>
      <a:lvl7pPr marL="3124200" indent="-381000" algn="l" rtl="0" fontAlgn="base">
        <a:spcBef>
          <a:spcPct val="20000"/>
        </a:spcBef>
        <a:spcAft>
          <a:spcPct val="0"/>
        </a:spcAft>
        <a:buChar char="»"/>
        <a:defRPr sz="2000">
          <a:solidFill>
            <a:schemeClr val="bg1"/>
          </a:solidFill>
          <a:latin typeface="+mn-lt"/>
        </a:defRPr>
      </a:lvl7pPr>
      <a:lvl8pPr marL="3581400" indent="-381000" algn="l" rtl="0" fontAlgn="base">
        <a:spcBef>
          <a:spcPct val="20000"/>
        </a:spcBef>
        <a:spcAft>
          <a:spcPct val="0"/>
        </a:spcAft>
        <a:buChar char="»"/>
        <a:defRPr sz="2000">
          <a:solidFill>
            <a:schemeClr val="bg1"/>
          </a:solidFill>
          <a:latin typeface="+mn-lt"/>
        </a:defRPr>
      </a:lvl8pPr>
      <a:lvl9pPr marL="4038600" indent="-3810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CA067EB-156C-4038-953A-7F589D8EDAA7}" type="slidenum">
              <a:rPr lang="en-US">
                <a:solidFill>
                  <a:prstClr val="black">
                    <a:tint val="75000"/>
                  </a:prstClr>
                </a:solidFill>
              </a:rPr>
              <a:pPr>
                <a:defRPr/>
              </a:pPr>
              <a:t>‹#›</a:t>
            </a:fld>
            <a:endParaRPr lang="en-US">
              <a:solidFill>
                <a:prstClr val="black">
                  <a:tint val="75000"/>
                </a:prstClr>
              </a:solidFill>
            </a:endParaRPr>
          </a:p>
        </p:txBody>
      </p:sp>
      <p:pic>
        <p:nvPicPr>
          <p:cNvPr id="7" name="Picture 3" descr="C:\Users\vsmith\AppData\Local\Microsoft\Windows\Temporary Internet Files\Content.Outlook\E0JS9XDU\HMA blue ne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6477000"/>
            <a:ext cx="2947294" cy="124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06701"/>
      </p:ext>
    </p:extLst>
  </p:cSld>
  <p:clrMap bg1="lt1" tx1="dk1" bg2="lt2" tx2="dk2" accent1="accent1" accent2="accent2" accent3="accent3" accent4="accent4" accent5="accent5" accent6="accent6" hlink="hlink" folHlink="folHlink"/>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CA067EB-156C-4038-953A-7F589D8EDAA7}" type="slidenum">
              <a:rPr lang="en-US">
                <a:solidFill>
                  <a:prstClr val="black">
                    <a:tint val="75000"/>
                  </a:prstClr>
                </a:solidFill>
                <a:cs typeface="Arial" charset="0"/>
              </a:rPr>
              <a:pPr>
                <a:defRPr/>
              </a:pPr>
              <a:t>‹#›</a:t>
            </a:fld>
            <a:endParaRPr lang="en-US">
              <a:solidFill>
                <a:prstClr val="black">
                  <a:tint val="75000"/>
                </a:prstClr>
              </a:solidFill>
              <a:cs typeface="Arial" charset="0"/>
            </a:endParaRPr>
          </a:p>
        </p:txBody>
      </p:sp>
      <p:pic>
        <p:nvPicPr>
          <p:cNvPr id="7" name="Picture 3" descr="C:\Users\vsmith\AppData\Local\Microsoft\Windows\Temporary Internet Files\Content.Outlook\E0JS9XDU\HMA blue new.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6477000"/>
            <a:ext cx="2947294" cy="12435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9457" r:id="rId1"/>
    <p:sldLayoutId id="2147489458" r:id="rId2"/>
    <p:sldLayoutId id="2147489459" r:id="rId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0"/>
          </a:schemeClr>
        </a:solidFill>
        <a:effectLst/>
      </p:bgPr>
    </p:bg>
    <p:spTree>
      <p:nvGrpSpPr>
        <p:cNvPr id="1" name=""/>
        <p:cNvGrpSpPr/>
        <p:nvPr/>
      </p:nvGrpSpPr>
      <p:grpSpPr>
        <a:xfrm>
          <a:off x="0" y="0"/>
          <a:ext cx="0" cy="0"/>
          <a:chOff x="0" y="0"/>
          <a:chExt cx="0" cy="0"/>
        </a:xfrm>
      </p:grpSpPr>
      <p:sp>
        <p:nvSpPr>
          <p:cNvPr id="57349"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l" rtl="0" eaLnBrk="1" fontAlgn="base" hangingPunct="1">
              <a:spcBef>
                <a:spcPct val="0"/>
              </a:spcBef>
              <a:spcAft>
                <a:spcPct val="0"/>
              </a:spcAft>
            </a:pPr>
            <a:r>
              <a:rPr lang="en-US" dirty="0"/>
              <a:t>Click to edit Master title style</a:t>
            </a:r>
          </a:p>
        </p:txBody>
      </p:sp>
      <p:pic>
        <p:nvPicPr>
          <p:cNvPr id="5" name="Picture 4"/>
          <p:cNvPicPr>
            <a:picLocks noChangeAspect="1" noChangeArrowheads="1"/>
          </p:cNvPicPr>
          <p:nvPr/>
        </p:nvPicPr>
        <p:blipFill>
          <a:blip r:embed="rId2" cstate="print"/>
          <a:srcRect/>
          <a:stretch>
            <a:fillRect/>
          </a:stretch>
        </p:blipFill>
        <p:spPr bwMode="auto">
          <a:xfrm>
            <a:off x="8503920" y="6217920"/>
            <a:ext cx="548640" cy="551434"/>
          </a:xfrm>
          <a:prstGeom prst="rect">
            <a:avLst/>
          </a:prstGeom>
          <a:noFill/>
        </p:spPr>
      </p:pic>
      <p:sp>
        <p:nvSpPr>
          <p:cNvPr id="4" name="TextBox 3"/>
          <p:cNvSpPr txBox="1"/>
          <p:nvPr/>
        </p:nvSpPr>
        <p:spPr>
          <a:xfrm>
            <a:off x="91440" y="91440"/>
            <a:ext cx="8961120" cy="307777"/>
          </a:xfrm>
          <a:prstGeom prst="rect">
            <a:avLst/>
          </a:prstGeom>
          <a:noFill/>
        </p:spPr>
        <p:txBody>
          <a:bodyPr wrap="square" rtlCol="0">
            <a:spAutoFit/>
          </a:bodyPr>
          <a:lstStyle/>
          <a:p>
            <a:pPr fontAlgn="auto">
              <a:spcBef>
                <a:spcPts val="0"/>
              </a:spcBef>
              <a:spcAft>
                <a:spcPts val="0"/>
              </a:spcAft>
            </a:pPr>
            <a:r>
              <a:rPr lang="en-US" sz="1400" b="1" dirty="0">
                <a:solidFill>
                  <a:srgbClr val="000000"/>
                </a:solidFill>
                <a:latin typeface="Calibri" pitchFamily="34" charset="0"/>
                <a:cs typeface="Meta Offc Pro"/>
              </a:rPr>
              <a:t>Figure </a:t>
            </a:r>
            <a:fld id="{0C16F13B-3659-4888-B784-82F22626CC5F}" type="slidenum">
              <a:rPr lang="en-US" sz="1400" b="1" smtClean="0">
                <a:solidFill>
                  <a:srgbClr val="000000"/>
                </a:solidFill>
                <a:latin typeface="Calibri" pitchFamily="34" charset="0"/>
                <a:cs typeface="Meta Offc Pro"/>
              </a:rPr>
              <a:pPr fontAlgn="auto">
                <a:spcBef>
                  <a:spcPts val="0"/>
                </a:spcBef>
                <a:spcAft>
                  <a:spcPts val="0"/>
                </a:spcAft>
              </a:pPr>
              <a:t>‹#›</a:t>
            </a:fld>
            <a:endParaRPr lang="en-US" sz="1400" b="1" dirty="0" err="1">
              <a:solidFill>
                <a:srgbClr val="000000"/>
              </a:solidFill>
              <a:latin typeface="Calibri" pitchFamily="34" charset="0"/>
              <a:cs typeface="Meta Offc Pro"/>
            </a:endParaRPr>
          </a:p>
        </p:txBody>
      </p:sp>
    </p:spTree>
    <p:extLst>
      <p:ext uri="{BB962C8B-B14F-4D97-AF65-F5344CB8AC3E}">
        <p14:creationId xmlns:p14="http://schemas.microsoft.com/office/powerpoint/2010/main" val="3896285330"/>
      </p:ext>
    </p:extLst>
  </p:cSld>
  <p:clrMap bg1="lt1" tx1="dk1" bg2="lt2" tx2="dk2" accent1="accent1" accent2="accent2" accent3="accent3" accent4="accent4" accent5="accent5" accent6="accent6" hlink="hlink" folHlink="folHlink"/>
  <p:hf hdr="0" ftr="0" dt="0"/>
  <p:txStyles>
    <p:titleStyle>
      <a:lvl1pPr algn="l" rtl="0" eaLnBrk="1" fontAlgn="base" hangingPunct="1">
        <a:spcBef>
          <a:spcPct val="0"/>
        </a:spcBef>
        <a:spcAft>
          <a:spcPct val="0"/>
        </a:spcAft>
        <a:defRPr lang="en-US" sz="2800" b="1" i="0" dirty="0" smtClean="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0"/>
          </a:schemeClr>
        </a:solidFill>
        <a:effectLst/>
      </p:bgPr>
    </p:bg>
    <p:spTree>
      <p:nvGrpSpPr>
        <p:cNvPr id="1" name=""/>
        <p:cNvGrpSpPr/>
        <p:nvPr/>
      </p:nvGrpSpPr>
      <p:grpSpPr>
        <a:xfrm>
          <a:off x="0" y="0"/>
          <a:ext cx="0" cy="0"/>
          <a:chOff x="0" y="0"/>
          <a:chExt cx="0" cy="0"/>
        </a:xfrm>
      </p:grpSpPr>
      <p:sp>
        <p:nvSpPr>
          <p:cNvPr id="57349"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l" rtl="0" eaLnBrk="1" fontAlgn="base" hangingPunct="1">
              <a:spcBef>
                <a:spcPct val="0"/>
              </a:spcBef>
              <a:spcAft>
                <a:spcPct val="0"/>
              </a:spcAft>
            </a:pPr>
            <a:r>
              <a:rPr lang="en-US" dirty="0"/>
              <a:t>Click to edit Master title style</a:t>
            </a:r>
          </a:p>
        </p:txBody>
      </p:sp>
      <p:pic>
        <p:nvPicPr>
          <p:cNvPr id="5" name="Picture 4"/>
          <p:cNvPicPr>
            <a:picLocks noChangeAspect="1" noChangeArrowheads="1"/>
          </p:cNvPicPr>
          <p:nvPr/>
        </p:nvPicPr>
        <p:blipFill>
          <a:blip r:embed="rId2" cstate="print"/>
          <a:srcRect/>
          <a:stretch>
            <a:fillRect/>
          </a:stretch>
        </p:blipFill>
        <p:spPr bwMode="auto">
          <a:xfrm>
            <a:off x="8503920" y="6217920"/>
            <a:ext cx="548640" cy="551434"/>
          </a:xfrm>
          <a:prstGeom prst="rect">
            <a:avLst/>
          </a:prstGeom>
          <a:noFill/>
        </p:spPr>
      </p:pic>
      <p:sp>
        <p:nvSpPr>
          <p:cNvPr id="4" name="TextBox 3"/>
          <p:cNvSpPr txBox="1"/>
          <p:nvPr/>
        </p:nvSpPr>
        <p:spPr>
          <a:xfrm>
            <a:off x="91440" y="91440"/>
            <a:ext cx="8961120" cy="307777"/>
          </a:xfrm>
          <a:prstGeom prst="rect">
            <a:avLst/>
          </a:prstGeom>
          <a:noFill/>
        </p:spPr>
        <p:txBody>
          <a:bodyPr wrap="square" rtlCol="0">
            <a:spAutoFit/>
          </a:bodyPr>
          <a:lstStyle/>
          <a:p>
            <a:pPr fontAlgn="auto">
              <a:spcBef>
                <a:spcPts val="0"/>
              </a:spcBef>
              <a:spcAft>
                <a:spcPts val="0"/>
              </a:spcAft>
            </a:pPr>
            <a:r>
              <a:rPr lang="en-US" sz="1400" b="1" dirty="0">
                <a:solidFill>
                  <a:srgbClr val="000000"/>
                </a:solidFill>
                <a:latin typeface="Calibri" pitchFamily="34" charset="0"/>
                <a:cs typeface="Meta Offc Pro"/>
              </a:rPr>
              <a:t>Figure </a:t>
            </a:r>
            <a:fld id="{0C16F13B-3659-4888-B784-82F22626CC5F}" type="slidenum">
              <a:rPr lang="en-US" sz="1400" b="1" smtClean="0">
                <a:solidFill>
                  <a:srgbClr val="000000"/>
                </a:solidFill>
                <a:latin typeface="Calibri" pitchFamily="34" charset="0"/>
                <a:cs typeface="Meta Offc Pro"/>
              </a:rPr>
              <a:pPr fontAlgn="auto">
                <a:spcBef>
                  <a:spcPts val="0"/>
                </a:spcBef>
                <a:spcAft>
                  <a:spcPts val="0"/>
                </a:spcAft>
              </a:pPr>
              <a:t>‹#›</a:t>
            </a:fld>
            <a:endParaRPr lang="en-US" sz="1400" b="1" dirty="0" err="1">
              <a:solidFill>
                <a:srgbClr val="000000"/>
              </a:solidFill>
              <a:latin typeface="Calibri" pitchFamily="34" charset="0"/>
              <a:cs typeface="Meta Offc Pro"/>
            </a:endParaRPr>
          </a:p>
        </p:txBody>
      </p:sp>
    </p:spTree>
    <p:extLst>
      <p:ext uri="{BB962C8B-B14F-4D97-AF65-F5344CB8AC3E}">
        <p14:creationId xmlns:p14="http://schemas.microsoft.com/office/powerpoint/2010/main" val="2393395547"/>
      </p:ext>
    </p:extLst>
  </p:cSld>
  <p:clrMap bg1="lt1" tx1="dk1" bg2="lt2" tx2="dk2" accent1="accent1" accent2="accent2" accent3="accent3" accent4="accent4" accent5="accent5" accent6="accent6" hlink="hlink" folHlink="folHlink"/>
  <p:hf hdr="0" ftr="0" dt="0"/>
  <p:txStyles>
    <p:titleStyle>
      <a:lvl1pPr algn="l" rtl="0" eaLnBrk="1" fontAlgn="base" hangingPunct="1">
        <a:spcBef>
          <a:spcPct val="0"/>
        </a:spcBef>
        <a:spcAft>
          <a:spcPct val="0"/>
        </a:spcAft>
        <a:defRPr lang="en-US" sz="2800" b="1" i="0" dirty="0" smtClean="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0"/>
          </a:schemeClr>
        </a:solidFill>
        <a:effectLst/>
      </p:bgPr>
    </p:bg>
    <p:spTree>
      <p:nvGrpSpPr>
        <p:cNvPr id="1" name=""/>
        <p:cNvGrpSpPr/>
        <p:nvPr/>
      </p:nvGrpSpPr>
      <p:grpSpPr>
        <a:xfrm>
          <a:off x="0" y="0"/>
          <a:ext cx="0" cy="0"/>
          <a:chOff x="0" y="0"/>
          <a:chExt cx="0" cy="0"/>
        </a:xfrm>
      </p:grpSpPr>
      <p:sp>
        <p:nvSpPr>
          <p:cNvPr id="57349"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l" rtl="0" eaLnBrk="1" fontAlgn="base" hangingPunct="1">
              <a:spcBef>
                <a:spcPct val="0"/>
              </a:spcBef>
              <a:spcAft>
                <a:spcPct val="0"/>
              </a:spcAft>
            </a:pPr>
            <a:r>
              <a:rPr lang="en-US" dirty="0"/>
              <a:t>Click to edit Master title style</a:t>
            </a:r>
          </a:p>
        </p:txBody>
      </p:sp>
      <p:pic>
        <p:nvPicPr>
          <p:cNvPr id="5" name="Picture 4"/>
          <p:cNvPicPr>
            <a:picLocks noChangeAspect="1" noChangeArrowheads="1"/>
          </p:cNvPicPr>
          <p:nvPr/>
        </p:nvPicPr>
        <p:blipFill>
          <a:blip r:embed="rId2" cstate="print"/>
          <a:srcRect/>
          <a:stretch>
            <a:fillRect/>
          </a:stretch>
        </p:blipFill>
        <p:spPr bwMode="auto">
          <a:xfrm>
            <a:off x="8503920" y="6217920"/>
            <a:ext cx="548640" cy="551434"/>
          </a:xfrm>
          <a:prstGeom prst="rect">
            <a:avLst/>
          </a:prstGeom>
          <a:noFill/>
        </p:spPr>
      </p:pic>
      <p:sp>
        <p:nvSpPr>
          <p:cNvPr id="4" name="TextBox 3"/>
          <p:cNvSpPr txBox="1"/>
          <p:nvPr/>
        </p:nvSpPr>
        <p:spPr>
          <a:xfrm>
            <a:off x="91440" y="91440"/>
            <a:ext cx="8961120" cy="307777"/>
          </a:xfrm>
          <a:prstGeom prst="rect">
            <a:avLst/>
          </a:prstGeom>
          <a:noFill/>
        </p:spPr>
        <p:txBody>
          <a:bodyPr wrap="square" rtlCol="0">
            <a:spAutoFit/>
          </a:bodyPr>
          <a:lstStyle/>
          <a:p>
            <a:pPr fontAlgn="auto">
              <a:spcBef>
                <a:spcPts val="0"/>
              </a:spcBef>
              <a:spcAft>
                <a:spcPts val="0"/>
              </a:spcAft>
            </a:pPr>
            <a:r>
              <a:rPr lang="en-US" sz="1400" b="1" dirty="0">
                <a:solidFill>
                  <a:srgbClr val="000000"/>
                </a:solidFill>
                <a:latin typeface="Calibri" pitchFamily="34" charset="0"/>
                <a:cs typeface="Meta Offc Pro"/>
              </a:rPr>
              <a:t>Figure </a:t>
            </a:r>
            <a:fld id="{0C16F13B-3659-4888-B784-82F22626CC5F}" type="slidenum">
              <a:rPr lang="en-US" sz="1400" b="1" smtClean="0">
                <a:solidFill>
                  <a:srgbClr val="000000"/>
                </a:solidFill>
                <a:latin typeface="Calibri" pitchFamily="34" charset="0"/>
                <a:cs typeface="Meta Offc Pro"/>
              </a:rPr>
              <a:pPr fontAlgn="auto">
                <a:spcBef>
                  <a:spcPts val="0"/>
                </a:spcBef>
                <a:spcAft>
                  <a:spcPts val="0"/>
                </a:spcAft>
              </a:pPr>
              <a:t>‹#›</a:t>
            </a:fld>
            <a:endParaRPr lang="en-US" sz="1400" b="1" dirty="0" err="1">
              <a:solidFill>
                <a:srgbClr val="000000"/>
              </a:solidFill>
              <a:latin typeface="Calibri" pitchFamily="34" charset="0"/>
              <a:cs typeface="Meta Offc Pro"/>
            </a:endParaRPr>
          </a:p>
        </p:txBody>
      </p:sp>
    </p:spTree>
    <p:extLst>
      <p:ext uri="{BB962C8B-B14F-4D97-AF65-F5344CB8AC3E}">
        <p14:creationId xmlns:p14="http://schemas.microsoft.com/office/powerpoint/2010/main" val="4150218802"/>
      </p:ext>
    </p:extLst>
  </p:cSld>
  <p:clrMap bg1="lt1" tx1="dk1" bg2="lt2" tx2="dk2" accent1="accent1" accent2="accent2" accent3="accent3" accent4="accent4" accent5="accent5" accent6="accent6" hlink="hlink" folHlink="folHlink"/>
  <p:hf hdr="0" ftr="0" dt="0"/>
  <p:txStyles>
    <p:titleStyle>
      <a:lvl1pPr algn="l" rtl="0" eaLnBrk="1" fontAlgn="base" hangingPunct="1">
        <a:spcBef>
          <a:spcPct val="0"/>
        </a:spcBef>
        <a:spcAft>
          <a:spcPct val="0"/>
        </a:spcAft>
        <a:defRPr lang="en-US" sz="2800" b="1" i="0" dirty="0" smtClean="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0"/>
          </a:schemeClr>
        </a:solidFill>
        <a:effectLst/>
      </p:bgPr>
    </p:bg>
    <p:spTree>
      <p:nvGrpSpPr>
        <p:cNvPr id="1" name=""/>
        <p:cNvGrpSpPr/>
        <p:nvPr/>
      </p:nvGrpSpPr>
      <p:grpSpPr>
        <a:xfrm>
          <a:off x="0" y="0"/>
          <a:ext cx="0" cy="0"/>
          <a:chOff x="0" y="0"/>
          <a:chExt cx="0" cy="0"/>
        </a:xfrm>
      </p:grpSpPr>
      <p:sp>
        <p:nvSpPr>
          <p:cNvPr id="57349"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l" rtl="0" eaLnBrk="1" fontAlgn="base" hangingPunct="1">
              <a:spcBef>
                <a:spcPct val="0"/>
              </a:spcBef>
              <a:spcAft>
                <a:spcPct val="0"/>
              </a:spcAft>
            </a:pPr>
            <a:r>
              <a:rPr lang="en-US" dirty="0"/>
              <a:t>Click to edit Master title style</a:t>
            </a:r>
          </a:p>
        </p:txBody>
      </p:sp>
      <p:pic>
        <p:nvPicPr>
          <p:cNvPr id="5" name="Picture 4"/>
          <p:cNvPicPr>
            <a:picLocks noChangeAspect="1" noChangeArrowheads="1"/>
          </p:cNvPicPr>
          <p:nvPr/>
        </p:nvPicPr>
        <p:blipFill>
          <a:blip r:embed="rId2" cstate="print"/>
          <a:srcRect/>
          <a:stretch>
            <a:fillRect/>
          </a:stretch>
        </p:blipFill>
        <p:spPr bwMode="auto">
          <a:xfrm>
            <a:off x="8503920" y="6217920"/>
            <a:ext cx="548640" cy="551434"/>
          </a:xfrm>
          <a:prstGeom prst="rect">
            <a:avLst/>
          </a:prstGeom>
          <a:noFill/>
        </p:spPr>
      </p:pic>
      <p:sp>
        <p:nvSpPr>
          <p:cNvPr id="4" name="TextBox 3"/>
          <p:cNvSpPr txBox="1"/>
          <p:nvPr/>
        </p:nvSpPr>
        <p:spPr>
          <a:xfrm>
            <a:off x="91440" y="91440"/>
            <a:ext cx="8961120" cy="307777"/>
          </a:xfrm>
          <a:prstGeom prst="rect">
            <a:avLst/>
          </a:prstGeom>
          <a:noFill/>
        </p:spPr>
        <p:txBody>
          <a:bodyPr wrap="square" rtlCol="0">
            <a:spAutoFit/>
          </a:bodyPr>
          <a:lstStyle/>
          <a:p>
            <a:pPr fontAlgn="auto">
              <a:spcBef>
                <a:spcPts val="0"/>
              </a:spcBef>
              <a:spcAft>
                <a:spcPts val="0"/>
              </a:spcAft>
            </a:pPr>
            <a:r>
              <a:rPr lang="en-US" sz="1400" b="1" dirty="0">
                <a:solidFill>
                  <a:srgbClr val="000000"/>
                </a:solidFill>
                <a:latin typeface="Calibri" pitchFamily="34" charset="0"/>
                <a:cs typeface="Meta Offc Pro"/>
              </a:rPr>
              <a:t>Figure </a:t>
            </a:r>
            <a:fld id="{0C16F13B-3659-4888-B784-82F22626CC5F}" type="slidenum">
              <a:rPr lang="en-US" sz="1400" b="1" smtClean="0">
                <a:solidFill>
                  <a:srgbClr val="000000"/>
                </a:solidFill>
                <a:latin typeface="Calibri" pitchFamily="34" charset="0"/>
                <a:cs typeface="Meta Offc Pro"/>
              </a:rPr>
              <a:pPr fontAlgn="auto">
                <a:spcBef>
                  <a:spcPts val="0"/>
                </a:spcBef>
                <a:spcAft>
                  <a:spcPts val="0"/>
                </a:spcAft>
              </a:pPr>
              <a:t>‹#›</a:t>
            </a:fld>
            <a:endParaRPr lang="en-US" sz="1400" b="1" dirty="0" err="1">
              <a:solidFill>
                <a:srgbClr val="000000"/>
              </a:solidFill>
              <a:latin typeface="Calibri" pitchFamily="34" charset="0"/>
              <a:cs typeface="Meta Offc Pro"/>
            </a:endParaRPr>
          </a:p>
        </p:txBody>
      </p:sp>
    </p:spTree>
    <p:extLst>
      <p:ext uri="{BB962C8B-B14F-4D97-AF65-F5344CB8AC3E}">
        <p14:creationId xmlns:p14="http://schemas.microsoft.com/office/powerpoint/2010/main" val="2951526840"/>
      </p:ext>
    </p:extLst>
  </p:cSld>
  <p:clrMap bg1="lt1" tx1="dk1" bg2="lt2" tx2="dk2" accent1="accent1" accent2="accent2" accent3="accent3" accent4="accent4" accent5="accent5" accent6="accent6" hlink="hlink" folHlink="folHlink"/>
  <p:hf hdr="0" ftr="0" dt="0"/>
  <p:txStyles>
    <p:titleStyle>
      <a:lvl1pPr algn="l" rtl="0" eaLnBrk="1" fontAlgn="base" hangingPunct="1">
        <a:spcBef>
          <a:spcPct val="0"/>
        </a:spcBef>
        <a:spcAft>
          <a:spcPct val="0"/>
        </a:spcAft>
        <a:defRPr lang="en-US" sz="2800" b="1" i="0" dirty="0" smtClean="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0"/>
          </a:schemeClr>
        </a:solidFill>
        <a:effectLst/>
      </p:bgPr>
    </p:bg>
    <p:spTree>
      <p:nvGrpSpPr>
        <p:cNvPr id="1" name=""/>
        <p:cNvGrpSpPr/>
        <p:nvPr/>
      </p:nvGrpSpPr>
      <p:grpSpPr>
        <a:xfrm>
          <a:off x="0" y="0"/>
          <a:ext cx="0" cy="0"/>
          <a:chOff x="0" y="0"/>
          <a:chExt cx="0" cy="0"/>
        </a:xfrm>
      </p:grpSpPr>
      <p:sp>
        <p:nvSpPr>
          <p:cNvPr id="57349"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l" rtl="0" eaLnBrk="1" fontAlgn="base" hangingPunct="1">
              <a:spcBef>
                <a:spcPct val="0"/>
              </a:spcBef>
              <a:spcAft>
                <a:spcPct val="0"/>
              </a:spcAft>
            </a:pPr>
            <a:r>
              <a:rPr lang="en-US" dirty="0"/>
              <a:t>Click to edit Master title style</a:t>
            </a:r>
          </a:p>
        </p:txBody>
      </p:sp>
      <p:pic>
        <p:nvPicPr>
          <p:cNvPr id="5" name="Picture 4"/>
          <p:cNvPicPr>
            <a:picLocks noChangeAspect="1" noChangeArrowheads="1"/>
          </p:cNvPicPr>
          <p:nvPr/>
        </p:nvPicPr>
        <p:blipFill>
          <a:blip r:embed="rId2" cstate="print"/>
          <a:srcRect/>
          <a:stretch>
            <a:fillRect/>
          </a:stretch>
        </p:blipFill>
        <p:spPr bwMode="auto">
          <a:xfrm>
            <a:off x="8503920" y="6217920"/>
            <a:ext cx="548640" cy="551434"/>
          </a:xfrm>
          <a:prstGeom prst="rect">
            <a:avLst/>
          </a:prstGeom>
          <a:noFill/>
        </p:spPr>
      </p:pic>
      <p:sp>
        <p:nvSpPr>
          <p:cNvPr id="4" name="TextBox 3"/>
          <p:cNvSpPr txBox="1"/>
          <p:nvPr/>
        </p:nvSpPr>
        <p:spPr>
          <a:xfrm>
            <a:off x="91440" y="91440"/>
            <a:ext cx="8961120" cy="307777"/>
          </a:xfrm>
          <a:prstGeom prst="rect">
            <a:avLst/>
          </a:prstGeom>
          <a:noFill/>
        </p:spPr>
        <p:txBody>
          <a:bodyPr wrap="square" rtlCol="0">
            <a:spAutoFit/>
          </a:bodyPr>
          <a:lstStyle/>
          <a:p>
            <a:pPr fontAlgn="auto">
              <a:spcBef>
                <a:spcPts val="0"/>
              </a:spcBef>
              <a:spcAft>
                <a:spcPts val="0"/>
              </a:spcAft>
            </a:pPr>
            <a:r>
              <a:rPr lang="en-US" sz="1400" b="1" dirty="0">
                <a:solidFill>
                  <a:srgbClr val="000000"/>
                </a:solidFill>
                <a:latin typeface="Calibri" pitchFamily="34" charset="0"/>
                <a:cs typeface="Meta Offc Pro"/>
              </a:rPr>
              <a:t>Figure </a:t>
            </a:r>
            <a:fld id="{0C16F13B-3659-4888-B784-82F22626CC5F}" type="slidenum">
              <a:rPr lang="en-US" sz="1400" b="1" smtClean="0">
                <a:solidFill>
                  <a:srgbClr val="000000"/>
                </a:solidFill>
                <a:latin typeface="Calibri" pitchFamily="34" charset="0"/>
                <a:cs typeface="Meta Offc Pro"/>
              </a:rPr>
              <a:pPr fontAlgn="auto">
                <a:spcBef>
                  <a:spcPts val="0"/>
                </a:spcBef>
                <a:spcAft>
                  <a:spcPts val="0"/>
                </a:spcAft>
              </a:pPr>
              <a:t>‹#›</a:t>
            </a:fld>
            <a:endParaRPr lang="en-US" sz="1400" b="1" dirty="0" err="1">
              <a:solidFill>
                <a:srgbClr val="000000"/>
              </a:solidFill>
              <a:latin typeface="Calibri" pitchFamily="34" charset="0"/>
              <a:cs typeface="Meta Offc Pro"/>
            </a:endParaRPr>
          </a:p>
        </p:txBody>
      </p:sp>
    </p:spTree>
    <p:extLst>
      <p:ext uri="{BB962C8B-B14F-4D97-AF65-F5344CB8AC3E}">
        <p14:creationId xmlns:p14="http://schemas.microsoft.com/office/powerpoint/2010/main" val="1714553887"/>
      </p:ext>
    </p:extLst>
  </p:cSld>
  <p:clrMap bg1="lt1" tx1="dk1" bg2="lt2" tx2="dk2" accent1="accent1" accent2="accent2" accent3="accent3" accent4="accent4" accent5="accent5" accent6="accent6" hlink="hlink" folHlink="folHlink"/>
  <p:hf hdr="0" ftr="0" dt="0"/>
  <p:txStyles>
    <p:titleStyle>
      <a:lvl1pPr algn="l" rtl="0" eaLnBrk="1" fontAlgn="base" hangingPunct="1">
        <a:spcBef>
          <a:spcPct val="0"/>
        </a:spcBef>
        <a:spcAft>
          <a:spcPct val="0"/>
        </a:spcAft>
        <a:defRPr lang="en-US" sz="2800" b="1" i="0" dirty="0" smtClean="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0"/>
          </a:schemeClr>
        </a:solidFill>
        <a:effectLst/>
      </p:bgPr>
    </p:bg>
    <p:spTree>
      <p:nvGrpSpPr>
        <p:cNvPr id="1" name=""/>
        <p:cNvGrpSpPr/>
        <p:nvPr/>
      </p:nvGrpSpPr>
      <p:grpSpPr>
        <a:xfrm>
          <a:off x="0" y="0"/>
          <a:ext cx="0" cy="0"/>
          <a:chOff x="0" y="0"/>
          <a:chExt cx="0" cy="0"/>
        </a:xfrm>
      </p:grpSpPr>
      <p:sp>
        <p:nvSpPr>
          <p:cNvPr id="57349"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l" rtl="0" eaLnBrk="1" fontAlgn="base" hangingPunct="1">
              <a:spcBef>
                <a:spcPct val="0"/>
              </a:spcBef>
              <a:spcAft>
                <a:spcPct val="0"/>
              </a:spcAft>
            </a:pPr>
            <a:r>
              <a:rPr lang="en-US" dirty="0"/>
              <a:t>Click to edit Master title style</a:t>
            </a:r>
          </a:p>
        </p:txBody>
      </p:sp>
      <p:pic>
        <p:nvPicPr>
          <p:cNvPr id="5" name="Picture 4"/>
          <p:cNvPicPr>
            <a:picLocks noChangeAspect="1" noChangeArrowheads="1"/>
          </p:cNvPicPr>
          <p:nvPr/>
        </p:nvPicPr>
        <p:blipFill>
          <a:blip r:embed="rId2" cstate="print"/>
          <a:srcRect/>
          <a:stretch>
            <a:fillRect/>
          </a:stretch>
        </p:blipFill>
        <p:spPr bwMode="auto">
          <a:xfrm>
            <a:off x="8503920" y="6217920"/>
            <a:ext cx="548640" cy="551434"/>
          </a:xfrm>
          <a:prstGeom prst="rect">
            <a:avLst/>
          </a:prstGeom>
          <a:noFill/>
        </p:spPr>
      </p:pic>
      <p:sp>
        <p:nvSpPr>
          <p:cNvPr id="4" name="TextBox 3"/>
          <p:cNvSpPr txBox="1"/>
          <p:nvPr/>
        </p:nvSpPr>
        <p:spPr>
          <a:xfrm>
            <a:off x="91440" y="91440"/>
            <a:ext cx="8961120" cy="307777"/>
          </a:xfrm>
          <a:prstGeom prst="rect">
            <a:avLst/>
          </a:prstGeom>
          <a:noFill/>
        </p:spPr>
        <p:txBody>
          <a:bodyPr wrap="square" rtlCol="0">
            <a:spAutoFit/>
          </a:bodyPr>
          <a:lstStyle/>
          <a:p>
            <a:pPr fontAlgn="auto">
              <a:spcBef>
                <a:spcPts val="0"/>
              </a:spcBef>
              <a:spcAft>
                <a:spcPts val="0"/>
              </a:spcAft>
            </a:pPr>
            <a:r>
              <a:rPr lang="en-US" sz="1400" b="1" dirty="0">
                <a:solidFill>
                  <a:srgbClr val="000000"/>
                </a:solidFill>
                <a:latin typeface="Calibri" pitchFamily="34" charset="0"/>
                <a:cs typeface="Meta Offc Pro"/>
              </a:rPr>
              <a:t>Figure </a:t>
            </a:r>
            <a:fld id="{0C16F13B-3659-4888-B784-82F22626CC5F}" type="slidenum">
              <a:rPr lang="en-US" sz="1400" b="1" smtClean="0">
                <a:solidFill>
                  <a:srgbClr val="000000"/>
                </a:solidFill>
                <a:latin typeface="Calibri" pitchFamily="34" charset="0"/>
                <a:cs typeface="Meta Offc Pro"/>
              </a:rPr>
              <a:pPr fontAlgn="auto">
                <a:spcBef>
                  <a:spcPts val="0"/>
                </a:spcBef>
                <a:spcAft>
                  <a:spcPts val="0"/>
                </a:spcAft>
              </a:pPr>
              <a:t>‹#›</a:t>
            </a:fld>
            <a:endParaRPr lang="en-US" sz="1400" b="1" dirty="0" err="1">
              <a:solidFill>
                <a:srgbClr val="000000"/>
              </a:solidFill>
              <a:latin typeface="Calibri" pitchFamily="34" charset="0"/>
              <a:cs typeface="Meta Offc Pro"/>
            </a:endParaRPr>
          </a:p>
        </p:txBody>
      </p:sp>
    </p:spTree>
    <p:extLst>
      <p:ext uri="{BB962C8B-B14F-4D97-AF65-F5344CB8AC3E}">
        <p14:creationId xmlns:p14="http://schemas.microsoft.com/office/powerpoint/2010/main" val="3234516298"/>
      </p:ext>
    </p:extLst>
  </p:cSld>
  <p:clrMap bg1="lt1" tx1="dk1" bg2="lt2" tx2="dk2" accent1="accent1" accent2="accent2" accent3="accent3" accent4="accent4" accent5="accent5" accent6="accent6" hlink="hlink" folHlink="folHlink"/>
  <p:hf hdr="0" ftr="0" dt="0"/>
  <p:txStyles>
    <p:titleStyle>
      <a:lvl1pPr algn="l" rtl="0" eaLnBrk="1" fontAlgn="base" hangingPunct="1">
        <a:spcBef>
          <a:spcPct val="0"/>
        </a:spcBef>
        <a:spcAft>
          <a:spcPct val="0"/>
        </a:spcAft>
        <a:defRPr lang="en-US" sz="2800" b="1" i="0" dirty="0" smtClean="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0"/>
          </a:schemeClr>
        </a:solidFill>
        <a:effectLst/>
      </p:bgPr>
    </p:bg>
    <p:spTree>
      <p:nvGrpSpPr>
        <p:cNvPr id="1" name=""/>
        <p:cNvGrpSpPr/>
        <p:nvPr/>
      </p:nvGrpSpPr>
      <p:grpSpPr>
        <a:xfrm>
          <a:off x="0" y="0"/>
          <a:ext cx="0" cy="0"/>
          <a:chOff x="0" y="0"/>
          <a:chExt cx="0" cy="0"/>
        </a:xfrm>
      </p:grpSpPr>
      <p:sp>
        <p:nvSpPr>
          <p:cNvPr id="57349"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l" rtl="0" eaLnBrk="1" fontAlgn="base" hangingPunct="1">
              <a:spcBef>
                <a:spcPct val="0"/>
              </a:spcBef>
              <a:spcAft>
                <a:spcPct val="0"/>
              </a:spcAft>
            </a:pPr>
            <a:r>
              <a:rPr lang="en-US" dirty="0"/>
              <a:t>Click to edit Master title style</a:t>
            </a:r>
          </a:p>
        </p:txBody>
      </p:sp>
      <p:pic>
        <p:nvPicPr>
          <p:cNvPr id="5" name="Picture 4"/>
          <p:cNvPicPr>
            <a:picLocks noChangeAspect="1" noChangeArrowheads="1"/>
          </p:cNvPicPr>
          <p:nvPr/>
        </p:nvPicPr>
        <p:blipFill>
          <a:blip r:embed="rId2" cstate="print"/>
          <a:srcRect/>
          <a:stretch>
            <a:fillRect/>
          </a:stretch>
        </p:blipFill>
        <p:spPr bwMode="auto">
          <a:xfrm>
            <a:off x="8503920" y="6217920"/>
            <a:ext cx="548640" cy="551434"/>
          </a:xfrm>
          <a:prstGeom prst="rect">
            <a:avLst/>
          </a:prstGeom>
          <a:noFill/>
        </p:spPr>
      </p:pic>
      <p:sp>
        <p:nvSpPr>
          <p:cNvPr id="4" name="TextBox 3"/>
          <p:cNvSpPr txBox="1"/>
          <p:nvPr/>
        </p:nvSpPr>
        <p:spPr>
          <a:xfrm>
            <a:off x="91440" y="91440"/>
            <a:ext cx="8961120" cy="307777"/>
          </a:xfrm>
          <a:prstGeom prst="rect">
            <a:avLst/>
          </a:prstGeom>
          <a:noFill/>
        </p:spPr>
        <p:txBody>
          <a:bodyPr wrap="square" rtlCol="0">
            <a:spAutoFit/>
          </a:bodyPr>
          <a:lstStyle/>
          <a:p>
            <a:pPr fontAlgn="auto">
              <a:spcBef>
                <a:spcPts val="0"/>
              </a:spcBef>
              <a:spcAft>
                <a:spcPts val="0"/>
              </a:spcAft>
            </a:pPr>
            <a:r>
              <a:rPr lang="en-US" sz="1400" b="1" dirty="0">
                <a:solidFill>
                  <a:srgbClr val="000000"/>
                </a:solidFill>
                <a:latin typeface="Calibri" pitchFamily="34" charset="0"/>
                <a:cs typeface="Meta Offc Pro"/>
              </a:rPr>
              <a:t>Figure </a:t>
            </a:r>
            <a:fld id="{0C16F13B-3659-4888-B784-82F22626CC5F}" type="slidenum">
              <a:rPr lang="en-US" sz="1400" b="1" smtClean="0">
                <a:solidFill>
                  <a:srgbClr val="000000"/>
                </a:solidFill>
                <a:latin typeface="Calibri" pitchFamily="34" charset="0"/>
                <a:cs typeface="Meta Offc Pro"/>
              </a:rPr>
              <a:pPr fontAlgn="auto">
                <a:spcBef>
                  <a:spcPts val="0"/>
                </a:spcBef>
                <a:spcAft>
                  <a:spcPts val="0"/>
                </a:spcAft>
              </a:pPr>
              <a:t>‹#›</a:t>
            </a:fld>
            <a:endParaRPr lang="en-US" sz="1400" b="1" dirty="0" err="1">
              <a:solidFill>
                <a:srgbClr val="000000"/>
              </a:solidFill>
              <a:latin typeface="Calibri" pitchFamily="34" charset="0"/>
              <a:cs typeface="Meta Offc Pro"/>
            </a:endParaRPr>
          </a:p>
        </p:txBody>
      </p:sp>
    </p:spTree>
    <p:extLst>
      <p:ext uri="{BB962C8B-B14F-4D97-AF65-F5344CB8AC3E}">
        <p14:creationId xmlns:p14="http://schemas.microsoft.com/office/powerpoint/2010/main" val="3709526354"/>
      </p:ext>
    </p:extLst>
  </p:cSld>
  <p:clrMap bg1="lt1" tx1="dk1" bg2="lt2" tx2="dk2" accent1="accent1" accent2="accent2" accent3="accent3" accent4="accent4" accent5="accent5" accent6="accent6" hlink="hlink" folHlink="folHlink"/>
  <p:hf hdr="0" ftr="0" dt="0"/>
  <p:txStyles>
    <p:titleStyle>
      <a:lvl1pPr algn="l" rtl="0" eaLnBrk="1" fontAlgn="base" hangingPunct="1">
        <a:spcBef>
          <a:spcPct val="0"/>
        </a:spcBef>
        <a:spcAft>
          <a:spcPct val="0"/>
        </a:spcAft>
        <a:defRPr lang="en-US" sz="2800" b="1" i="0" dirty="0" smtClean="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0"/>
          </a:schemeClr>
        </a:solidFill>
        <a:effectLst/>
      </p:bgPr>
    </p:bg>
    <p:spTree>
      <p:nvGrpSpPr>
        <p:cNvPr id="1" name=""/>
        <p:cNvGrpSpPr/>
        <p:nvPr/>
      </p:nvGrpSpPr>
      <p:grpSpPr>
        <a:xfrm>
          <a:off x="0" y="0"/>
          <a:ext cx="0" cy="0"/>
          <a:chOff x="0" y="0"/>
          <a:chExt cx="0" cy="0"/>
        </a:xfrm>
      </p:grpSpPr>
      <p:sp>
        <p:nvSpPr>
          <p:cNvPr id="57349"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l" rtl="0" eaLnBrk="1" fontAlgn="base" hangingPunct="1">
              <a:spcBef>
                <a:spcPct val="0"/>
              </a:spcBef>
              <a:spcAft>
                <a:spcPct val="0"/>
              </a:spcAft>
            </a:pPr>
            <a:r>
              <a:rPr lang="en-US" dirty="0"/>
              <a:t>Click to edit Master title style</a:t>
            </a:r>
          </a:p>
        </p:txBody>
      </p:sp>
      <p:pic>
        <p:nvPicPr>
          <p:cNvPr id="5" name="Picture 4"/>
          <p:cNvPicPr>
            <a:picLocks noChangeAspect="1" noChangeArrowheads="1"/>
          </p:cNvPicPr>
          <p:nvPr/>
        </p:nvPicPr>
        <p:blipFill>
          <a:blip r:embed="rId2" cstate="print"/>
          <a:srcRect/>
          <a:stretch>
            <a:fillRect/>
          </a:stretch>
        </p:blipFill>
        <p:spPr bwMode="auto">
          <a:xfrm>
            <a:off x="8503920" y="6217920"/>
            <a:ext cx="548640" cy="551434"/>
          </a:xfrm>
          <a:prstGeom prst="rect">
            <a:avLst/>
          </a:prstGeom>
          <a:noFill/>
        </p:spPr>
      </p:pic>
      <p:sp>
        <p:nvSpPr>
          <p:cNvPr id="4" name="TextBox 3"/>
          <p:cNvSpPr txBox="1"/>
          <p:nvPr/>
        </p:nvSpPr>
        <p:spPr>
          <a:xfrm>
            <a:off x="91440" y="91440"/>
            <a:ext cx="8961120" cy="307777"/>
          </a:xfrm>
          <a:prstGeom prst="rect">
            <a:avLst/>
          </a:prstGeom>
          <a:noFill/>
        </p:spPr>
        <p:txBody>
          <a:bodyPr wrap="square" rtlCol="0">
            <a:spAutoFit/>
          </a:bodyPr>
          <a:lstStyle/>
          <a:p>
            <a:pPr fontAlgn="auto">
              <a:spcBef>
                <a:spcPts val="0"/>
              </a:spcBef>
              <a:spcAft>
                <a:spcPts val="0"/>
              </a:spcAft>
            </a:pPr>
            <a:r>
              <a:rPr lang="en-US" sz="1400" b="1" dirty="0">
                <a:solidFill>
                  <a:srgbClr val="000000"/>
                </a:solidFill>
                <a:latin typeface="Calibri" pitchFamily="34" charset="0"/>
                <a:cs typeface="Meta Offc Pro"/>
              </a:rPr>
              <a:t>Figure </a:t>
            </a:r>
            <a:fld id="{0C16F13B-3659-4888-B784-82F22626CC5F}" type="slidenum">
              <a:rPr lang="en-US" sz="1400" b="1" smtClean="0">
                <a:solidFill>
                  <a:srgbClr val="000000"/>
                </a:solidFill>
                <a:latin typeface="Calibri" pitchFamily="34" charset="0"/>
                <a:cs typeface="Meta Offc Pro"/>
              </a:rPr>
              <a:pPr fontAlgn="auto">
                <a:spcBef>
                  <a:spcPts val="0"/>
                </a:spcBef>
                <a:spcAft>
                  <a:spcPts val="0"/>
                </a:spcAft>
              </a:pPr>
              <a:t>‹#›</a:t>
            </a:fld>
            <a:endParaRPr lang="en-US" sz="1400" b="1" dirty="0" err="1">
              <a:solidFill>
                <a:srgbClr val="000000"/>
              </a:solidFill>
              <a:latin typeface="Calibri" pitchFamily="34" charset="0"/>
              <a:cs typeface="Meta Offc Pro"/>
            </a:endParaRPr>
          </a:p>
        </p:txBody>
      </p:sp>
    </p:spTree>
    <p:extLst>
      <p:ext uri="{BB962C8B-B14F-4D97-AF65-F5344CB8AC3E}">
        <p14:creationId xmlns:p14="http://schemas.microsoft.com/office/powerpoint/2010/main" val="2649579981"/>
      </p:ext>
    </p:extLst>
  </p:cSld>
  <p:clrMap bg1="lt1" tx1="dk1" bg2="lt2" tx2="dk2" accent1="accent1" accent2="accent2" accent3="accent3" accent4="accent4" accent5="accent5" accent6="accent6" hlink="hlink" folHlink="folHlink"/>
  <p:hf hdr="0" ftr="0" dt="0"/>
  <p:txStyles>
    <p:titleStyle>
      <a:lvl1pPr algn="l" rtl="0" eaLnBrk="1" fontAlgn="base" hangingPunct="1">
        <a:spcBef>
          <a:spcPct val="0"/>
        </a:spcBef>
        <a:spcAft>
          <a:spcPct val="0"/>
        </a:spcAft>
        <a:defRPr lang="en-US" sz="2800" b="1" i="0" dirty="0" smtClean="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0"/>
          </a:schemeClr>
        </a:solidFill>
        <a:effectLst/>
      </p:bgPr>
    </p:bg>
    <p:spTree>
      <p:nvGrpSpPr>
        <p:cNvPr id="1" name=""/>
        <p:cNvGrpSpPr/>
        <p:nvPr/>
      </p:nvGrpSpPr>
      <p:grpSpPr>
        <a:xfrm>
          <a:off x="0" y="0"/>
          <a:ext cx="0" cy="0"/>
          <a:chOff x="0" y="0"/>
          <a:chExt cx="0" cy="0"/>
        </a:xfrm>
      </p:grpSpPr>
      <p:sp>
        <p:nvSpPr>
          <p:cNvPr id="57349"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l" rtl="0" eaLnBrk="1" fontAlgn="base" hangingPunct="1">
              <a:spcBef>
                <a:spcPct val="0"/>
              </a:spcBef>
              <a:spcAft>
                <a:spcPct val="0"/>
              </a:spcAft>
            </a:pPr>
            <a:r>
              <a:rPr lang="en-US" dirty="0"/>
              <a:t>Click to edit Master title style</a:t>
            </a:r>
          </a:p>
        </p:txBody>
      </p:sp>
      <p:pic>
        <p:nvPicPr>
          <p:cNvPr id="5" name="Picture 4"/>
          <p:cNvPicPr>
            <a:picLocks noChangeAspect="1" noChangeArrowheads="1"/>
          </p:cNvPicPr>
          <p:nvPr/>
        </p:nvPicPr>
        <p:blipFill>
          <a:blip r:embed="rId2" cstate="print"/>
          <a:srcRect/>
          <a:stretch>
            <a:fillRect/>
          </a:stretch>
        </p:blipFill>
        <p:spPr bwMode="auto">
          <a:xfrm>
            <a:off x="8503920" y="6217920"/>
            <a:ext cx="548640" cy="551434"/>
          </a:xfrm>
          <a:prstGeom prst="rect">
            <a:avLst/>
          </a:prstGeom>
          <a:noFill/>
        </p:spPr>
      </p:pic>
      <p:sp>
        <p:nvSpPr>
          <p:cNvPr id="4" name="TextBox 3"/>
          <p:cNvSpPr txBox="1"/>
          <p:nvPr/>
        </p:nvSpPr>
        <p:spPr>
          <a:xfrm>
            <a:off x="91440" y="91440"/>
            <a:ext cx="8961120" cy="307777"/>
          </a:xfrm>
          <a:prstGeom prst="rect">
            <a:avLst/>
          </a:prstGeom>
          <a:noFill/>
        </p:spPr>
        <p:txBody>
          <a:bodyPr wrap="square" rtlCol="0">
            <a:spAutoFit/>
          </a:bodyPr>
          <a:lstStyle/>
          <a:p>
            <a:pPr fontAlgn="auto">
              <a:spcBef>
                <a:spcPts val="0"/>
              </a:spcBef>
              <a:spcAft>
                <a:spcPts val="0"/>
              </a:spcAft>
            </a:pPr>
            <a:r>
              <a:rPr lang="en-US" sz="1400" b="1" dirty="0">
                <a:solidFill>
                  <a:srgbClr val="000000"/>
                </a:solidFill>
                <a:latin typeface="Calibri" pitchFamily="34" charset="0"/>
                <a:cs typeface="Meta Offc Pro"/>
              </a:rPr>
              <a:t>Figure </a:t>
            </a:r>
            <a:fld id="{0C16F13B-3659-4888-B784-82F22626CC5F}" type="slidenum">
              <a:rPr lang="en-US" sz="1400" b="1" smtClean="0">
                <a:solidFill>
                  <a:srgbClr val="000000"/>
                </a:solidFill>
                <a:latin typeface="Calibri" pitchFamily="34" charset="0"/>
                <a:cs typeface="Meta Offc Pro"/>
              </a:rPr>
              <a:pPr fontAlgn="auto">
                <a:spcBef>
                  <a:spcPts val="0"/>
                </a:spcBef>
                <a:spcAft>
                  <a:spcPts val="0"/>
                </a:spcAft>
              </a:pPr>
              <a:t>‹#›</a:t>
            </a:fld>
            <a:endParaRPr lang="en-US" sz="1400" b="1" dirty="0" err="1">
              <a:solidFill>
                <a:srgbClr val="000000"/>
              </a:solidFill>
              <a:latin typeface="Calibri" pitchFamily="34" charset="0"/>
              <a:cs typeface="Meta Offc Pro"/>
            </a:endParaRPr>
          </a:p>
        </p:txBody>
      </p:sp>
    </p:spTree>
    <p:extLst>
      <p:ext uri="{BB962C8B-B14F-4D97-AF65-F5344CB8AC3E}">
        <p14:creationId xmlns:p14="http://schemas.microsoft.com/office/powerpoint/2010/main" val="2505876121"/>
      </p:ext>
    </p:extLst>
  </p:cSld>
  <p:clrMap bg1="lt1" tx1="dk1" bg2="lt2" tx2="dk2" accent1="accent1" accent2="accent2" accent3="accent3" accent4="accent4" accent5="accent5" accent6="accent6" hlink="hlink" folHlink="folHlink"/>
  <p:hf hdr="0" ftr="0" dt="0"/>
  <p:txStyles>
    <p:titleStyle>
      <a:lvl1pPr algn="l" rtl="0" eaLnBrk="1" fontAlgn="base" hangingPunct="1">
        <a:spcBef>
          <a:spcPct val="0"/>
        </a:spcBef>
        <a:spcAft>
          <a:spcPct val="0"/>
        </a:spcAft>
        <a:defRPr lang="en-US" sz="2800" b="1" i="0" dirty="0" smtClean="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0"/>
          </a:schemeClr>
        </a:solidFill>
        <a:effectLst/>
      </p:bgPr>
    </p:bg>
    <p:spTree>
      <p:nvGrpSpPr>
        <p:cNvPr id="1" name=""/>
        <p:cNvGrpSpPr/>
        <p:nvPr/>
      </p:nvGrpSpPr>
      <p:grpSpPr>
        <a:xfrm>
          <a:off x="0" y="0"/>
          <a:ext cx="0" cy="0"/>
          <a:chOff x="0" y="0"/>
          <a:chExt cx="0" cy="0"/>
        </a:xfrm>
      </p:grpSpPr>
      <p:sp>
        <p:nvSpPr>
          <p:cNvPr id="57349"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l" rtl="0" eaLnBrk="1" fontAlgn="base" hangingPunct="1">
              <a:spcBef>
                <a:spcPct val="0"/>
              </a:spcBef>
              <a:spcAft>
                <a:spcPct val="0"/>
              </a:spcAft>
            </a:pPr>
            <a:r>
              <a:rPr lang="en-US" dirty="0"/>
              <a:t>Click to edit Master title style</a:t>
            </a:r>
          </a:p>
        </p:txBody>
      </p:sp>
      <p:pic>
        <p:nvPicPr>
          <p:cNvPr id="5" name="Picture 4"/>
          <p:cNvPicPr>
            <a:picLocks noChangeAspect="1" noChangeArrowheads="1"/>
          </p:cNvPicPr>
          <p:nvPr/>
        </p:nvPicPr>
        <p:blipFill>
          <a:blip r:embed="rId2" cstate="print"/>
          <a:srcRect/>
          <a:stretch>
            <a:fillRect/>
          </a:stretch>
        </p:blipFill>
        <p:spPr bwMode="auto">
          <a:xfrm>
            <a:off x="8503920" y="6217920"/>
            <a:ext cx="548640" cy="551434"/>
          </a:xfrm>
          <a:prstGeom prst="rect">
            <a:avLst/>
          </a:prstGeom>
          <a:noFill/>
        </p:spPr>
      </p:pic>
      <p:sp>
        <p:nvSpPr>
          <p:cNvPr id="4" name="TextBox 3"/>
          <p:cNvSpPr txBox="1"/>
          <p:nvPr/>
        </p:nvSpPr>
        <p:spPr>
          <a:xfrm>
            <a:off x="91440" y="91440"/>
            <a:ext cx="8961120" cy="307777"/>
          </a:xfrm>
          <a:prstGeom prst="rect">
            <a:avLst/>
          </a:prstGeom>
          <a:noFill/>
        </p:spPr>
        <p:txBody>
          <a:bodyPr wrap="square" rtlCol="0">
            <a:spAutoFit/>
          </a:bodyPr>
          <a:lstStyle/>
          <a:p>
            <a:pPr fontAlgn="auto">
              <a:spcBef>
                <a:spcPts val="0"/>
              </a:spcBef>
              <a:spcAft>
                <a:spcPts val="0"/>
              </a:spcAft>
            </a:pPr>
            <a:r>
              <a:rPr lang="en-US" sz="1400" b="1" dirty="0">
                <a:solidFill>
                  <a:srgbClr val="000000"/>
                </a:solidFill>
                <a:latin typeface="Calibri" pitchFamily="34" charset="0"/>
                <a:cs typeface="Meta Offc Pro"/>
              </a:rPr>
              <a:t>Figure </a:t>
            </a:r>
            <a:fld id="{0C16F13B-3659-4888-B784-82F22626CC5F}" type="slidenum">
              <a:rPr lang="en-US" sz="1400" b="1" smtClean="0">
                <a:solidFill>
                  <a:srgbClr val="000000"/>
                </a:solidFill>
                <a:latin typeface="Calibri" pitchFamily="34" charset="0"/>
                <a:cs typeface="Meta Offc Pro"/>
              </a:rPr>
              <a:pPr fontAlgn="auto">
                <a:spcBef>
                  <a:spcPts val="0"/>
                </a:spcBef>
                <a:spcAft>
                  <a:spcPts val="0"/>
                </a:spcAft>
              </a:pPr>
              <a:t>‹#›</a:t>
            </a:fld>
            <a:endParaRPr lang="en-US" sz="1400" b="1" dirty="0" err="1">
              <a:solidFill>
                <a:srgbClr val="000000"/>
              </a:solidFill>
              <a:latin typeface="Calibri" pitchFamily="34" charset="0"/>
              <a:cs typeface="Meta Offc Pro"/>
            </a:endParaRPr>
          </a:p>
        </p:txBody>
      </p:sp>
    </p:spTree>
    <p:extLst>
      <p:ext uri="{BB962C8B-B14F-4D97-AF65-F5344CB8AC3E}">
        <p14:creationId xmlns:p14="http://schemas.microsoft.com/office/powerpoint/2010/main" val="2209464226"/>
      </p:ext>
    </p:extLst>
  </p:cSld>
  <p:clrMap bg1="lt1" tx1="dk1" bg2="lt2" tx2="dk2" accent1="accent1" accent2="accent2" accent3="accent3" accent4="accent4" accent5="accent5" accent6="accent6" hlink="hlink" folHlink="folHlink"/>
  <p:hf hdr="0" ftr="0" dt="0"/>
  <p:txStyles>
    <p:titleStyle>
      <a:lvl1pPr algn="l" rtl="0" eaLnBrk="1" fontAlgn="base" hangingPunct="1">
        <a:spcBef>
          <a:spcPct val="0"/>
        </a:spcBef>
        <a:spcAft>
          <a:spcPct val="0"/>
        </a:spcAft>
        <a:defRPr lang="en-US" sz="2800" b="1" i="0" dirty="0" smtClean="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600200"/>
            <a:ext cx="7391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244743"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latin typeface="Arial" charset="0"/>
                <a:cs typeface="+mn-cs"/>
              </a:defRPr>
            </a:lvl1pPr>
          </a:lstStyle>
          <a:p>
            <a:pPr>
              <a:defRPr/>
            </a:pPr>
            <a:fld id="{2D23E46C-0C56-4BB4-8D26-1FAA8B44E5DB}" type="slidenum">
              <a:rPr lang="en-US">
                <a:solidFill>
                  <a:srgbClr val="FFFFFF"/>
                </a:solidFill>
              </a:rPr>
              <a:pPr>
                <a:defRPr/>
              </a:pPr>
              <a:t>‹#›</a:t>
            </a:fld>
            <a:endParaRPr lang="en-US" dirty="0">
              <a:solidFill>
                <a:srgbClr val="FFFFFF"/>
              </a:solidFill>
            </a:endParaRPr>
          </a:p>
        </p:txBody>
      </p:sp>
      <p:sp>
        <p:nvSpPr>
          <p:cNvPr id="1029" name="Line 21"/>
          <p:cNvSpPr>
            <a:spLocks noChangeShapeType="1"/>
          </p:cNvSpPr>
          <p:nvPr/>
        </p:nvSpPr>
        <p:spPr bwMode="auto">
          <a:xfrm>
            <a:off x="838200" y="1524000"/>
            <a:ext cx="74676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FFFFFF"/>
              </a:solidFill>
            </a:endParaRPr>
          </a:p>
        </p:txBody>
      </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bg1"/>
          </a:solidFill>
          <a:latin typeface="Arial" charset="0"/>
        </a:defRPr>
      </a:lvl6pPr>
      <a:lvl7pPr marL="914400" algn="l" rtl="0" fontAlgn="base">
        <a:spcBef>
          <a:spcPct val="0"/>
        </a:spcBef>
        <a:spcAft>
          <a:spcPct val="0"/>
        </a:spcAft>
        <a:defRPr sz="4400">
          <a:solidFill>
            <a:schemeClr val="bg1"/>
          </a:solidFill>
          <a:latin typeface="Arial" charset="0"/>
        </a:defRPr>
      </a:lvl7pPr>
      <a:lvl8pPr marL="1371600" algn="l" rtl="0" fontAlgn="base">
        <a:spcBef>
          <a:spcPct val="0"/>
        </a:spcBef>
        <a:spcAft>
          <a:spcPct val="0"/>
        </a:spcAft>
        <a:defRPr sz="4400">
          <a:solidFill>
            <a:schemeClr val="bg1"/>
          </a:solidFill>
          <a:latin typeface="Arial" charset="0"/>
        </a:defRPr>
      </a:lvl8pPr>
      <a:lvl9pPr marL="1828800" algn="l" rtl="0" fontAlgn="base">
        <a:spcBef>
          <a:spcPct val="0"/>
        </a:spcBef>
        <a:spcAft>
          <a:spcPct val="0"/>
        </a:spcAft>
        <a:defRPr sz="4400">
          <a:solidFill>
            <a:schemeClr val="bg1"/>
          </a:solidFill>
          <a:latin typeface="Arial" charset="0"/>
        </a:defRPr>
      </a:lvl9pPr>
    </p:titleStyle>
    <p:bodyStyle>
      <a:lvl1pPr marL="609600" indent="-609600" algn="l" rtl="0" eaLnBrk="0" fontAlgn="base" hangingPunct="0">
        <a:spcBef>
          <a:spcPct val="20000"/>
        </a:spcBef>
        <a:spcAft>
          <a:spcPct val="0"/>
        </a:spcAft>
        <a:buFont typeface="Arial" charset="0"/>
        <a:buChar char="•"/>
        <a:defRPr sz="3200">
          <a:solidFill>
            <a:schemeClr val="bg1"/>
          </a:solidFill>
          <a:latin typeface="+mn-lt"/>
          <a:ea typeface="+mn-ea"/>
          <a:cs typeface="+mn-cs"/>
        </a:defRPr>
      </a:lvl1pPr>
      <a:lvl2pPr marL="990600" indent="-533400" algn="l" rtl="0" eaLnBrk="0" fontAlgn="base" hangingPunct="0">
        <a:spcBef>
          <a:spcPct val="20000"/>
        </a:spcBef>
        <a:spcAft>
          <a:spcPct val="0"/>
        </a:spcAft>
        <a:buChar char="•"/>
        <a:defRPr sz="2800">
          <a:solidFill>
            <a:schemeClr val="bg1"/>
          </a:solidFill>
          <a:latin typeface="+mn-lt"/>
        </a:defRPr>
      </a:lvl2pPr>
      <a:lvl3pPr marL="1371600" indent="-457200" algn="l" rtl="0" eaLnBrk="0" fontAlgn="base" hangingPunct="0">
        <a:spcBef>
          <a:spcPct val="20000"/>
        </a:spcBef>
        <a:spcAft>
          <a:spcPct val="0"/>
        </a:spcAft>
        <a:buChar char="•"/>
        <a:defRPr sz="2400">
          <a:solidFill>
            <a:schemeClr val="bg1"/>
          </a:solidFill>
          <a:latin typeface="+mn-lt"/>
        </a:defRPr>
      </a:lvl3pPr>
      <a:lvl4pPr marL="1752600" indent="-381000" algn="l" rtl="0" eaLnBrk="0" fontAlgn="base" hangingPunct="0">
        <a:spcBef>
          <a:spcPct val="20000"/>
        </a:spcBef>
        <a:spcAft>
          <a:spcPct val="0"/>
        </a:spcAft>
        <a:buChar char="•"/>
        <a:defRPr sz="2000">
          <a:solidFill>
            <a:schemeClr val="bg1"/>
          </a:solidFill>
          <a:latin typeface="+mn-lt"/>
        </a:defRPr>
      </a:lvl4pPr>
      <a:lvl5pPr marL="2209800" indent="-381000" algn="l" rtl="0" eaLnBrk="0" fontAlgn="base" hangingPunct="0">
        <a:spcBef>
          <a:spcPct val="20000"/>
        </a:spcBef>
        <a:spcAft>
          <a:spcPct val="0"/>
        </a:spcAft>
        <a:buChar char="•"/>
        <a:defRPr sz="2000">
          <a:solidFill>
            <a:schemeClr val="bg1"/>
          </a:solidFill>
          <a:latin typeface="+mn-lt"/>
        </a:defRPr>
      </a:lvl5pPr>
      <a:lvl6pPr marL="2667000" indent="-381000" algn="l" rtl="0" fontAlgn="base">
        <a:spcBef>
          <a:spcPct val="20000"/>
        </a:spcBef>
        <a:spcAft>
          <a:spcPct val="0"/>
        </a:spcAft>
        <a:buChar char="•"/>
        <a:defRPr sz="2000">
          <a:solidFill>
            <a:schemeClr val="bg1"/>
          </a:solidFill>
          <a:latin typeface="+mn-lt"/>
        </a:defRPr>
      </a:lvl6pPr>
      <a:lvl7pPr marL="3124200" indent="-381000" algn="l" rtl="0" fontAlgn="base">
        <a:spcBef>
          <a:spcPct val="20000"/>
        </a:spcBef>
        <a:spcAft>
          <a:spcPct val="0"/>
        </a:spcAft>
        <a:buChar char="•"/>
        <a:defRPr sz="2000">
          <a:solidFill>
            <a:schemeClr val="bg1"/>
          </a:solidFill>
          <a:latin typeface="+mn-lt"/>
        </a:defRPr>
      </a:lvl7pPr>
      <a:lvl8pPr marL="3581400" indent="-381000" algn="l" rtl="0" fontAlgn="base">
        <a:spcBef>
          <a:spcPct val="20000"/>
        </a:spcBef>
        <a:spcAft>
          <a:spcPct val="0"/>
        </a:spcAft>
        <a:buChar char="•"/>
        <a:defRPr sz="2000">
          <a:solidFill>
            <a:schemeClr val="bg1"/>
          </a:solidFill>
          <a:latin typeface="+mn-lt"/>
        </a:defRPr>
      </a:lvl8pPr>
      <a:lvl9pPr marL="4038600" indent="-3810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0"/>
          </a:schemeClr>
        </a:solidFill>
        <a:effectLst/>
      </p:bgPr>
    </p:bg>
    <p:spTree>
      <p:nvGrpSpPr>
        <p:cNvPr id="1" name=""/>
        <p:cNvGrpSpPr/>
        <p:nvPr/>
      </p:nvGrpSpPr>
      <p:grpSpPr>
        <a:xfrm>
          <a:off x="0" y="0"/>
          <a:ext cx="0" cy="0"/>
          <a:chOff x="0" y="0"/>
          <a:chExt cx="0" cy="0"/>
        </a:xfrm>
      </p:grpSpPr>
      <p:sp>
        <p:nvSpPr>
          <p:cNvPr id="57349"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l" rtl="0" eaLnBrk="1" fontAlgn="base" hangingPunct="1">
              <a:spcBef>
                <a:spcPct val="0"/>
              </a:spcBef>
              <a:spcAft>
                <a:spcPct val="0"/>
              </a:spcAft>
            </a:pPr>
            <a:r>
              <a:rPr lang="en-US" dirty="0"/>
              <a:t>Click to edit Master title style</a:t>
            </a:r>
          </a:p>
        </p:txBody>
      </p:sp>
      <p:pic>
        <p:nvPicPr>
          <p:cNvPr id="5" name="Picture 4"/>
          <p:cNvPicPr>
            <a:picLocks noChangeAspect="1" noChangeArrowheads="1"/>
          </p:cNvPicPr>
          <p:nvPr/>
        </p:nvPicPr>
        <p:blipFill>
          <a:blip r:embed="rId2" cstate="print"/>
          <a:srcRect/>
          <a:stretch>
            <a:fillRect/>
          </a:stretch>
        </p:blipFill>
        <p:spPr bwMode="auto">
          <a:xfrm>
            <a:off x="8503920" y="6217920"/>
            <a:ext cx="548640" cy="551434"/>
          </a:xfrm>
          <a:prstGeom prst="rect">
            <a:avLst/>
          </a:prstGeom>
          <a:noFill/>
        </p:spPr>
      </p:pic>
      <p:sp>
        <p:nvSpPr>
          <p:cNvPr id="4" name="TextBox 3"/>
          <p:cNvSpPr txBox="1"/>
          <p:nvPr/>
        </p:nvSpPr>
        <p:spPr>
          <a:xfrm>
            <a:off x="91440" y="91440"/>
            <a:ext cx="8961120" cy="307777"/>
          </a:xfrm>
          <a:prstGeom prst="rect">
            <a:avLst/>
          </a:prstGeom>
          <a:noFill/>
        </p:spPr>
        <p:txBody>
          <a:bodyPr wrap="square" rtlCol="0">
            <a:spAutoFit/>
          </a:bodyPr>
          <a:lstStyle/>
          <a:p>
            <a:pPr fontAlgn="auto">
              <a:spcBef>
                <a:spcPts val="0"/>
              </a:spcBef>
              <a:spcAft>
                <a:spcPts val="0"/>
              </a:spcAft>
            </a:pPr>
            <a:r>
              <a:rPr lang="en-US" sz="1400" b="1" dirty="0">
                <a:solidFill>
                  <a:srgbClr val="000000"/>
                </a:solidFill>
                <a:latin typeface="Calibri" pitchFamily="34" charset="0"/>
                <a:cs typeface="Meta Offc Pro"/>
              </a:rPr>
              <a:t>Figure </a:t>
            </a:r>
            <a:fld id="{0C16F13B-3659-4888-B784-82F22626CC5F}" type="slidenum">
              <a:rPr lang="en-US" sz="1400" b="1" smtClean="0">
                <a:solidFill>
                  <a:srgbClr val="000000"/>
                </a:solidFill>
                <a:latin typeface="Calibri" pitchFamily="34" charset="0"/>
                <a:cs typeface="Meta Offc Pro"/>
              </a:rPr>
              <a:pPr fontAlgn="auto">
                <a:spcBef>
                  <a:spcPts val="0"/>
                </a:spcBef>
                <a:spcAft>
                  <a:spcPts val="0"/>
                </a:spcAft>
              </a:pPr>
              <a:t>‹#›</a:t>
            </a:fld>
            <a:endParaRPr lang="en-US" sz="1400" b="1" dirty="0" err="1">
              <a:solidFill>
                <a:srgbClr val="000000"/>
              </a:solidFill>
              <a:latin typeface="Calibri" pitchFamily="34" charset="0"/>
              <a:cs typeface="Meta Offc Pro"/>
            </a:endParaRPr>
          </a:p>
        </p:txBody>
      </p:sp>
    </p:spTree>
    <p:extLst>
      <p:ext uri="{BB962C8B-B14F-4D97-AF65-F5344CB8AC3E}">
        <p14:creationId xmlns:p14="http://schemas.microsoft.com/office/powerpoint/2010/main" val="3495247678"/>
      </p:ext>
    </p:extLst>
  </p:cSld>
  <p:clrMap bg1="lt1" tx1="dk1" bg2="lt2" tx2="dk2" accent1="accent1" accent2="accent2" accent3="accent3" accent4="accent4" accent5="accent5" accent6="accent6" hlink="hlink" folHlink="folHlink"/>
  <p:hf hdr="0" ftr="0" dt="0"/>
  <p:txStyles>
    <p:titleStyle>
      <a:lvl1pPr algn="l" rtl="0" eaLnBrk="1" fontAlgn="base" hangingPunct="1">
        <a:spcBef>
          <a:spcPct val="0"/>
        </a:spcBef>
        <a:spcAft>
          <a:spcPct val="0"/>
        </a:spcAft>
        <a:defRPr lang="en-US" sz="2800" b="1" i="0" dirty="0" smtClean="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a:solidFill>
                <a:srgbClr val="000000">
                  <a:tint val="75000"/>
                </a:srgbClr>
              </a:solidFill>
              <a:latin typeface="Calibri" panose="020F0502020204030204"/>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srgbClr val="000000">
                  <a:tint val="75000"/>
                </a:srgbClr>
              </a:solidFill>
              <a:latin typeface="Calibri" panose="020F0502020204030204"/>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76AA2C4-AE0E-5946-A9D4-6533D68737BD}" type="slidenum">
              <a:rPr lang="en-US" smtClean="0">
                <a:solidFill>
                  <a:srgbClr val="000000">
                    <a:tint val="75000"/>
                  </a:srgbClr>
                </a:solidFill>
                <a:latin typeface="Calibri" panose="020F0502020204030204"/>
                <a:cs typeface="+mn-cs"/>
              </a:rPr>
              <a:pPr fontAlgn="auto">
                <a:spcBef>
                  <a:spcPts val="0"/>
                </a:spcBef>
                <a:spcAft>
                  <a:spcPts val="0"/>
                </a:spcAft>
              </a:pPr>
              <a:t>‹#›</a:t>
            </a:fld>
            <a:endParaRPr lang="en-US">
              <a:solidFill>
                <a:srgbClr val="000000">
                  <a:tint val="75000"/>
                </a:srgbClr>
              </a:solidFill>
              <a:latin typeface="Calibri" panose="020F0502020204030204"/>
              <a:cs typeface="+mn-cs"/>
            </a:endParaRPr>
          </a:p>
        </p:txBody>
      </p:sp>
    </p:spTree>
    <p:extLst>
      <p:ext uri="{BB962C8B-B14F-4D97-AF65-F5344CB8AC3E}">
        <p14:creationId xmlns:p14="http://schemas.microsoft.com/office/powerpoint/2010/main" val="4013157981"/>
      </p:ext>
    </p:extLst>
  </p:cSld>
  <p:clrMap bg1="lt1" tx1="dk1" bg2="lt2" tx2="dk2" accent1="accent1" accent2="accent2" accent3="accent3" accent4="accent4" accent5="accent5" accent6="accent6" hlink="hlink" folHlink="folHlink"/>
  <p:sldLayoutIdLst>
    <p:sldLayoutId id="2147489596" r:id="rId1"/>
    <p:sldLayoutId id="2147489597" r:id="rId2"/>
    <p:sldLayoutId id="2147489598" r:id="rId3"/>
    <p:sldLayoutId id="2147489599" r:id="rId4"/>
    <p:sldLayoutId id="2147489600" r:id="rId5"/>
    <p:sldLayoutId id="2147489601" r:id="rId6"/>
    <p:sldLayoutId id="2147489602" r:id="rId7"/>
    <p:sldLayoutId id="2147489603" r:id="rId8"/>
    <p:sldLayoutId id="2147489604" r:id="rId9"/>
    <p:sldLayoutId id="2147489605" r:id="rId10"/>
    <p:sldLayoutId id="2147489606" r:id="rId11"/>
    <p:sldLayoutId id="2147489607" r:id="rId12"/>
    <p:sldLayoutId id="2147489608" r:id="rId13"/>
    <p:sldLayoutId id="2147489609" r:id="rId14"/>
    <p:sldLayoutId id="2147489685"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a:solidFill>
                <a:srgbClr val="000000">
                  <a:tint val="75000"/>
                </a:srgbClr>
              </a:solidFill>
              <a:latin typeface="Calibri" panose="020F0502020204030204"/>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srgbClr val="000000">
                  <a:tint val="75000"/>
                </a:srgbClr>
              </a:solidFill>
              <a:latin typeface="Calibri" panose="020F0502020204030204"/>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76AA2C4-AE0E-5946-A9D4-6533D68737BD}" type="slidenum">
              <a:rPr lang="en-US" smtClean="0">
                <a:solidFill>
                  <a:srgbClr val="000000">
                    <a:tint val="75000"/>
                  </a:srgbClr>
                </a:solidFill>
                <a:latin typeface="Calibri" panose="020F0502020204030204"/>
                <a:cs typeface="+mn-cs"/>
              </a:rPr>
              <a:pPr fontAlgn="auto">
                <a:spcBef>
                  <a:spcPts val="0"/>
                </a:spcBef>
                <a:spcAft>
                  <a:spcPts val="0"/>
                </a:spcAft>
              </a:pPr>
              <a:t>‹#›</a:t>
            </a:fld>
            <a:endParaRPr lang="en-US">
              <a:solidFill>
                <a:srgbClr val="000000">
                  <a:tint val="75000"/>
                </a:srgbClr>
              </a:solidFill>
              <a:latin typeface="Calibri" panose="020F0502020204030204"/>
              <a:cs typeface="+mn-cs"/>
            </a:endParaRPr>
          </a:p>
        </p:txBody>
      </p:sp>
    </p:spTree>
    <p:extLst>
      <p:ext uri="{BB962C8B-B14F-4D97-AF65-F5344CB8AC3E}">
        <p14:creationId xmlns:p14="http://schemas.microsoft.com/office/powerpoint/2010/main" val="2537916569"/>
      </p:ext>
    </p:extLst>
  </p:cSld>
  <p:clrMap bg1="lt1" tx1="dk1" bg2="lt2" tx2="dk2" accent1="accent1" accent2="accent2" accent3="accent3" accent4="accent4" accent5="accent5" accent6="accent6" hlink="hlink" folHlink="folHlink"/>
  <p:sldLayoutIdLst>
    <p:sldLayoutId id="2147489611" r:id="rId1"/>
    <p:sldLayoutId id="2147489612" r:id="rId2"/>
    <p:sldLayoutId id="2147489613" r:id="rId3"/>
    <p:sldLayoutId id="2147489614" r:id="rId4"/>
    <p:sldLayoutId id="2147489615" r:id="rId5"/>
    <p:sldLayoutId id="2147489616" r:id="rId6"/>
    <p:sldLayoutId id="2147489617" r:id="rId7"/>
    <p:sldLayoutId id="2147489618" r:id="rId8"/>
    <p:sldLayoutId id="2147489619" r:id="rId9"/>
    <p:sldLayoutId id="2147489620" r:id="rId10"/>
    <p:sldLayoutId id="2147489621" r:id="rId11"/>
    <p:sldLayoutId id="2147489622" r:id="rId12"/>
    <p:sldLayoutId id="2147489623" r:id="rId13"/>
    <p:sldLayoutId id="2147489624"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a:solidFill>
                <a:srgbClr val="000000">
                  <a:tint val="75000"/>
                </a:srgbClr>
              </a:solidFill>
              <a:latin typeface="Calibri" panose="020F0502020204030204"/>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srgbClr val="000000">
                  <a:tint val="75000"/>
                </a:srgbClr>
              </a:solidFill>
              <a:latin typeface="Calibri" panose="020F0502020204030204"/>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76AA2C4-AE0E-5946-A9D4-6533D68737BD}" type="slidenum">
              <a:rPr lang="en-US" smtClean="0">
                <a:solidFill>
                  <a:srgbClr val="000000">
                    <a:tint val="75000"/>
                  </a:srgbClr>
                </a:solidFill>
                <a:latin typeface="Calibri" panose="020F0502020204030204"/>
                <a:cs typeface="+mn-cs"/>
              </a:rPr>
              <a:pPr fontAlgn="auto">
                <a:spcBef>
                  <a:spcPts val="0"/>
                </a:spcBef>
                <a:spcAft>
                  <a:spcPts val="0"/>
                </a:spcAft>
              </a:pPr>
              <a:t>‹#›</a:t>
            </a:fld>
            <a:endParaRPr lang="en-US">
              <a:solidFill>
                <a:srgbClr val="000000">
                  <a:tint val="75000"/>
                </a:srgbClr>
              </a:solidFill>
              <a:latin typeface="Calibri" panose="020F0502020204030204"/>
              <a:cs typeface="+mn-cs"/>
            </a:endParaRPr>
          </a:p>
        </p:txBody>
      </p:sp>
    </p:spTree>
    <p:extLst>
      <p:ext uri="{BB962C8B-B14F-4D97-AF65-F5344CB8AC3E}">
        <p14:creationId xmlns:p14="http://schemas.microsoft.com/office/powerpoint/2010/main" val="722200529"/>
      </p:ext>
    </p:extLst>
  </p:cSld>
  <p:clrMap bg1="lt1" tx1="dk1" bg2="lt2" tx2="dk2" accent1="accent1" accent2="accent2" accent3="accent3" accent4="accent4" accent5="accent5" accent6="accent6" hlink="hlink" folHlink="folHlink"/>
  <p:sldLayoutIdLst>
    <p:sldLayoutId id="2147489641" r:id="rId1"/>
    <p:sldLayoutId id="2147489642" r:id="rId2"/>
    <p:sldLayoutId id="2147489643" r:id="rId3"/>
    <p:sldLayoutId id="2147489644" r:id="rId4"/>
    <p:sldLayoutId id="2147489645" r:id="rId5"/>
    <p:sldLayoutId id="2147489646" r:id="rId6"/>
    <p:sldLayoutId id="2147489647" r:id="rId7"/>
    <p:sldLayoutId id="2147489648" r:id="rId8"/>
    <p:sldLayoutId id="2147489649" r:id="rId9"/>
    <p:sldLayoutId id="2147489650" r:id="rId10"/>
    <p:sldLayoutId id="2147489651" r:id="rId11"/>
    <p:sldLayoutId id="2147489652" r:id="rId12"/>
    <p:sldLayoutId id="2147489653" r:id="rId13"/>
    <p:sldLayoutId id="2147489654"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0"/>
          </a:schemeClr>
        </a:solidFill>
        <a:effectLst/>
      </p:bgPr>
    </p:bg>
    <p:spTree>
      <p:nvGrpSpPr>
        <p:cNvPr id="1" name=""/>
        <p:cNvGrpSpPr/>
        <p:nvPr/>
      </p:nvGrpSpPr>
      <p:grpSpPr>
        <a:xfrm>
          <a:off x="0" y="0"/>
          <a:ext cx="0" cy="0"/>
          <a:chOff x="0" y="0"/>
          <a:chExt cx="0" cy="0"/>
        </a:xfrm>
      </p:grpSpPr>
      <p:sp>
        <p:nvSpPr>
          <p:cNvPr id="57349"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l" rtl="0" eaLnBrk="1" fontAlgn="base" hangingPunct="1">
              <a:spcBef>
                <a:spcPct val="0"/>
              </a:spcBef>
              <a:spcAft>
                <a:spcPct val="0"/>
              </a:spcAft>
            </a:pPr>
            <a:r>
              <a:rPr lang="en-US" dirty="0"/>
              <a:t>Click to edit Master title style</a:t>
            </a:r>
          </a:p>
        </p:txBody>
      </p:sp>
      <p:pic>
        <p:nvPicPr>
          <p:cNvPr id="5" name="Picture 4"/>
          <p:cNvPicPr>
            <a:picLocks noChangeAspect="1" noChangeArrowheads="1"/>
          </p:cNvPicPr>
          <p:nvPr/>
        </p:nvPicPr>
        <p:blipFill>
          <a:blip r:embed="rId6" cstate="print"/>
          <a:srcRect/>
          <a:stretch>
            <a:fillRect/>
          </a:stretch>
        </p:blipFill>
        <p:spPr bwMode="auto">
          <a:xfrm>
            <a:off x="8503920" y="6217920"/>
            <a:ext cx="548640" cy="551434"/>
          </a:xfrm>
          <a:prstGeom prst="rect">
            <a:avLst/>
          </a:prstGeom>
          <a:noFill/>
        </p:spPr>
      </p:pic>
      <p:sp>
        <p:nvSpPr>
          <p:cNvPr id="4" name="TextBox 3"/>
          <p:cNvSpPr txBox="1"/>
          <p:nvPr/>
        </p:nvSpPr>
        <p:spPr>
          <a:xfrm>
            <a:off x="91440" y="91442"/>
            <a:ext cx="8961120" cy="307777"/>
          </a:xfrm>
          <a:prstGeom prst="rect">
            <a:avLst/>
          </a:prstGeom>
          <a:noFill/>
        </p:spPr>
        <p:txBody>
          <a:bodyPr wrap="square" rtlCol="0">
            <a:spAutoFit/>
          </a:bodyPr>
          <a:lstStyle/>
          <a:p>
            <a:pPr fontAlgn="auto">
              <a:spcBef>
                <a:spcPts val="0"/>
              </a:spcBef>
              <a:spcAft>
                <a:spcPts val="0"/>
              </a:spcAft>
            </a:pPr>
            <a:r>
              <a:rPr lang="en-US" sz="1400" b="1" dirty="0">
                <a:solidFill>
                  <a:srgbClr val="000000"/>
                </a:solidFill>
                <a:latin typeface="Calibri" pitchFamily="34" charset="0"/>
                <a:cs typeface="Meta Offc Pro"/>
              </a:rPr>
              <a:t>Figure </a:t>
            </a:r>
            <a:fld id="{0C16F13B-3659-4888-B784-82F22626CC5F}" type="slidenum">
              <a:rPr lang="en-US" sz="1400" b="1" smtClean="0">
                <a:solidFill>
                  <a:srgbClr val="000000"/>
                </a:solidFill>
                <a:latin typeface="Calibri" pitchFamily="34" charset="0"/>
                <a:cs typeface="Meta Offc Pro"/>
              </a:rPr>
              <a:pPr fontAlgn="auto">
                <a:spcBef>
                  <a:spcPts val="0"/>
                </a:spcBef>
                <a:spcAft>
                  <a:spcPts val="0"/>
                </a:spcAft>
              </a:pPr>
              <a:t>‹#›</a:t>
            </a:fld>
            <a:endParaRPr lang="en-US" sz="1400" b="1" dirty="0" err="1">
              <a:solidFill>
                <a:srgbClr val="000000"/>
              </a:solidFill>
              <a:latin typeface="Calibri" pitchFamily="34" charset="0"/>
              <a:cs typeface="Meta Offc Pro"/>
            </a:endParaRPr>
          </a:p>
        </p:txBody>
      </p:sp>
    </p:spTree>
    <p:extLst>
      <p:ext uri="{BB962C8B-B14F-4D97-AF65-F5344CB8AC3E}">
        <p14:creationId xmlns:p14="http://schemas.microsoft.com/office/powerpoint/2010/main" val="3567542256"/>
      </p:ext>
    </p:extLst>
  </p:cSld>
  <p:clrMap bg1="lt1" tx1="dk1" bg2="lt2" tx2="dk2" accent1="accent1" accent2="accent2" accent3="accent3" accent4="accent4" accent5="accent5" accent6="accent6" hlink="hlink" folHlink="folHlink"/>
  <p:sldLayoutIdLst>
    <p:sldLayoutId id="2147489656" r:id="rId1"/>
    <p:sldLayoutId id="2147489657" r:id="rId2"/>
    <p:sldLayoutId id="2147489658" r:id="rId3"/>
    <p:sldLayoutId id="2147489659" r:id="rId4"/>
  </p:sldLayoutIdLst>
  <p:hf hdr="0" ftr="0" dt="0"/>
  <p:txStyles>
    <p:titleStyle>
      <a:lvl1pPr algn="l" rtl="0" eaLnBrk="1" fontAlgn="base" hangingPunct="1">
        <a:spcBef>
          <a:spcPct val="0"/>
        </a:spcBef>
        <a:spcAft>
          <a:spcPct val="0"/>
        </a:spcAft>
        <a:defRPr lang="en-US" sz="2800" b="1" i="0" dirty="0" smtClean="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0"/>
          </a:schemeClr>
        </a:solidFill>
        <a:effectLst/>
      </p:bgPr>
    </p:bg>
    <p:spTree>
      <p:nvGrpSpPr>
        <p:cNvPr id="1" name=""/>
        <p:cNvGrpSpPr/>
        <p:nvPr/>
      </p:nvGrpSpPr>
      <p:grpSpPr>
        <a:xfrm>
          <a:off x="0" y="0"/>
          <a:ext cx="0" cy="0"/>
          <a:chOff x="0" y="0"/>
          <a:chExt cx="0" cy="0"/>
        </a:xfrm>
      </p:grpSpPr>
      <p:sp>
        <p:nvSpPr>
          <p:cNvPr id="57349"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l" rtl="0" eaLnBrk="1" fontAlgn="base" hangingPunct="1">
              <a:spcBef>
                <a:spcPct val="0"/>
              </a:spcBef>
              <a:spcAft>
                <a:spcPct val="0"/>
              </a:spcAft>
            </a:pPr>
            <a:r>
              <a:rPr lang="en-US" dirty="0"/>
              <a:t>Click to edit Master title style</a:t>
            </a:r>
          </a:p>
        </p:txBody>
      </p:sp>
      <p:pic>
        <p:nvPicPr>
          <p:cNvPr id="5" name="Picture 4"/>
          <p:cNvPicPr>
            <a:picLocks noChangeAspect="1" noChangeArrowheads="1"/>
          </p:cNvPicPr>
          <p:nvPr/>
        </p:nvPicPr>
        <p:blipFill>
          <a:blip r:embed="rId6" cstate="print"/>
          <a:srcRect/>
          <a:stretch>
            <a:fillRect/>
          </a:stretch>
        </p:blipFill>
        <p:spPr bwMode="auto">
          <a:xfrm>
            <a:off x="8503920" y="6217920"/>
            <a:ext cx="548640" cy="551434"/>
          </a:xfrm>
          <a:prstGeom prst="rect">
            <a:avLst/>
          </a:prstGeom>
          <a:noFill/>
        </p:spPr>
      </p:pic>
      <p:sp>
        <p:nvSpPr>
          <p:cNvPr id="4" name="TextBox 3"/>
          <p:cNvSpPr txBox="1"/>
          <p:nvPr/>
        </p:nvSpPr>
        <p:spPr>
          <a:xfrm>
            <a:off x="91440" y="91442"/>
            <a:ext cx="8961120" cy="307777"/>
          </a:xfrm>
          <a:prstGeom prst="rect">
            <a:avLst/>
          </a:prstGeom>
          <a:noFill/>
        </p:spPr>
        <p:txBody>
          <a:bodyPr wrap="square" rtlCol="0">
            <a:spAutoFit/>
          </a:bodyPr>
          <a:lstStyle/>
          <a:p>
            <a:pPr fontAlgn="auto">
              <a:spcBef>
                <a:spcPts val="0"/>
              </a:spcBef>
              <a:spcAft>
                <a:spcPts val="0"/>
              </a:spcAft>
            </a:pPr>
            <a:r>
              <a:rPr lang="en-US" sz="1400" b="1" dirty="0">
                <a:solidFill>
                  <a:srgbClr val="000000"/>
                </a:solidFill>
                <a:latin typeface="Calibri" pitchFamily="34" charset="0"/>
                <a:cs typeface="Meta Offc Pro"/>
              </a:rPr>
              <a:t>Figure </a:t>
            </a:r>
            <a:fld id="{0C16F13B-3659-4888-B784-82F22626CC5F}" type="slidenum">
              <a:rPr lang="en-US" sz="1400" b="1" smtClean="0">
                <a:solidFill>
                  <a:srgbClr val="000000"/>
                </a:solidFill>
                <a:latin typeface="Calibri" pitchFamily="34" charset="0"/>
                <a:cs typeface="Meta Offc Pro"/>
              </a:rPr>
              <a:pPr fontAlgn="auto">
                <a:spcBef>
                  <a:spcPts val="0"/>
                </a:spcBef>
                <a:spcAft>
                  <a:spcPts val="0"/>
                </a:spcAft>
              </a:pPr>
              <a:t>‹#›</a:t>
            </a:fld>
            <a:endParaRPr lang="en-US" sz="1400" b="1" dirty="0" err="1">
              <a:solidFill>
                <a:srgbClr val="000000"/>
              </a:solidFill>
              <a:latin typeface="Calibri" pitchFamily="34" charset="0"/>
              <a:cs typeface="Meta Offc Pro"/>
            </a:endParaRPr>
          </a:p>
        </p:txBody>
      </p:sp>
    </p:spTree>
    <p:extLst>
      <p:ext uri="{BB962C8B-B14F-4D97-AF65-F5344CB8AC3E}">
        <p14:creationId xmlns:p14="http://schemas.microsoft.com/office/powerpoint/2010/main" val="3180470279"/>
      </p:ext>
    </p:extLst>
  </p:cSld>
  <p:clrMap bg1="lt1" tx1="dk1" bg2="lt2" tx2="dk2" accent1="accent1" accent2="accent2" accent3="accent3" accent4="accent4" accent5="accent5" accent6="accent6" hlink="hlink" folHlink="folHlink"/>
  <p:sldLayoutIdLst>
    <p:sldLayoutId id="2147489661" r:id="rId1"/>
    <p:sldLayoutId id="2147489662" r:id="rId2"/>
    <p:sldLayoutId id="2147489663" r:id="rId3"/>
    <p:sldLayoutId id="2147489664" r:id="rId4"/>
  </p:sldLayoutIdLst>
  <p:hf hdr="0" ftr="0" dt="0"/>
  <p:txStyles>
    <p:titleStyle>
      <a:lvl1pPr algn="l" rtl="0" eaLnBrk="1" fontAlgn="base" hangingPunct="1">
        <a:spcBef>
          <a:spcPct val="0"/>
        </a:spcBef>
        <a:spcAft>
          <a:spcPct val="0"/>
        </a:spcAft>
        <a:defRPr lang="en-US" sz="2800" b="1" i="0" dirty="0" smtClean="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a:solidFill>
                <a:srgbClr val="000000">
                  <a:tint val="75000"/>
                </a:srgbClr>
              </a:solidFill>
              <a:latin typeface="Calibri" panose="020F0502020204030204"/>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srgbClr val="000000">
                  <a:tint val="75000"/>
                </a:srgbClr>
              </a:solidFill>
              <a:latin typeface="Calibri" panose="020F0502020204030204"/>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76AA2C4-AE0E-5946-A9D4-6533D68737BD}" type="slidenum">
              <a:rPr lang="en-US" smtClean="0">
                <a:solidFill>
                  <a:srgbClr val="000000">
                    <a:tint val="75000"/>
                  </a:srgbClr>
                </a:solidFill>
                <a:latin typeface="Calibri" panose="020F0502020204030204"/>
                <a:cs typeface="+mn-cs"/>
              </a:rPr>
              <a:pPr fontAlgn="auto">
                <a:spcBef>
                  <a:spcPts val="0"/>
                </a:spcBef>
                <a:spcAft>
                  <a:spcPts val="0"/>
                </a:spcAft>
              </a:pPr>
              <a:t>‹#›</a:t>
            </a:fld>
            <a:endParaRPr lang="en-US">
              <a:solidFill>
                <a:srgbClr val="000000">
                  <a:tint val="75000"/>
                </a:srgbClr>
              </a:solidFill>
              <a:latin typeface="Calibri" panose="020F0502020204030204"/>
              <a:cs typeface="+mn-cs"/>
            </a:endParaRPr>
          </a:p>
        </p:txBody>
      </p:sp>
    </p:spTree>
    <p:extLst>
      <p:ext uri="{BB962C8B-B14F-4D97-AF65-F5344CB8AC3E}">
        <p14:creationId xmlns:p14="http://schemas.microsoft.com/office/powerpoint/2010/main" val="3636336906"/>
      </p:ext>
    </p:extLst>
  </p:cSld>
  <p:clrMap bg1="lt1" tx1="dk1" bg2="lt2" tx2="dk2" accent1="accent1" accent2="accent2" accent3="accent3" accent4="accent4" accent5="accent5" accent6="accent6" hlink="hlink" folHlink="folHlink"/>
  <p:sldLayoutIdLst>
    <p:sldLayoutId id="2147489666" r:id="rId1"/>
    <p:sldLayoutId id="2147489667" r:id="rId2"/>
    <p:sldLayoutId id="2147489668" r:id="rId3"/>
    <p:sldLayoutId id="2147489669" r:id="rId4"/>
    <p:sldLayoutId id="2147489670" r:id="rId5"/>
    <p:sldLayoutId id="2147489671" r:id="rId6"/>
    <p:sldLayoutId id="2147489672" r:id="rId7"/>
    <p:sldLayoutId id="2147489673" r:id="rId8"/>
    <p:sldLayoutId id="2147489674" r:id="rId9"/>
    <p:sldLayoutId id="2147489675" r:id="rId10"/>
    <p:sldLayoutId id="2147489676" r:id="rId11"/>
    <p:sldLayoutId id="2147489677" r:id="rId12"/>
    <p:sldLayoutId id="2147489678" r:id="rId13"/>
    <p:sldLayoutId id="2147489679"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0"/>
          </a:schemeClr>
        </a:solidFill>
        <a:effectLst/>
      </p:bgPr>
    </p:bg>
    <p:spTree>
      <p:nvGrpSpPr>
        <p:cNvPr id="1" name=""/>
        <p:cNvGrpSpPr/>
        <p:nvPr/>
      </p:nvGrpSpPr>
      <p:grpSpPr>
        <a:xfrm>
          <a:off x="0" y="0"/>
          <a:ext cx="0" cy="0"/>
          <a:chOff x="0" y="0"/>
          <a:chExt cx="0" cy="0"/>
        </a:xfrm>
      </p:grpSpPr>
      <p:sp>
        <p:nvSpPr>
          <p:cNvPr id="57349"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l" rtl="0" eaLnBrk="1" fontAlgn="base" hangingPunct="1">
              <a:spcBef>
                <a:spcPct val="0"/>
              </a:spcBef>
              <a:spcAft>
                <a:spcPct val="0"/>
              </a:spcAft>
            </a:pPr>
            <a:r>
              <a:rPr lang="en-US" dirty="0"/>
              <a:t>Click to edit Master title style</a:t>
            </a:r>
          </a:p>
        </p:txBody>
      </p:sp>
      <p:pic>
        <p:nvPicPr>
          <p:cNvPr id="5" name="Picture 4"/>
          <p:cNvPicPr>
            <a:picLocks noChangeAspect="1" noChangeArrowheads="1"/>
          </p:cNvPicPr>
          <p:nvPr/>
        </p:nvPicPr>
        <p:blipFill>
          <a:blip r:embed="rId6" cstate="print"/>
          <a:srcRect/>
          <a:stretch>
            <a:fillRect/>
          </a:stretch>
        </p:blipFill>
        <p:spPr bwMode="auto">
          <a:xfrm>
            <a:off x="8503920" y="6217920"/>
            <a:ext cx="548640" cy="551434"/>
          </a:xfrm>
          <a:prstGeom prst="rect">
            <a:avLst/>
          </a:prstGeom>
          <a:noFill/>
        </p:spPr>
      </p:pic>
      <p:sp>
        <p:nvSpPr>
          <p:cNvPr id="4" name="TextBox 3"/>
          <p:cNvSpPr txBox="1"/>
          <p:nvPr/>
        </p:nvSpPr>
        <p:spPr>
          <a:xfrm>
            <a:off x="91440" y="91442"/>
            <a:ext cx="8961120" cy="307777"/>
          </a:xfrm>
          <a:prstGeom prst="rect">
            <a:avLst/>
          </a:prstGeom>
          <a:noFill/>
        </p:spPr>
        <p:txBody>
          <a:bodyPr wrap="square" rtlCol="0">
            <a:spAutoFit/>
          </a:bodyPr>
          <a:lstStyle/>
          <a:p>
            <a:pPr fontAlgn="auto">
              <a:spcBef>
                <a:spcPts val="0"/>
              </a:spcBef>
              <a:spcAft>
                <a:spcPts val="0"/>
              </a:spcAft>
            </a:pPr>
            <a:r>
              <a:rPr lang="en-US" sz="1400" b="1" dirty="0">
                <a:solidFill>
                  <a:srgbClr val="000000"/>
                </a:solidFill>
                <a:latin typeface="Calibri" pitchFamily="34" charset="0"/>
                <a:cs typeface="Meta Offc Pro"/>
              </a:rPr>
              <a:t>Figure </a:t>
            </a:r>
            <a:fld id="{0C16F13B-3659-4888-B784-82F22626CC5F}" type="slidenum">
              <a:rPr lang="en-US" sz="1400" b="1" smtClean="0">
                <a:solidFill>
                  <a:srgbClr val="000000"/>
                </a:solidFill>
                <a:latin typeface="Calibri" pitchFamily="34" charset="0"/>
                <a:cs typeface="Meta Offc Pro"/>
              </a:rPr>
              <a:pPr fontAlgn="auto">
                <a:spcBef>
                  <a:spcPts val="0"/>
                </a:spcBef>
                <a:spcAft>
                  <a:spcPts val="0"/>
                </a:spcAft>
              </a:pPr>
              <a:t>‹#›</a:t>
            </a:fld>
            <a:endParaRPr lang="en-US" sz="1400" b="1" dirty="0" err="1">
              <a:solidFill>
                <a:srgbClr val="000000"/>
              </a:solidFill>
              <a:latin typeface="Calibri" pitchFamily="34" charset="0"/>
              <a:cs typeface="Meta Offc Pro"/>
            </a:endParaRPr>
          </a:p>
        </p:txBody>
      </p:sp>
    </p:spTree>
    <p:extLst>
      <p:ext uri="{BB962C8B-B14F-4D97-AF65-F5344CB8AC3E}">
        <p14:creationId xmlns:p14="http://schemas.microsoft.com/office/powerpoint/2010/main" val="578305173"/>
      </p:ext>
    </p:extLst>
  </p:cSld>
  <p:clrMap bg1="lt1" tx1="dk1" bg2="lt2" tx2="dk2" accent1="accent1" accent2="accent2" accent3="accent3" accent4="accent4" accent5="accent5" accent6="accent6" hlink="hlink" folHlink="folHlink"/>
  <p:sldLayoutIdLst>
    <p:sldLayoutId id="2147489681" r:id="rId1"/>
    <p:sldLayoutId id="2147489682" r:id="rId2"/>
    <p:sldLayoutId id="2147489683" r:id="rId3"/>
    <p:sldLayoutId id="2147489684" r:id="rId4"/>
  </p:sldLayoutIdLst>
  <p:hf hdr="0" ftr="0" dt="0"/>
  <p:txStyles>
    <p:titleStyle>
      <a:lvl1pPr algn="l" rtl="0" eaLnBrk="1" fontAlgn="base" hangingPunct="1">
        <a:spcBef>
          <a:spcPct val="0"/>
        </a:spcBef>
        <a:spcAft>
          <a:spcPct val="0"/>
        </a:spcAft>
        <a:defRPr lang="en-US" sz="2800" b="1" i="0" dirty="0" smtClean="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3"/>
          <p:cNvSpPr>
            <a:spLocks noGrp="1" noChangeArrowheads="1"/>
          </p:cNvSpPr>
          <p:nvPr>
            <p:ph type="body" idx="1"/>
          </p:nvPr>
        </p:nvSpPr>
        <p:spPr bwMode="auto">
          <a:xfrm>
            <a:off x="914400" y="1600200"/>
            <a:ext cx="73914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486" name="Line 6"/>
          <p:cNvSpPr>
            <a:spLocks noChangeShapeType="1"/>
          </p:cNvSpPr>
          <p:nvPr/>
        </p:nvSpPr>
        <p:spPr bwMode="auto">
          <a:xfrm>
            <a:off x="838200" y="1524000"/>
            <a:ext cx="7467600" cy="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dirty="0">
              <a:solidFill>
                <a:prstClr val="black"/>
              </a:solidFill>
              <a:latin typeface="Arial"/>
              <a:cs typeface="Arial" pitchFamily="34" charset="0"/>
            </a:endParaRPr>
          </a:p>
        </p:txBody>
      </p:sp>
      <p:sp>
        <p:nvSpPr>
          <p:cNvPr id="1318919" name="Rectangle 7"/>
          <p:cNvSpPr>
            <a:spLocks noGrp="1" noChangeArrowheads="1"/>
          </p:cNvSpPr>
          <p:nvPr>
            <p:ph type="sldNum" sz="quarter" idx="4"/>
          </p:nvPr>
        </p:nvSpPr>
        <p:spPr bwMode="auto">
          <a:xfrm>
            <a:off x="8610600" y="6553200"/>
            <a:ext cx="533400" cy="3048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solidFill>
                  <a:srgbClr val="FFFFFF"/>
                </a:solidFill>
                <a:latin typeface="+mn-lt"/>
                <a:cs typeface="+mn-cs"/>
              </a:defRPr>
            </a:lvl1pPr>
          </a:lstStyle>
          <a:p>
            <a:pPr>
              <a:defRPr/>
            </a:pPr>
            <a:fld id="{98D59072-5749-4636-B50C-B904C05B3CFC}" type="slidenum">
              <a:rPr lang="en-US"/>
              <a:pPr>
                <a:defRPr/>
              </a:pPr>
              <a:t>‹#›</a:t>
            </a:fld>
            <a:endParaRPr lang="en-US"/>
          </a:p>
        </p:txBody>
      </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charset="0"/>
        </a:defRPr>
      </a:lvl2pPr>
      <a:lvl3pPr algn="l" rtl="0" eaLnBrk="0" fontAlgn="base" hangingPunct="0">
        <a:spcBef>
          <a:spcPct val="0"/>
        </a:spcBef>
        <a:spcAft>
          <a:spcPct val="0"/>
        </a:spcAft>
        <a:defRPr sz="3200" b="1">
          <a:solidFill>
            <a:schemeClr val="bg1"/>
          </a:solidFill>
          <a:latin typeface="Arial" charset="0"/>
        </a:defRPr>
      </a:lvl3pPr>
      <a:lvl4pPr algn="l" rtl="0" eaLnBrk="0" fontAlgn="base" hangingPunct="0">
        <a:spcBef>
          <a:spcPct val="0"/>
        </a:spcBef>
        <a:spcAft>
          <a:spcPct val="0"/>
        </a:spcAft>
        <a:defRPr sz="3200" b="1">
          <a:solidFill>
            <a:schemeClr val="bg1"/>
          </a:solidFill>
          <a:latin typeface="Arial" charset="0"/>
        </a:defRPr>
      </a:lvl4pPr>
      <a:lvl5pPr algn="l" rtl="0" eaLnBrk="0" fontAlgn="base" hangingPunct="0">
        <a:spcBef>
          <a:spcPct val="0"/>
        </a:spcBef>
        <a:spcAft>
          <a:spcPct val="0"/>
        </a:spcAft>
        <a:defRPr sz="3200" b="1">
          <a:solidFill>
            <a:schemeClr val="bg1"/>
          </a:solidFill>
          <a:latin typeface="Arial" charset="0"/>
        </a:defRPr>
      </a:lvl5pPr>
      <a:lvl6pPr marL="457200" algn="l" rtl="0" eaLnBrk="1" fontAlgn="base" hangingPunct="1">
        <a:spcBef>
          <a:spcPct val="0"/>
        </a:spcBef>
        <a:spcAft>
          <a:spcPct val="0"/>
        </a:spcAft>
        <a:defRPr sz="3200" b="1">
          <a:solidFill>
            <a:schemeClr val="bg1"/>
          </a:solidFill>
          <a:latin typeface="Arial" charset="0"/>
        </a:defRPr>
      </a:lvl6pPr>
      <a:lvl7pPr marL="914400" algn="l" rtl="0" eaLnBrk="1" fontAlgn="base" hangingPunct="1">
        <a:spcBef>
          <a:spcPct val="0"/>
        </a:spcBef>
        <a:spcAft>
          <a:spcPct val="0"/>
        </a:spcAft>
        <a:defRPr sz="3200" b="1">
          <a:solidFill>
            <a:schemeClr val="bg1"/>
          </a:solidFill>
          <a:latin typeface="Arial" charset="0"/>
        </a:defRPr>
      </a:lvl7pPr>
      <a:lvl8pPr marL="1371600" algn="l" rtl="0" eaLnBrk="1" fontAlgn="base" hangingPunct="1">
        <a:spcBef>
          <a:spcPct val="0"/>
        </a:spcBef>
        <a:spcAft>
          <a:spcPct val="0"/>
        </a:spcAft>
        <a:defRPr sz="3200" b="1">
          <a:solidFill>
            <a:schemeClr val="bg1"/>
          </a:solidFill>
          <a:latin typeface="Arial" charset="0"/>
        </a:defRPr>
      </a:lvl8pPr>
      <a:lvl9pPr marL="1828800" algn="l" rtl="0" eaLnBrk="1" fontAlgn="base" hangingPunct="1">
        <a:spcBef>
          <a:spcPct val="0"/>
        </a:spcBef>
        <a:spcAft>
          <a:spcPct val="0"/>
        </a:spcAft>
        <a:defRPr sz="3200" b="1">
          <a:solidFill>
            <a:schemeClr val="bg1"/>
          </a:solidFill>
          <a:latin typeface="Arial" charset="0"/>
        </a:defRPr>
      </a:lvl9pPr>
    </p:titleStyle>
    <p:bodyStyle>
      <a:lvl1pPr marL="609600" indent="-609600" algn="l" rtl="0" eaLnBrk="0" fontAlgn="base" hangingPunct="0">
        <a:spcBef>
          <a:spcPct val="20000"/>
        </a:spcBef>
        <a:spcAft>
          <a:spcPct val="0"/>
        </a:spcAft>
        <a:defRPr sz="3200">
          <a:solidFill>
            <a:schemeClr val="bg1"/>
          </a:solidFill>
          <a:latin typeface="+mn-lt"/>
          <a:ea typeface="+mn-ea"/>
          <a:cs typeface="+mn-cs"/>
        </a:defRPr>
      </a:lvl1pPr>
      <a:lvl2pPr marL="990600" indent="-533400" algn="l" rtl="0" eaLnBrk="0" fontAlgn="base" hangingPunct="0">
        <a:spcBef>
          <a:spcPct val="20000"/>
        </a:spcBef>
        <a:spcAft>
          <a:spcPct val="0"/>
        </a:spcAft>
        <a:buChar char="–"/>
        <a:defRPr sz="2800">
          <a:solidFill>
            <a:schemeClr val="bg1"/>
          </a:solidFill>
          <a:latin typeface="+mn-lt"/>
        </a:defRPr>
      </a:lvl2pPr>
      <a:lvl3pPr marL="1371600" indent="-457200" algn="l" rtl="0" eaLnBrk="0" fontAlgn="base" hangingPunct="0">
        <a:spcBef>
          <a:spcPct val="20000"/>
        </a:spcBef>
        <a:spcAft>
          <a:spcPct val="0"/>
        </a:spcAft>
        <a:buChar char="•"/>
        <a:defRPr sz="2400">
          <a:solidFill>
            <a:schemeClr val="bg1"/>
          </a:solidFill>
          <a:latin typeface="+mn-lt"/>
        </a:defRPr>
      </a:lvl3pPr>
      <a:lvl4pPr marL="1752600" indent="-381000" algn="l" rtl="0" eaLnBrk="0" fontAlgn="base" hangingPunct="0">
        <a:spcBef>
          <a:spcPct val="20000"/>
        </a:spcBef>
        <a:spcAft>
          <a:spcPct val="0"/>
        </a:spcAft>
        <a:buChar char="–"/>
        <a:defRPr sz="2000">
          <a:solidFill>
            <a:schemeClr val="bg1"/>
          </a:solidFill>
          <a:latin typeface="+mn-lt"/>
        </a:defRPr>
      </a:lvl4pPr>
      <a:lvl5pPr marL="2209800" indent="-381000" algn="l" rtl="0" eaLnBrk="0" fontAlgn="base" hangingPunct="0">
        <a:spcBef>
          <a:spcPct val="20000"/>
        </a:spcBef>
        <a:spcAft>
          <a:spcPct val="0"/>
        </a:spcAft>
        <a:buChar char="»"/>
        <a:defRPr sz="2000">
          <a:solidFill>
            <a:schemeClr val="bg1"/>
          </a:solidFill>
          <a:latin typeface="+mn-lt"/>
        </a:defRPr>
      </a:lvl5pPr>
      <a:lvl6pPr marL="2667000" indent="-381000" algn="l" rtl="0" eaLnBrk="1" fontAlgn="base" hangingPunct="1">
        <a:spcBef>
          <a:spcPct val="20000"/>
        </a:spcBef>
        <a:spcAft>
          <a:spcPct val="0"/>
        </a:spcAft>
        <a:buChar char="»"/>
        <a:defRPr sz="2000">
          <a:solidFill>
            <a:schemeClr val="bg1"/>
          </a:solidFill>
          <a:latin typeface="+mn-lt"/>
        </a:defRPr>
      </a:lvl6pPr>
      <a:lvl7pPr marL="3124200" indent="-381000" algn="l" rtl="0" eaLnBrk="1" fontAlgn="base" hangingPunct="1">
        <a:spcBef>
          <a:spcPct val="20000"/>
        </a:spcBef>
        <a:spcAft>
          <a:spcPct val="0"/>
        </a:spcAft>
        <a:buChar char="»"/>
        <a:defRPr sz="2000">
          <a:solidFill>
            <a:schemeClr val="bg1"/>
          </a:solidFill>
          <a:latin typeface="+mn-lt"/>
        </a:defRPr>
      </a:lvl7pPr>
      <a:lvl8pPr marL="3581400" indent="-381000" algn="l" rtl="0" eaLnBrk="1" fontAlgn="base" hangingPunct="1">
        <a:spcBef>
          <a:spcPct val="20000"/>
        </a:spcBef>
        <a:spcAft>
          <a:spcPct val="0"/>
        </a:spcAft>
        <a:buChar char="»"/>
        <a:defRPr sz="2000">
          <a:solidFill>
            <a:schemeClr val="bg1"/>
          </a:solidFill>
          <a:latin typeface="+mn-lt"/>
        </a:defRPr>
      </a:lvl8pPr>
      <a:lvl9pPr marL="4038600" indent="-3810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4995" name="Rectangle 3"/>
          <p:cNvSpPr>
            <a:spLocks noGrp="1" noChangeArrowheads="1"/>
          </p:cNvSpPr>
          <p:nvPr>
            <p:ph type="body" idx="1"/>
          </p:nvPr>
        </p:nvSpPr>
        <p:spPr bwMode="auto">
          <a:xfrm>
            <a:off x="914400" y="1600200"/>
            <a:ext cx="73914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20486" name="Line 6"/>
          <p:cNvSpPr>
            <a:spLocks noChangeShapeType="1"/>
          </p:cNvSpPr>
          <p:nvPr/>
        </p:nvSpPr>
        <p:spPr bwMode="auto">
          <a:xfrm>
            <a:off x="838200" y="1524000"/>
            <a:ext cx="7467600" cy="0"/>
          </a:xfrm>
          <a:prstGeom prst="line">
            <a:avLst/>
          </a:prstGeom>
          <a:noFill/>
          <a:ln w="9525">
            <a:solidFill>
              <a:schemeClr val="tx1"/>
            </a:solidFill>
            <a:round/>
            <a:headEnd/>
            <a:tailEnd/>
          </a:ln>
          <a:effectLst/>
        </p:spPr>
        <p:txBody>
          <a:bodyPr wrap="none" anchor="ctr"/>
          <a:lstStyle/>
          <a:p>
            <a:pPr>
              <a:defRPr/>
            </a:pPr>
            <a:endParaRPr lang="en-US">
              <a:solidFill>
                <a:srgbClr val="FFFFFF"/>
              </a:solidFill>
            </a:endParaRPr>
          </a:p>
        </p:txBody>
      </p:sp>
      <p:sp>
        <p:nvSpPr>
          <p:cNvPr id="1318919" name="Rectangle 7"/>
          <p:cNvSpPr>
            <a:spLocks noGrp="1" noChangeArrowheads="1"/>
          </p:cNvSpPr>
          <p:nvPr>
            <p:ph type="sldNum" sz="quarter" idx="4"/>
          </p:nvPr>
        </p:nvSpPr>
        <p:spPr bwMode="auto">
          <a:xfrm>
            <a:off x="8610600" y="6553200"/>
            <a:ext cx="533400" cy="3048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FFFFFF"/>
                </a:solidFill>
                <a:cs typeface="+mn-cs"/>
              </a:defRPr>
            </a:lvl1pPr>
          </a:lstStyle>
          <a:p>
            <a:pPr>
              <a:defRPr/>
            </a:pPr>
            <a:fld id="{EB068D50-6E23-449E-BB75-C669885805D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9376" r:id="rId1"/>
    <p:sldLayoutId id="2147489377" r:id="rId2"/>
    <p:sldLayoutId id="2147489378" r:id="rId3"/>
  </p:sldLayoutIdLst>
  <p:hf hdr="0" ftr="0" dt="0"/>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charset="0"/>
        </a:defRPr>
      </a:lvl2pPr>
      <a:lvl3pPr algn="l" rtl="0" eaLnBrk="0" fontAlgn="base" hangingPunct="0">
        <a:spcBef>
          <a:spcPct val="0"/>
        </a:spcBef>
        <a:spcAft>
          <a:spcPct val="0"/>
        </a:spcAft>
        <a:defRPr sz="3200" b="1">
          <a:solidFill>
            <a:schemeClr val="bg1"/>
          </a:solidFill>
          <a:latin typeface="Arial" charset="0"/>
        </a:defRPr>
      </a:lvl3pPr>
      <a:lvl4pPr algn="l" rtl="0" eaLnBrk="0" fontAlgn="base" hangingPunct="0">
        <a:spcBef>
          <a:spcPct val="0"/>
        </a:spcBef>
        <a:spcAft>
          <a:spcPct val="0"/>
        </a:spcAft>
        <a:defRPr sz="3200" b="1">
          <a:solidFill>
            <a:schemeClr val="bg1"/>
          </a:solidFill>
          <a:latin typeface="Arial" charset="0"/>
        </a:defRPr>
      </a:lvl4pPr>
      <a:lvl5pPr algn="l" rtl="0" eaLnBrk="0" fontAlgn="base" hangingPunct="0">
        <a:spcBef>
          <a:spcPct val="0"/>
        </a:spcBef>
        <a:spcAft>
          <a:spcPct val="0"/>
        </a:spcAft>
        <a:defRPr sz="3200" b="1">
          <a:solidFill>
            <a:schemeClr val="bg1"/>
          </a:solidFill>
          <a:latin typeface="Arial" charset="0"/>
        </a:defRPr>
      </a:lvl5pPr>
      <a:lvl6pPr marL="457200" algn="l" rtl="0" fontAlgn="base">
        <a:spcBef>
          <a:spcPct val="0"/>
        </a:spcBef>
        <a:spcAft>
          <a:spcPct val="0"/>
        </a:spcAft>
        <a:defRPr sz="3200" b="1">
          <a:solidFill>
            <a:schemeClr val="bg1"/>
          </a:solidFill>
          <a:latin typeface="Arial" charset="0"/>
        </a:defRPr>
      </a:lvl6pPr>
      <a:lvl7pPr marL="914400" algn="l" rtl="0" fontAlgn="base">
        <a:spcBef>
          <a:spcPct val="0"/>
        </a:spcBef>
        <a:spcAft>
          <a:spcPct val="0"/>
        </a:spcAft>
        <a:defRPr sz="3200" b="1">
          <a:solidFill>
            <a:schemeClr val="bg1"/>
          </a:solidFill>
          <a:latin typeface="Arial" charset="0"/>
        </a:defRPr>
      </a:lvl7pPr>
      <a:lvl8pPr marL="1371600" algn="l" rtl="0" fontAlgn="base">
        <a:spcBef>
          <a:spcPct val="0"/>
        </a:spcBef>
        <a:spcAft>
          <a:spcPct val="0"/>
        </a:spcAft>
        <a:defRPr sz="3200" b="1">
          <a:solidFill>
            <a:schemeClr val="bg1"/>
          </a:solidFill>
          <a:latin typeface="Arial" charset="0"/>
        </a:defRPr>
      </a:lvl8pPr>
      <a:lvl9pPr marL="1828800" algn="l" rtl="0" fontAlgn="base">
        <a:spcBef>
          <a:spcPct val="0"/>
        </a:spcBef>
        <a:spcAft>
          <a:spcPct val="0"/>
        </a:spcAft>
        <a:defRPr sz="3200" b="1">
          <a:solidFill>
            <a:schemeClr val="bg1"/>
          </a:solidFill>
          <a:latin typeface="Arial" charset="0"/>
        </a:defRPr>
      </a:lvl9pPr>
    </p:titleStyle>
    <p:bodyStyle>
      <a:lvl1pPr marL="609600" indent="-609600" algn="l" rtl="0" eaLnBrk="0" fontAlgn="base" hangingPunct="0">
        <a:spcBef>
          <a:spcPct val="20000"/>
        </a:spcBef>
        <a:spcAft>
          <a:spcPct val="0"/>
        </a:spcAft>
        <a:defRPr sz="3200">
          <a:solidFill>
            <a:schemeClr val="bg1"/>
          </a:solidFill>
          <a:latin typeface="+mn-lt"/>
          <a:ea typeface="+mn-ea"/>
          <a:cs typeface="+mn-cs"/>
        </a:defRPr>
      </a:lvl1pPr>
      <a:lvl2pPr marL="990600" indent="-533400" algn="l" rtl="0" eaLnBrk="0" fontAlgn="base" hangingPunct="0">
        <a:spcBef>
          <a:spcPct val="20000"/>
        </a:spcBef>
        <a:spcAft>
          <a:spcPct val="0"/>
        </a:spcAft>
        <a:buChar char="–"/>
        <a:defRPr sz="2800">
          <a:solidFill>
            <a:schemeClr val="bg1"/>
          </a:solidFill>
          <a:latin typeface="+mn-lt"/>
        </a:defRPr>
      </a:lvl2pPr>
      <a:lvl3pPr marL="1371600" indent="-457200" algn="l" rtl="0" eaLnBrk="0" fontAlgn="base" hangingPunct="0">
        <a:spcBef>
          <a:spcPct val="20000"/>
        </a:spcBef>
        <a:spcAft>
          <a:spcPct val="0"/>
        </a:spcAft>
        <a:buChar char="•"/>
        <a:defRPr sz="2400">
          <a:solidFill>
            <a:schemeClr val="bg1"/>
          </a:solidFill>
          <a:latin typeface="+mn-lt"/>
        </a:defRPr>
      </a:lvl3pPr>
      <a:lvl4pPr marL="1752600" indent="-381000" algn="l" rtl="0" eaLnBrk="0" fontAlgn="base" hangingPunct="0">
        <a:spcBef>
          <a:spcPct val="20000"/>
        </a:spcBef>
        <a:spcAft>
          <a:spcPct val="0"/>
        </a:spcAft>
        <a:buChar char="–"/>
        <a:defRPr sz="2000">
          <a:solidFill>
            <a:schemeClr val="bg1"/>
          </a:solidFill>
          <a:latin typeface="+mn-lt"/>
        </a:defRPr>
      </a:lvl4pPr>
      <a:lvl5pPr marL="2209800" indent="-381000" algn="l" rtl="0" eaLnBrk="0" fontAlgn="base" hangingPunct="0">
        <a:spcBef>
          <a:spcPct val="20000"/>
        </a:spcBef>
        <a:spcAft>
          <a:spcPct val="0"/>
        </a:spcAft>
        <a:buChar char="»"/>
        <a:defRPr sz="2000">
          <a:solidFill>
            <a:schemeClr val="bg1"/>
          </a:solidFill>
          <a:latin typeface="+mn-lt"/>
        </a:defRPr>
      </a:lvl5pPr>
      <a:lvl6pPr marL="2667000" indent="-381000" algn="l" rtl="0" fontAlgn="base">
        <a:spcBef>
          <a:spcPct val="20000"/>
        </a:spcBef>
        <a:spcAft>
          <a:spcPct val="0"/>
        </a:spcAft>
        <a:buChar char="»"/>
        <a:defRPr sz="2000">
          <a:solidFill>
            <a:schemeClr val="bg1"/>
          </a:solidFill>
          <a:latin typeface="+mn-lt"/>
        </a:defRPr>
      </a:lvl6pPr>
      <a:lvl7pPr marL="3124200" indent="-381000" algn="l" rtl="0" fontAlgn="base">
        <a:spcBef>
          <a:spcPct val="20000"/>
        </a:spcBef>
        <a:spcAft>
          <a:spcPct val="0"/>
        </a:spcAft>
        <a:buChar char="»"/>
        <a:defRPr sz="2000">
          <a:solidFill>
            <a:schemeClr val="bg1"/>
          </a:solidFill>
          <a:latin typeface="+mn-lt"/>
        </a:defRPr>
      </a:lvl7pPr>
      <a:lvl8pPr marL="3581400" indent="-381000" algn="l" rtl="0" fontAlgn="base">
        <a:spcBef>
          <a:spcPct val="20000"/>
        </a:spcBef>
        <a:spcAft>
          <a:spcPct val="0"/>
        </a:spcAft>
        <a:buChar char="»"/>
        <a:defRPr sz="2000">
          <a:solidFill>
            <a:schemeClr val="bg1"/>
          </a:solidFill>
          <a:latin typeface="+mn-lt"/>
        </a:defRPr>
      </a:lvl8pPr>
      <a:lvl9pPr marL="4038600" indent="-3810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8371" name="Rectangle 3"/>
          <p:cNvSpPr>
            <a:spLocks noGrp="1" noChangeArrowheads="1"/>
          </p:cNvSpPr>
          <p:nvPr>
            <p:ph type="body" idx="1"/>
          </p:nvPr>
        </p:nvSpPr>
        <p:spPr bwMode="auto">
          <a:xfrm>
            <a:off x="914400" y="1600200"/>
            <a:ext cx="73914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244743"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solidFill>
                  <a:srgbClr val="FFFFFF"/>
                </a:solidFill>
                <a:latin typeface="Arial" charset="0"/>
                <a:cs typeface="+mn-cs"/>
              </a:defRPr>
            </a:lvl1pPr>
          </a:lstStyle>
          <a:p>
            <a:pPr>
              <a:defRPr/>
            </a:pPr>
            <a:fld id="{E5D3F6BE-3771-4FB4-87E4-D23F87BDE665}" type="slidenum">
              <a:rPr lang="en-US"/>
              <a:pPr>
                <a:defRPr/>
              </a:pPr>
              <a:t>‹#›</a:t>
            </a:fld>
            <a:endParaRPr lang="en-US" dirty="0"/>
          </a:p>
        </p:txBody>
      </p:sp>
      <p:sp>
        <p:nvSpPr>
          <p:cNvPr id="1029" name="Line 21"/>
          <p:cNvSpPr>
            <a:spLocks noChangeShapeType="1"/>
          </p:cNvSpPr>
          <p:nvPr/>
        </p:nvSpPr>
        <p:spPr bwMode="auto">
          <a:xfrm>
            <a:off x="838200" y="1524000"/>
            <a:ext cx="7467600" cy="0"/>
          </a:xfrm>
          <a:prstGeom prst="line">
            <a:avLst/>
          </a:prstGeom>
          <a:noFill/>
          <a:ln w="9525">
            <a:solidFill>
              <a:schemeClr val="bg1"/>
            </a:solidFill>
            <a:round/>
            <a:headEnd/>
            <a:tailEnd/>
          </a:ln>
          <a:extLst/>
        </p:spPr>
        <p:txBody>
          <a:bodyPr wrap="none" anchor="ctr"/>
          <a:lstStyle/>
          <a:p>
            <a:pPr>
              <a:defRPr/>
            </a:pPr>
            <a:endParaRPr lang="en-US">
              <a:solidFill>
                <a:srgbClr val="FFFFFF"/>
              </a:solidFill>
            </a:endParaRPr>
          </a:p>
        </p:txBody>
      </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bg1"/>
          </a:solidFill>
          <a:latin typeface="Arial" charset="0"/>
        </a:defRPr>
      </a:lvl6pPr>
      <a:lvl7pPr marL="914400" algn="l" rtl="0" fontAlgn="base">
        <a:spcBef>
          <a:spcPct val="0"/>
        </a:spcBef>
        <a:spcAft>
          <a:spcPct val="0"/>
        </a:spcAft>
        <a:defRPr sz="4400">
          <a:solidFill>
            <a:schemeClr val="bg1"/>
          </a:solidFill>
          <a:latin typeface="Arial" charset="0"/>
        </a:defRPr>
      </a:lvl7pPr>
      <a:lvl8pPr marL="1371600" algn="l" rtl="0" fontAlgn="base">
        <a:spcBef>
          <a:spcPct val="0"/>
        </a:spcBef>
        <a:spcAft>
          <a:spcPct val="0"/>
        </a:spcAft>
        <a:defRPr sz="4400">
          <a:solidFill>
            <a:schemeClr val="bg1"/>
          </a:solidFill>
          <a:latin typeface="Arial" charset="0"/>
        </a:defRPr>
      </a:lvl8pPr>
      <a:lvl9pPr marL="1828800" algn="l" rtl="0" fontAlgn="base">
        <a:spcBef>
          <a:spcPct val="0"/>
        </a:spcBef>
        <a:spcAft>
          <a:spcPct val="0"/>
        </a:spcAft>
        <a:defRPr sz="4400">
          <a:solidFill>
            <a:schemeClr val="bg1"/>
          </a:solidFill>
          <a:latin typeface="Arial" charset="0"/>
        </a:defRPr>
      </a:lvl9pPr>
    </p:titleStyle>
    <p:bodyStyle>
      <a:lvl1pPr marL="609600" indent="-609600" algn="l" rtl="0" eaLnBrk="0" fontAlgn="base" hangingPunct="0">
        <a:spcBef>
          <a:spcPct val="20000"/>
        </a:spcBef>
        <a:spcAft>
          <a:spcPct val="0"/>
        </a:spcAft>
        <a:buFont typeface="Arial" charset="0"/>
        <a:buChar char="•"/>
        <a:defRPr sz="3200">
          <a:solidFill>
            <a:schemeClr val="bg1"/>
          </a:solidFill>
          <a:latin typeface="+mn-lt"/>
          <a:ea typeface="+mn-ea"/>
          <a:cs typeface="+mn-cs"/>
        </a:defRPr>
      </a:lvl1pPr>
      <a:lvl2pPr marL="990600" indent="-533400" algn="l" rtl="0" eaLnBrk="0" fontAlgn="base" hangingPunct="0">
        <a:spcBef>
          <a:spcPct val="20000"/>
        </a:spcBef>
        <a:spcAft>
          <a:spcPct val="0"/>
        </a:spcAft>
        <a:buChar char="•"/>
        <a:defRPr sz="2800">
          <a:solidFill>
            <a:schemeClr val="bg1"/>
          </a:solidFill>
          <a:latin typeface="+mn-lt"/>
        </a:defRPr>
      </a:lvl2pPr>
      <a:lvl3pPr marL="1371600" indent="-457200" algn="l" rtl="0" eaLnBrk="0" fontAlgn="base" hangingPunct="0">
        <a:spcBef>
          <a:spcPct val="20000"/>
        </a:spcBef>
        <a:spcAft>
          <a:spcPct val="0"/>
        </a:spcAft>
        <a:buChar char="•"/>
        <a:defRPr sz="2400">
          <a:solidFill>
            <a:schemeClr val="bg1"/>
          </a:solidFill>
          <a:latin typeface="+mn-lt"/>
        </a:defRPr>
      </a:lvl3pPr>
      <a:lvl4pPr marL="1752600" indent="-381000" algn="l" rtl="0" eaLnBrk="0" fontAlgn="base" hangingPunct="0">
        <a:spcBef>
          <a:spcPct val="20000"/>
        </a:spcBef>
        <a:spcAft>
          <a:spcPct val="0"/>
        </a:spcAft>
        <a:buChar char="•"/>
        <a:defRPr sz="2000">
          <a:solidFill>
            <a:schemeClr val="bg1"/>
          </a:solidFill>
          <a:latin typeface="+mn-lt"/>
        </a:defRPr>
      </a:lvl4pPr>
      <a:lvl5pPr marL="2209800" indent="-381000" algn="l" rtl="0" eaLnBrk="0" fontAlgn="base" hangingPunct="0">
        <a:spcBef>
          <a:spcPct val="20000"/>
        </a:spcBef>
        <a:spcAft>
          <a:spcPct val="0"/>
        </a:spcAft>
        <a:buChar char="•"/>
        <a:defRPr sz="2000">
          <a:solidFill>
            <a:schemeClr val="bg1"/>
          </a:solidFill>
          <a:latin typeface="+mn-lt"/>
        </a:defRPr>
      </a:lvl5pPr>
      <a:lvl6pPr marL="2667000" indent="-381000" algn="l" rtl="0" fontAlgn="base">
        <a:spcBef>
          <a:spcPct val="20000"/>
        </a:spcBef>
        <a:spcAft>
          <a:spcPct val="0"/>
        </a:spcAft>
        <a:buChar char="•"/>
        <a:defRPr sz="2000">
          <a:solidFill>
            <a:schemeClr val="bg1"/>
          </a:solidFill>
          <a:latin typeface="+mn-lt"/>
        </a:defRPr>
      </a:lvl6pPr>
      <a:lvl7pPr marL="3124200" indent="-381000" algn="l" rtl="0" fontAlgn="base">
        <a:spcBef>
          <a:spcPct val="20000"/>
        </a:spcBef>
        <a:spcAft>
          <a:spcPct val="0"/>
        </a:spcAft>
        <a:buChar char="•"/>
        <a:defRPr sz="2000">
          <a:solidFill>
            <a:schemeClr val="bg1"/>
          </a:solidFill>
          <a:latin typeface="+mn-lt"/>
        </a:defRPr>
      </a:lvl7pPr>
      <a:lvl8pPr marL="3581400" indent="-381000" algn="l" rtl="0" fontAlgn="base">
        <a:spcBef>
          <a:spcPct val="20000"/>
        </a:spcBef>
        <a:spcAft>
          <a:spcPct val="0"/>
        </a:spcAft>
        <a:buChar char="•"/>
        <a:defRPr sz="2000">
          <a:solidFill>
            <a:schemeClr val="bg1"/>
          </a:solidFill>
          <a:latin typeface="+mn-lt"/>
        </a:defRPr>
      </a:lvl8pPr>
      <a:lvl9pPr marL="4038600" indent="-3810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600200"/>
            <a:ext cx="7391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1028" name="Line 6"/>
          <p:cNvSpPr>
            <a:spLocks noChangeShapeType="1"/>
          </p:cNvSpPr>
          <p:nvPr/>
        </p:nvSpPr>
        <p:spPr bwMode="auto">
          <a:xfrm>
            <a:off x="838200" y="1524000"/>
            <a:ext cx="7467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FFFFFF"/>
              </a:solidFill>
              <a:latin typeface="Arial" pitchFamily="34" charset="0"/>
              <a:cs typeface="Arial" pitchFamily="34" charset="0"/>
            </a:endParaRPr>
          </a:p>
        </p:txBody>
      </p:sp>
      <p:sp>
        <p:nvSpPr>
          <p:cNvPr id="1318919" name="Rectangle 7"/>
          <p:cNvSpPr>
            <a:spLocks noGrp="1" noChangeArrowheads="1"/>
          </p:cNvSpPr>
          <p:nvPr>
            <p:ph type="sldNum" sz="quarter" idx="4"/>
          </p:nvPr>
        </p:nvSpPr>
        <p:spPr bwMode="auto">
          <a:xfrm>
            <a:off x="8610600" y="6553200"/>
            <a:ext cx="533400" cy="3048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FFFFFF"/>
                </a:solidFill>
                <a:latin typeface="Arial" charset="0"/>
                <a:cs typeface="+mn-cs"/>
              </a:defRPr>
            </a:lvl1pPr>
          </a:lstStyle>
          <a:p>
            <a:pPr>
              <a:defRPr/>
            </a:pPr>
            <a:fld id="{A83526A6-8F18-4929-BBF4-EE4930D2B31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9393" r:id="rId1"/>
  </p:sldLayoutIdLst>
  <p:hf hdr="0" ftr="0" dt="0"/>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charset="0"/>
        </a:defRPr>
      </a:lvl2pPr>
      <a:lvl3pPr algn="l" rtl="0" eaLnBrk="0" fontAlgn="base" hangingPunct="0">
        <a:spcBef>
          <a:spcPct val="0"/>
        </a:spcBef>
        <a:spcAft>
          <a:spcPct val="0"/>
        </a:spcAft>
        <a:defRPr sz="3200" b="1">
          <a:solidFill>
            <a:schemeClr val="bg1"/>
          </a:solidFill>
          <a:latin typeface="Arial" charset="0"/>
        </a:defRPr>
      </a:lvl3pPr>
      <a:lvl4pPr algn="l" rtl="0" eaLnBrk="0" fontAlgn="base" hangingPunct="0">
        <a:spcBef>
          <a:spcPct val="0"/>
        </a:spcBef>
        <a:spcAft>
          <a:spcPct val="0"/>
        </a:spcAft>
        <a:defRPr sz="3200" b="1">
          <a:solidFill>
            <a:schemeClr val="bg1"/>
          </a:solidFill>
          <a:latin typeface="Arial" charset="0"/>
        </a:defRPr>
      </a:lvl4pPr>
      <a:lvl5pPr algn="l" rtl="0" eaLnBrk="0" fontAlgn="base" hangingPunct="0">
        <a:spcBef>
          <a:spcPct val="0"/>
        </a:spcBef>
        <a:spcAft>
          <a:spcPct val="0"/>
        </a:spcAft>
        <a:defRPr sz="3200" b="1">
          <a:solidFill>
            <a:schemeClr val="bg1"/>
          </a:solidFill>
          <a:latin typeface="Arial" charset="0"/>
        </a:defRPr>
      </a:lvl5pPr>
      <a:lvl6pPr marL="457200" algn="l" rtl="0" fontAlgn="base">
        <a:spcBef>
          <a:spcPct val="0"/>
        </a:spcBef>
        <a:spcAft>
          <a:spcPct val="0"/>
        </a:spcAft>
        <a:defRPr sz="3200" b="1">
          <a:solidFill>
            <a:schemeClr val="bg1"/>
          </a:solidFill>
          <a:latin typeface="Arial" charset="0"/>
        </a:defRPr>
      </a:lvl6pPr>
      <a:lvl7pPr marL="914400" algn="l" rtl="0" fontAlgn="base">
        <a:spcBef>
          <a:spcPct val="0"/>
        </a:spcBef>
        <a:spcAft>
          <a:spcPct val="0"/>
        </a:spcAft>
        <a:defRPr sz="3200" b="1">
          <a:solidFill>
            <a:schemeClr val="bg1"/>
          </a:solidFill>
          <a:latin typeface="Arial" charset="0"/>
        </a:defRPr>
      </a:lvl7pPr>
      <a:lvl8pPr marL="1371600" algn="l" rtl="0" fontAlgn="base">
        <a:spcBef>
          <a:spcPct val="0"/>
        </a:spcBef>
        <a:spcAft>
          <a:spcPct val="0"/>
        </a:spcAft>
        <a:defRPr sz="3200" b="1">
          <a:solidFill>
            <a:schemeClr val="bg1"/>
          </a:solidFill>
          <a:latin typeface="Arial" charset="0"/>
        </a:defRPr>
      </a:lvl8pPr>
      <a:lvl9pPr marL="1828800" algn="l" rtl="0" fontAlgn="base">
        <a:spcBef>
          <a:spcPct val="0"/>
        </a:spcBef>
        <a:spcAft>
          <a:spcPct val="0"/>
        </a:spcAft>
        <a:defRPr sz="3200" b="1">
          <a:solidFill>
            <a:schemeClr val="bg1"/>
          </a:solidFill>
          <a:latin typeface="Arial" charset="0"/>
        </a:defRPr>
      </a:lvl9pPr>
    </p:titleStyle>
    <p:bodyStyle>
      <a:lvl1pPr marL="609600" indent="-609600" algn="l" rtl="0" eaLnBrk="0" fontAlgn="base" hangingPunct="0">
        <a:spcBef>
          <a:spcPct val="20000"/>
        </a:spcBef>
        <a:spcAft>
          <a:spcPct val="0"/>
        </a:spcAft>
        <a:defRPr sz="3200">
          <a:solidFill>
            <a:schemeClr val="bg1"/>
          </a:solidFill>
          <a:latin typeface="+mn-lt"/>
          <a:ea typeface="+mn-ea"/>
          <a:cs typeface="+mn-cs"/>
        </a:defRPr>
      </a:lvl1pPr>
      <a:lvl2pPr marL="990600" indent="-533400" algn="l" rtl="0" eaLnBrk="0" fontAlgn="base" hangingPunct="0">
        <a:spcBef>
          <a:spcPct val="20000"/>
        </a:spcBef>
        <a:spcAft>
          <a:spcPct val="0"/>
        </a:spcAft>
        <a:buChar char="–"/>
        <a:defRPr sz="2800">
          <a:solidFill>
            <a:schemeClr val="bg1"/>
          </a:solidFill>
          <a:latin typeface="+mn-lt"/>
        </a:defRPr>
      </a:lvl2pPr>
      <a:lvl3pPr marL="1371600" indent="-457200" algn="l" rtl="0" eaLnBrk="0" fontAlgn="base" hangingPunct="0">
        <a:spcBef>
          <a:spcPct val="20000"/>
        </a:spcBef>
        <a:spcAft>
          <a:spcPct val="0"/>
        </a:spcAft>
        <a:buChar char="•"/>
        <a:defRPr sz="2400">
          <a:solidFill>
            <a:schemeClr val="bg1"/>
          </a:solidFill>
          <a:latin typeface="+mn-lt"/>
        </a:defRPr>
      </a:lvl3pPr>
      <a:lvl4pPr marL="1752600" indent="-381000" algn="l" rtl="0" eaLnBrk="0" fontAlgn="base" hangingPunct="0">
        <a:spcBef>
          <a:spcPct val="20000"/>
        </a:spcBef>
        <a:spcAft>
          <a:spcPct val="0"/>
        </a:spcAft>
        <a:buChar char="–"/>
        <a:defRPr sz="2000">
          <a:solidFill>
            <a:schemeClr val="bg1"/>
          </a:solidFill>
          <a:latin typeface="+mn-lt"/>
        </a:defRPr>
      </a:lvl4pPr>
      <a:lvl5pPr marL="2209800" indent="-381000" algn="l" rtl="0" eaLnBrk="0" fontAlgn="base" hangingPunct="0">
        <a:spcBef>
          <a:spcPct val="20000"/>
        </a:spcBef>
        <a:spcAft>
          <a:spcPct val="0"/>
        </a:spcAft>
        <a:buChar char="»"/>
        <a:defRPr sz="2000">
          <a:solidFill>
            <a:schemeClr val="bg1"/>
          </a:solidFill>
          <a:latin typeface="+mn-lt"/>
        </a:defRPr>
      </a:lvl5pPr>
      <a:lvl6pPr marL="2667000" indent="-381000" algn="l" rtl="0" fontAlgn="base">
        <a:spcBef>
          <a:spcPct val="20000"/>
        </a:spcBef>
        <a:spcAft>
          <a:spcPct val="0"/>
        </a:spcAft>
        <a:buChar char="»"/>
        <a:defRPr sz="2000">
          <a:solidFill>
            <a:schemeClr val="bg1"/>
          </a:solidFill>
          <a:latin typeface="+mn-lt"/>
        </a:defRPr>
      </a:lvl6pPr>
      <a:lvl7pPr marL="3124200" indent="-381000" algn="l" rtl="0" fontAlgn="base">
        <a:spcBef>
          <a:spcPct val="20000"/>
        </a:spcBef>
        <a:spcAft>
          <a:spcPct val="0"/>
        </a:spcAft>
        <a:buChar char="»"/>
        <a:defRPr sz="2000">
          <a:solidFill>
            <a:schemeClr val="bg1"/>
          </a:solidFill>
          <a:latin typeface="+mn-lt"/>
        </a:defRPr>
      </a:lvl7pPr>
      <a:lvl8pPr marL="3581400" indent="-381000" algn="l" rtl="0" fontAlgn="base">
        <a:spcBef>
          <a:spcPct val="20000"/>
        </a:spcBef>
        <a:spcAft>
          <a:spcPct val="0"/>
        </a:spcAft>
        <a:buChar char="»"/>
        <a:defRPr sz="2000">
          <a:solidFill>
            <a:schemeClr val="bg1"/>
          </a:solidFill>
          <a:latin typeface="+mn-lt"/>
        </a:defRPr>
      </a:lvl8pPr>
      <a:lvl9pPr marL="4038600" indent="-3810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304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85800" y="16764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328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solidFill>
                  <a:schemeClr val="tx1"/>
                </a:solidFill>
              </a:defRPr>
            </a:lvl1pPr>
          </a:lstStyle>
          <a:p>
            <a:pPr>
              <a:defRPr/>
            </a:pPr>
            <a:endParaRPr lang="en-US">
              <a:solidFill>
                <a:srgbClr val="000000"/>
              </a:solidFill>
            </a:endParaRPr>
          </a:p>
        </p:txBody>
      </p:sp>
      <p:sp>
        <p:nvSpPr>
          <p:cNvPr id="353285" name="Rectangle 5"/>
          <p:cNvSpPr>
            <a:spLocks noGrp="1" noChangeArrowheads="1"/>
          </p:cNvSpPr>
          <p:nvPr>
            <p:ph type="ftr" sz="quarter" idx="3"/>
          </p:nvPr>
        </p:nvSpPr>
        <p:spPr bwMode="auto">
          <a:xfrm>
            <a:off x="2895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solidFill>
                  <a:schemeClr val="tx1"/>
                </a:solidFill>
              </a:defRPr>
            </a:lvl1pPr>
          </a:lstStyle>
          <a:p>
            <a:pPr>
              <a:defRPr/>
            </a:pPr>
            <a:endParaRPr lang="en-US">
              <a:solidFill>
                <a:srgbClr val="000000"/>
              </a:solidFill>
            </a:endParaRPr>
          </a:p>
        </p:txBody>
      </p:sp>
      <p:sp>
        <p:nvSpPr>
          <p:cNvPr id="353286" name="Rectangle 6"/>
          <p:cNvSpPr>
            <a:spLocks noGrp="1" noChangeArrowheads="1"/>
          </p:cNvSpPr>
          <p:nvPr>
            <p:ph type="sldNum" sz="quarter" idx="4"/>
          </p:nvPr>
        </p:nvSpPr>
        <p:spPr bwMode="auto">
          <a:xfrm>
            <a:off x="3352800" y="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1" compatLnSpc="1">
            <a:prstTxWarp prst="textNoShape">
              <a:avLst/>
            </a:prstTxWarp>
          </a:bodyPr>
          <a:lstStyle>
            <a:lvl1pPr algn="ctr" eaLnBrk="0" hangingPunct="0">
              <a:defRPr sz="1400" b="1">
                <a:solidFill>
                  <a:schemeClr val="tx1"/>
                </a:solidFill>
              </a:defRPr>
            </a:lvl1pPr>
          </a:lstStyle>
          <a:p>
            <a:pPr>
              <a:defRPr/>
            </a:pPr>
            <a:r>
              <a:rPr lang="en-US">
                <a:solidFill>
                  <a:srgbClr val="000000"/>
                </a:solidFill>
              </a:rPr>
              <a:t>Figure </a:t>
            </a:r>
            <a:fld id="{DBD038E6-7D2B-4300-875F-51406DC095F2}"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9404" r:id="rId1"/>
  </p:sldLayoutIdLst>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eaLnBrk="0" fontAlgn="base" hangingPunct="0">
        <a:spcBef>
          <a:spcPct val="20000"/>
        </a:spcBef>
        <a:spcAft>
          <a:spcPct val="0"/>
        </a:spcAft>
        <a:buChar char="»"/>
        <a:defRPr sz="2000" b="1">
          <a:solidFill>
            <a:schemeClr val="tx1"/>
          </a:solidFill>
          <a:latin typeface="+mn-lt"/>
        </a:defRPr>
      </a:lvl6pPr>
      <a:lvl7pPr marL="2971800" indent="-228600" algn="l" rtl="0" eaLnBrk="0" fontAlgn="base" hangingPunct="0">
        <a:spcBef>
          <a:spcPct val="20000"/>
        </a:spcBef>
        <a:spcAft>
          <a:spcPct val="0"/>
        </a:spcAft>
        <a:buChar char="»"/>
        <a:defRPr sz="2000" b="1">
          <a:solidFill>
            <a:schemeClr val="tx1"/>
          </a:solidFill>
          <a:latin typeface="+mn-lt"/>
        </a:defRPr>
      </a:lvl7pPr>
      <a:lvl8pPr marL="3429000" indent="-228600" algn="l" rtl="0" eaLnBrk="0" fontAlgn="base" hangingPunct="0">
        <a:spcBef>
          <a:spcPct val="20000"/>
        </a:spcBef>
        <a:spcAft>
          <a:spcPct val="0"/>
        </a:spcAft>
        <a:buChar char="»"/>
        <a:defRPr sz="2000" b="1">
          <a:solidFill>
            <a:schemeClr val="tx1"/>
          </a:solidFill>
          <a:latin typeface="+mn-lt"/>
        </a:defRPr>
      </a:lvl8pPr>
      <a:lvl9pPr marL="3886200" indent="-228600" algn="l" rtl="0" eaLnBrk="0" fontAlgn="base" hangingPunct="0">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0"/>
          </a:schemeClr>
        </a:solidFill>
        <a:effectLst/>
      </p:bgPr>
    </p:bg>
    <p:spTree>
      <p:nvGrpSpPr>
        <p:cNvPr id="1" name=""/>
        <p:cNvGrpSpPr/>
        <p:nvPr/>
      </p:nvGrpSpPr>
      <p:grpSpPr>
        <a:xfrm>
          <a:off x="0" y="0"/>
          <a:ext cx="0" cy="0"/>
          <a:chOff x="0" y="0"/>
          <a:chExt cx="0" cy="0"/>
        </a:xfrm>
      </p:grpSpPr>
      <p:pic>
        <p:nvPicPr>
          <p:cNvPr id="6" name="Picture 1" descr="C:\Users\JenniferH\Desktop\blue tab 2.jpg"/>
          <p:cNvPicPr>
            <a:picLocks noChangeAspect="1" noChangeArrowheads="1"/>
          </p:cNvPicPr>
          <p:nvPr/>
        </p:nvPicPr>
        <p:blipFill rotWithShape="1">
          <a:blip r:embed="rId2" cstate="print"/>
          <a:srcRect l="1043" t="6807" r="1622"/>
          <a:stretch/>
        </p:blipFill>
        <p:spPr bwMode="auto">
          <a:xfrm>
            <a:off x="0" y="0"/>
            <a:ext cx="9144000" cy="1349245"/>
          </a:xfrm>
          <a:prstGeom prst="rect">
            <a:avLst/>
          </a:prstGeom>
          <a:noFill/>
        </p:spPr>
      </p:pic>
      <p:sp>
        <p:nvSpPr>
          <p:cNvPr id="57349" name="Rectangle 5"/>
          <p:cNvSpPr>
            <a:spLocks noGrp="1" noChangeArrowheads="1"/>
          </p:cNvSpPr>
          <p:nvPr>
            <p:ph type="title"/>
          </p:nvPr>
        </p:nvSpPr>
        <p:spPr bwMode="auto">
          <a:xfrm>
            <a:off x="76200" y="674622"/>
            <a:ext cx="9067800" cy="411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rtl="0" eaLnBrk="1" fontAlgn="base" hangingPunct="1">
              <a:spcBef>
                <a:spcPct val="0"/>
              </a:spcBef>
              <a:spcAft>
                <a:spcPct val="0"/>
              </a:spcAft>
            </a:pPr>
            <a:r>
              <a:rPr lang="en-US"/>
              <a:t>Click to edit Master title style</a:t>
            </a:r>
            <a:endParaRPr lang="en-US" dirty="0"/>
          </a:p>
        </p:txBody>
      </p:sp>
      <p:pic>
        <p:nvPicPr>
          <p:cNvPr id="47105" name="Picture 1" descr="L:\MEDICARE\Presentations\KFF logo BLACK.jpg"/>
          <p:cNvPicPr>
            <a:picLocks noChangeAspect="1" noChangeArrowheads="1"/>
          </p:cNvPicPr>
          <p:nvPr/>
        </p:nvPicPr>
        <p:blipFill>
          <a:blip r:embed="rId3" cstate="print">
            <a:clrChange>
              <a:clrFrom>
                <a:srgbClr val="000000"/>
              </a:clrFrom>
              <a:clrTo>
                <a:srgbClr val="000000">
                  <a:alpha val="0"/>
                </a:srgbClr>
              </a:clrTo>
            </a:clrChange>
            <a:lum bright="-1000"/>
          </a:blip>
          <a:stretch>
            <a:fillRect/>
          </a:stretch>
        </p:blipFill>
        <p:spPr bwMode="auto">
          <a:xfrm>
            <a:off x="8500844" y="6221879"/>
            <a:ext cx="609600" cy="610955"/>
          </a:xfrm>
          <a:prstGeom prst="rect">
            <a:avLst/>
          </a:prstGeom>
          <a:noFill/>
          <a:ln>
            <a:solidFill>
              <a:schemeClr val="bg1"/>
            </a:solidFill>
          </a:ln>
        </p:spPr>
      </p:pic>
      <p:sp>
        <p:nvSpPr>
          <p:cNvPr id="13" name="Text Box 8"/>
          <p:cNvSpPr txBox="1">
            <a:spLocks noChangeArrowheads="1"/>
          </p:cNvSpPr>
          <p:nvPr/>
        </p:nvSpPr>
        <p:spPr bwMode="auto">
          <a:xfrm>
            <a:off x="0" y="0"/>
            <a:ext cx="1981200" cy="369332"/>
          </a:xfrm>
          <a:prstGeom prst="rect">
            <a:avLst/>
          </a:prstGeom>
          <a:noFill/>
          <a:ln w="9525">
            <a:noFill/>
            <a:miter lim="800000"/>
            <a:headEnd/>
            <a:tailEnd/>
          </a:ln>
          <a:effectLst/>
        </p:spPr>
        <p:txBody>
          <a:bodyPr wrap="square">
            <a:spAutoFit/>
          </a:bodyPr>
          <a:lstStyle/>
          <a:p>
            <a:pPr eaLnBrk="0" hangingPunct="0">
              <a:spcBef>
                <a:spcPct val="50000"/>
              </a:spcBef>
              <a:defRPr/>
            </a:pPr>
            <a:r>
              <a:rPr lang="en-US" sz="1800" b="1" dirty="0">
                <a:solidFill>
                  <a:srgbClr val="000000"/>
                </a:solidFill>
                <a:latin typeface="Calibri"/>
              </a:rPr>
              <a:t>FIGURE </a:t>
            </a:r>
            <a:fld id="{17EE0587-FCC3-4B6D-B3E2-598FB4416F39}" type="slidenum">
              <a:rPr lang="en-US" sz="1800" b="1">
                <a:solidFill>
                  <a:srgbClr val="000000"/>
                </a:solidFill>
                <a:latin typeface="Calibri"/>
              </a:rPr>
              <a:pPr eaLnBrk="0" hangingPunct="0">
                <a:spcBef>
                  <a:spcPct val="50000"/>
                </a:spcBef>
                <a:defRPr/>
              </a:pPr>
              <a:t>‹#›</a:t>
            </a:fld>
            <a:endParaRPr lang="en-US" sz="1800" b="1" dirty="0">
              <a:solidFill>
                <a:srgbClr val="000000"/>
              </a:solidFill>
              <a:latin typeface="Calibri"/>
            </a:endParaRPr>
          </a:p>
        </p:txBody>
      </p:sp>
      <p:grpSp>
        <p:nvGrpSpPr>
          <p:cNvPr id="7" name="Group 6"/>
          <p:cNvGrpSpPr/>
          <p:nvPr/>
        </p:nvGrpSpPr>
        <p:grpSpPr>
          <a:xfrm>
            <a:off x="6780451" y="6365080"/>
            <a:ext cx="2328644" cy="359581"/>
            <a:chOff x="1905000" y="3733800"/>
            <a:chExt cx="3956304" cy="610918"/>
          </a:xfrm>
        </p:grpSpPr>
        <p:pic>
          <p:nvPicPr>
            <p:cNvPr id="8" name="Picture 7" descr="KCMUKFF.tif"/>
            <p:cNvPicPr>
              <a:picLocks noChangeAspect="1"/>
            </p:cNvPicPr>
            <p:nvPr/>
          </p:nvPicPr>
          <p:blipFill>
            <a:blip r:embed="rId4" cstate="print"/>
            <a:srcRect l="20401"/>
            <a:stretch>
              <a:fillRect/>
            </a:stretch>
          </p:blipFill>
          <p:spPr>
            <a:xfrm>
              <a:off x="2590801" y="3733800"/>
              <a:ext cx="3270503" cy="577596"/>
            </a:xfrm>
            <a:prstGeom prst="rect">
              <a:avLst/>
            </a:prstGeom>
          </p:spPr>
        </p:pic>
        <p:pic>
          <p:nvPicPr>
            <p:cNvPr id="9" name="Picture 8" descr="KFF logo BLUE August 2009.jpg"/>
            <p:cNvPicPr>
              <a:picLocks noChangeAspect="1"/>
            </p:cNvPicPr>
            <p:nvPr/>
          </p:nvPicPr>
          <p:blipFill>
            <a:blip r:embed="rId5" cstate="print"/>
            <a:stretch>
              <a:fillRect/>
            </a:stretch>
          </p:blipFill>
          <p:spPr>
            <a:xfrm>
              <a:off x="1905000" y="3733800"/>
              <a:ext cx="609600" cy="610918"/>
            </a:xfrm>
            <a:prstGeom prst="rect">
              <a:avLst/>
            </a:prstGeom>
          </p:spPr>
        </p:pic>
      </p:grpSp>
    </p:spTree>
  </p:cSld>
  <p:clrMap bg1="lt1" tx1="dk1" bg2="lt2" tx2="dk2" accent1="accent1" accent2="accent2" accent3="accent3" accent4="accent4" accent5="accent5" accent6="accent6" hlink="hlink" folHlink="folHlink"/>
  <p:hf hdr="0" ftr="0" dt="0"/>
  <p:txStyles>
    <p:titleStyle>
      <a:lvl1pPr algn="ctr" rtl="0" eaLnBrk="1" fontAlgn="base" hangingPunct="1">
        <a:spcBef>
          <a:spcPct val="0"/>
        </a:spcBef>
        <a:spcAft>
          <a:spcPct val="0"/>
        </a:spcAft>
        <a:defRPr lang="en-US" sz="2800" b="1" dirty="0" smtClean="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13.jpe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hyperlink" Target="http://kff.org/medicaid/report/implementing-coverage-and-payment-initiatives-results-from-a-50-state-medicaid-budget-survey-for-state-fiscal-years-2016-and-2017/"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9.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hyperlink" Target="http://www.kff.org/" TargetMode="Externa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9.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6.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3.xml"/><Relationship Id="rId5" Type="http://schemas.openxmlformats.org/officeDocument/2006/relationships/hyperlink" Target="http://www.healthmanagement.com/" TargetMode="External"/><Relationship Id="rId4" Type="http://schemas.openxmlformats.org/officeDocument/2006/relationships/hyperlink" Target="http://www.kff.org/"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hyperlink" Target="http://kff.org/health-reform/press-release/50-state-survey-finds-slower-growth-in-total-medicaid-spending-nationally-in-fy-2016-and-projected-for-fy-2017-as-earlier-increases-from-the-affordable-care-acts-coverage-expansions-taper-off/" TargetMode="Externa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2176" y="522911"/>
            <a:ext cx="2286000" cy="96621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2450" y="1558782"/>
            <a:ext cx="3077048" cy="1218511"/>
          </a:xfrm>
          <a:prstGeom prst="rect">
            <a:avLst/>
          </a:prstGeom>
        </p:spPr>
      </p:pic>
      <p:cxnSp>
        <p:nvCxnSpPr>
          <p:cNvPr id="8" name="Straight Connector 7"/>
          <p:cNvCxnSpPr/>
          <p:nvPr/>
        </p:nvCxnSpPr>
        <p:spPr>
          <a:xfrm flipH="1">
            <a:off x="8075364" y="-1010851"/>
            <a:ext cx="280" cy="3788144"/>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53000" y="3200400"/>
            <a:ext cx="4097675" cy="1692771"/>
          </a:xfrm>
          <a:prstGeom prst="rect">
            <a:avLst/>
          </a:prstGeom>
          <a:noFill/>
        </p:spPr>
        <p:txBody>
          <a:bodyPr wrap="square" rtlCol="0">
            <a:spAutoFit/>
          </a:bodyPr>
          <a:lstStyle/>
          <a:p>
            <a:pPr fontAlgn="auto">
              <a:spcBef>
                <a:spcPts val="0"/>
              </a:spcBef>
              <a:spcAft>
                <a:spcPts val="0"/>
              </a:spcAft>
            </a:pPr>
            <a:r>
              <a:rPr lang="en-US" sz="2600" dirty="0" smtClean="0">
                <a:solidFill>
                  <a:srgbClr val="0066A3"/>
                </a:solidFill>
                <a:latin typeface="Georgia" charset="0"/>
                <a:ea typeface="Georgia" charset="0"/>
                <a:cs typeface="Georgia" charset="0"/>
              </a:rPr>
              <a:t>What’s Next for Medicaid? Findings from the 16</a:t>
            </a:r>
            <a:r>
              <a:rPr lang="en-US" sz="2600" baseline="30000" dirty="0" smtClean="0">
                <a:solidFill>
                  <a:srgbClr val="0066A3"/>
                </a:solidFill>
                <a:latin typeface="Georgia" charset="0"/>
                <a:ea typeface="Georgia" charset="0"/>
                <a:cs typeface="Georgia" charset="0"/>
              </a:rPr>
              <a:t>th</a:t>
            </a:r>
            <a:r>
              <a:rPr lang="en-US" sz="2600" dirty="0" smtClean="0">
                <a:solidFill>
                  <a:srgbClr val="0066A3"/>
                </a:solidFill>
                <a:latin typeface="Georgia" charset="0"/>
                <a:ea typeface="Georgia" charset="0"/>
                <a:cs typeface="Georgia" charset="0"/>
              </a:rPr>
              <a:t> </a:t>
            </a:r>
            <a:r>
              <a:rPr lang="en-US" sz="2600" dirty="0">
                <a:solidFill>
                  <a:srgbClr val="0066A3"/>
                </a:solidFill>
                <a:latin typeface="Georgia" charset="0"/>
                <a:ea typeface="Georgia" charset="0"/>
                <a:cs typeface="Georgia" charset="0"/>
              </a:rPr>
              <a:t>Annual Kaiser Medicaid Budget </a:t>
            </a:r>
            <a:r>
              <a:rPr lang="en-US" sz="2600" dirty="0" smtClean="0">
                <a:solidFill>
                  <a:srgbClr val="0066A3"/>
                </a:solidFill>
                <a:latin typeface="Georgia" charset="0"/>
                <a:ea typeface="Georgia" charset="0"/>
                <a:cs typeface="Georgia" charset="0"/>
              </a:rPr>
              <a:t>Survey</a:t>
            </a:r>
            <a:endParaRPr lang="en-US" sz="2600" dirty="0">
              <a:solidFill>
                <a:srgbClr val="0066A3"/>
              </a:solidFill>
              <a:latin typeface="Georgia" charset="0"/>
              <a:ea typeface="Georgia" charset="0"/>
              <a:cs typeface="Georgia" charset="0"/>
            </a:endParaRPr>
          </a:p>
        </p:txBody>
      </p:sp>
      <p:sp>
        <p:nvSpPr>
          <p:cNvPr id="13" name="TextBox 12"/>
          <p:cNvSpPr txBox="1"/>
          <p:nvPr/>
        </p:nvSpPr>
        <p:spPr>
          <a:xfrm>
            <a:off x="4953000" y="5203143"/>
            <a:ext cx="3937615" cy="954107"/>
          </a:xfrm>
          <a:prstGeom prst="rect">
            <a:avLst/>
          </a:prstGeom>
          <a:noFill/>
        </p:spPr>
        <p:txBody>
          <a:bodyPr wrap="square" rtlCol="0">
            <a:spAutoFit/>
          </a:bodyPr>
          <a:lstStyle/>
          <a:p>
            <a:pPr fontAlgn="auto">
              <a:spcBef>
                <a:spcPts val="0"/>
              </a:spcBef>
              <a:spcAft>
                <a:spcPts val="0"/>
              </a:spcAft>
            </a:pPr>
            <a:r>
              <a:rPr lang="en-US" sz="1600" dirty="0">
                <a:solidFill>
                  <a:srgbClr val="000000">
                    <a:alpha val="60000"/>
                  </a:srgbClr>
                </a:solidFill>
                <a:ea typeface="Arial" charset="0"/>
              </a:rPr>
              <a:t>Vernon Smith, Kathy Gifford, Eileen Ellis and Barbara Edwards</a:t>
            </a:r>
          </a:p>
          <a:p>
            <a:pPr fontAlgn="auto">
              <a:spcBef>
                <a:spcPts val="0"/>
              </a:spcBef>
              <a:spcAft>
                <a:spcPts val="0"/>
              </a:spcAft>
            </a:pPr>
            <a:endParaRPr lang="en-US" sz="1200" dirty="0">
              <a:solidFill>
                <a:srgbClr val="000000">
                  <a:alpha val="60000"/>
                </a:srgbClr>
              </a:solidFill>
              <a:ea typeface="Arial" charset="0"/>
            </a:endParaRPr>
          </a:p>
          <a:p>
            <a:pPr fontAlgn="auto">
              <a:spcBef>
                <a:spcPts val="0"/>
              </a:spcBef>
              <a:spcAft>
                <a:spcPts val="0"/>
              </a:spcAft>
            </a:pPr>
            <a:r>
              <a:rPr lang="en-US" sz="1200" dirty="0" smtClean="0">
                <a:solidFill>
                  <a:srgbClr val="000000">
                    <a:alpha val="60000"/>
                  </a:srgbClr>
                </a:solidFill>
                <a:ea typeface="Arial" charset="0"/>
              </a:rPr>
              <a:t>November 16, </a:t>
            </a:r>
            <a:r>
              <a:rPr lang="en-US" sz="1200" dirty="0">
                <a:solidFill>
                  <a:srgbClr val="000000">
                    <a:alpha val="60000"/>
                  </a:srgbClr>
                </a:solidFill>
                <a:ea typeface="Arial" charset="0"/>
              </a:rPr>
              <a:t>2016</a:t>
            </a: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9585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302657593"/>
              </p:ext>
            </p:extLst>
          </p:nvPr>
        </p:nvGraphicFramePr>
        <p:xfrm>
          <a:off x="92075" y="1371600"/>
          <a:ext cx="8959850" cy="47545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11"/>
          </p:nvPr>
        </p:nvSpPr>
        <p:spPr>
          <a:xfrm>
            <a:off x="348173" y="5809455"/>
            <a:ext cx="8321040" cy="548640"/>
          </a:xfrm>
        </p:spPr>
        <p:txBody>
          <a:bodyPr/>
          <a:lstStyle/>
          <a:p>
            <a:r>
              <a:rPr lang="en-US" sz="1100" dirty="0"/>
              <a:t>SOURCE: Kaiser Commission on Medicaid and the Uninsured Survey of Medicaid Officials in 50 states and DC </a:t>
            </a:r>
          </a:p>
          <a:p>
            <a:r>
              <a:rPr lang="en-US" sz="1100" dirty="0"/>
              <a:t>conducted by Health Management Associates, October 2016. </a:t>
            </a:r>
            <a:r>
              <a:rPr lang="en-US" sz="1100" dirty="0">
                <a:hlinkClick r:id="rId4"/>
              </a:rPr>
              <a:t>http://kff.org/medicaid/report/implementing-coverage-and-payment-initiatives-results-from-a-50-state-medicaid-budget-survey-for-state-fiscal-years-2016-and-2017/</a:t>
            </a:r>
            <a:r>
              <a:rPr lang="en-US" sz="1100" dirty="0"/>
              <a:t> </a:t>
            </a:r>
          </a:p>
        </p:txBody>
      </p:sp>
      <p:sp>
        <p:nvSpPr>
          <p:cNvPr id="4" name="Title 3"/>
          <p:cNvSpPr>
            <a:spLocks noGrp="1"/>
          </p:cNvSpPr>
          <p:nvPr>
            <p:ph type="title"/>
          </p:nvPr>
        </p:nvSpPr>
        <p:spPr>
          <a:xfrm>
            <a:off x="92075" y="235572"/>
            <a:ext cx="9052560" cy="914400"/>
          </a:xfrm>
        </p:spPr>
        <p:txBody>
          <a:bodyPr/>
          <a:lstStyle/>
          <a:p>
            <a:r>
              <a:rPr lang="en-US" sz="2600" b="1" dirty="0"/>
              <a:t>Since 2014, 32 states adopted the ACA Medicaid expansions, plus a few states made targeted eligibility </a:t>
            </a:r>
            <a:r>
              <a:rPr lang="en-US" sz="2600" b="1" dirty="0" smtClean="0"/>
              <a:t>changes</a:t>
            </a:r>
            <a:endParaRPr lang="en-US" sz="2600" b="1" dirty="0"/>
          </a:p>
        </p:txBody>
      </p:sp>
      <p:sp>
        <p:nvSpPr>
          <p:cNvPr id="6" name="Slide Number Placeholder 15"/>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sz="2400" kern="1200">
                <a:solidFill>
                  <a:schemeClr val="bg1"/>
                </a:solidFill>
                <a:latin typeface="Arial" charset="0"/>
                <a:ea typeface="+mn-ea"/>
                <a:cs typeface="Arial" charset="0"/>
              </a:defRPr>
            </a:lvl2pPr>
            <a:lvl3pPr marL="914400" algn="l" rtl="0" fontAlgn="base">
              <a:spcBef>
                <a:spcPct val="0"/>
              </a:spcBef>
              <a:spcAft>
                <a:spcPct val="0"/>
              </a:spcAft>
              <a:defRPr sz="2400" kern="1200">
                <a:solidFill>
                  <a:schemeClr val="bg1"/>
                </a:solidFill>
                <a:latin typeface="Arial" charset="0"/>
                <a:ea typeface="+mn-ea"/>
                <a:cs typeface="Arial" charset="0"/>
              </a:defRPr>
            </a:lvl3pPr>
            <a:lvl4pPr marL="1371600" algn="l" rtl="0" fontAlgn="base">
              <a:spcBef>
                <a:spcPct val="0"/>
              </a:spcBef>
              <a:spcAft>
                <a:spcPct val="0"/>
              </a:spcAft>
              <a:defRPr sz="2400" kern="1200">
                <a:solidFill>
                  <a:schemeClr val="bg1"/>
                </a:solidFill>
                <a:latin typeface="Arial" charset="0"/>
                <a:ea typeface="+mn-ea"/>
                <a:cs typeface="Arial" charset="0"/>
              </a:defRPr>
            </a:lvl4pPr>
            <a:lvl5pPr marL="1828800" algn="l" rtl="0" fontAlgn="base">
              <a:spcBef>
                <a:spcPct val="0"/>
              </a:spcBef>
              <a:spcAft>
                <a:spcPct val="0"/>
              </a:spcAft>
              <a:defRPr sz="2400" kern="1200">
                <a:solidFill>
                  <a:schemeClr val="bg1"/>
                </a:solidFill>
                <a:latin typeface="Arial" charset="0"/>
                <a:ea typeface="+mn-ea"/>
                <a:cs typeface="Arial" charset="0"/>
              </a:defRPr>
            </a:lvl5pPr>
            <a:lvl6pPr marL="2286000" algn="l" defTabSz="914400" rtl="0" eaLnBrk="1" latinLnBrk="0" hangingPunct="1">
              <a:defRPr sz="2400" kern="1200">
                <a:solidFill>
                  <a:schemeClr val="bg1"/>
                </a:solidFill>
                <a:latin typeface="Arial" charset="0"/>
                <a:ea typeface="+mn-ea"/>
                <a:cs typeface="Arial" charset="0"/>
              </a:defRPr>
            </a:lvl6pPr>
            <a:lvl7pPr marL="2743200" algn="l" defTabSz="914400" rtl="0" eaLnBrk="1" latinLnBrk="0" hangingPunct="1">
              <a:defRPr sz="2400" kern="1200">
                <a:solidFill>
                  <a:schemeClr val="bg1"/>
                </a:solidFill>
                <a:latin typeface="Arial" charset="0"/>
                <a:ea typeface="+mn-ea"/>
                <a:cs typeface="Arial" charset="0"/>
              </a:defRPr>
            </a:lvl7pPr>
            <a:lvl8pPr marL="3200400" algn="l" defTabSz="914400" rtl="0" eaLnBrk="1" latinLnBrk="0" hangingPunct="1">
              <a:defRPr sz="2400" kern="1200">
                <a:solidFill>
                  <a:schemeClr val="bg1"/>
                </a:solidFill>
                <a:latin typeface="Arial" charset="0"/>
                <a:ea typeface="+mn-ea"/>
                <a:cs typeface="Arial" charset="0"/>
              </a:defRPr>
            </a:lvl8pPr>
            <a:lvl9pPr marL="3657600" algn="l" defTabSz="914400" rtl="0" eaLnBrk="1" latinLnBrk="0" hangingPunct="1">
              <a:defRPr sz="2400" kern="1200">
                <a:solidFill>
                  <a:schemeClr val="bg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6AA2C4-AE0E-5946-A9D4-6533D68737BD}" type="slidenum">
              <a:rPr kumimoji="0" lang="en-US" sz="1200" b="0" i="0" u="none" strike="noStrike" kern="1200" cap="none" spc="0" normalizeH="0" baseline="0" noProof="0" smtClean="0">
                <a:ln>
                  <a:noFill/>
                </a:ln>
                <a:solidFill>
                  <a:srgbClr val="000000">
                    <a:tint val="75000"/>
                  </a:srgb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tint val="75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731971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21181" y="2286000"/>
            <a:ext cx="5076702" cy="0"/>
          </a:xfrm>
          <a:prstGeom prst="line">
            <a:avLst/>
          </a:prstGeom>
          <a:ln>
            <a:solidFill>
              <a:schemeClr val="bg2">
                <a:lumMod val="90000"/>
                <a:alpha val="42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16" name="Slide Number Placeholder 15"/>
          <p:cNvSpPr>
            <a:spLocks noGrp="1"/>
          </p:cNvSpPr>
          <p:nvPr>
            <p:ph type="sldNum" sz="quarter" idx="12"/>
          </p:nvPr>
        </p:nvSpPr>
        <p:spPr/>
        <p:txBody>
          <a:bodyPr/>
          <a:lstStyle/>
          <a:p>
            <a:fld id="{F76AA2C4-AE0E-5946-A9D4-6533D68737BD}" type="slidenum">
              <a:rPr lang="en-US" smtClean="0">
                <a:solidFill>
                  <a:srgbClr val="000000">
                    <a:tint val="75000"/>
                  </a:srgbClr>
                </a:solidFill>
              </a:rPr>
              <a:pPr/>
              <a:t>10</a:t>
            </a:fld>
            <a:endParaRPr lang="en-US">
              <a:solidFill>
                <a:srgbClr val="000000">
                  <a:tint val="75000"/>
                </a:srgbClr>
              </a:solidFill>
            </a:endParaRPr>
          </a:p>
        </p:txBody>
      </p:sp>
      <p:cxnSp>
        <p:nvCxnSpPr>
          <p:cNvPr id="14" name="Straight Connector 13"/>
          <p:cNvCxnSpPr/>
          <p:nvPr/>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21181" y="294218"/>
            <a:ext cx="7488500" cy="353943"/>
          </a:xfrm>
          <a:prstGeom prst="rect">
            <a:avLst/>
          </a:prstGeom>
          <a:noFill/>
        </p:spPr>
        <p:txBody>
          <a:bodyPr wrap="square" rtlCol="0">
            <a:spAutoFit/>
          </a:bodyPr>
          <a:lstStyle/>
          <a:p>
            <a:pPr fontAlgn="auto">
              <a:spcBef>
                <a:spcPts val="0"/>
              </a:spcBef>
              <a:spcAft>
                <a:spcPts val="0"/>
              </a:spcAft>
            </a:pPr>
            <a:r>
              <a:rPr lang="en-US" sz="1700" b="1" dirty="0">
                <a:solidFill>
                  <a:srgbClr val="552733"/>
                </a:solidFill>
                <a:ea typeface="Arial" charset="0"/>
              </a:rPr>
              <a:t>Corrections Related Enrollment Policies</a:t>
            </a:r>
            <a:endParaRPr lang="en-US" sz="1700" dirty="0">
              <a:solidFill>
                <a:srgbClr val="552733"/>
              </a:solidFill>
              <a:ea typeface="Arial" charset="0"/>
            </a:endParaRPr>
          </a:p>
        </p:txBody>
      </p:sp>
      <p:cxnSp>
        <p:nvCxnSpPr>
          <p:cNvPr id="18" name="Straight Connector 17"/>
          <p:cNvCxnSpPr/>
          <p:nvPr/>
        </p:nvCxnSpPr>
        <p:spPr>
          <a:xfrm>
            <a:off x="-130629" y="783771"/>
            <a:ext cx="9470572"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48128" y="1219199"/>
            <a:ext cx="4160369" cy="1015663"/>
          </a:xfrm>
          <a:prstGeom prst="rect">
            <a:avLst/>
          </a:prstGeom>
          <a:noFill/>
        </p:spPr>
        <p:txBody>
          <a:bodyPr wrap="square" rtlCol="0">
            <a:spAutoFit/>
          </a:bodyPr>
          <a:lstStyle/>
          <a:p>
            <a:pPr fontAlgn="auto">
              <a:spcBef>
                <a:spcPts val="0"/>
              </a:spcBef>
              <a:spcAft>
                <a:spcPts val="0"/>
              </a:spcAft>
            </a:pPr>
            <a:r>
              <a:rPr lang="en-US" sz="2000" b="1" dirty="0">
                <a:solidFill>
                  <a:srgbClr val="0066A3"/>
                </a:solidFill>
                <a:latin typeface="Calibri" panose="020F0502020204030204"/>
                <a:cs typeface="+mn-cs"/>
              </a:rPr>
              <a:t>Medicaid’s Role in Health Care for Incarcerated Individuals has Increased:</a:t>
            </a:r>
          </a:p>
        </p:txBody>
      </p:sp>
      <p:sp>
        <p:nvSpPr>
          <p:cNvPr id="20" name="Rectangle 19"/>
          <p:cNvSpPr/>
          <p:nvPr/>
        </p:nvSpPr>
        <p:spPr>
          <a:xfrm>
            <a:off x="648128" y="2438400"/>
            <a:ext cx="4038600" cy="3223959"/>
          </a:xfrm>
          <a:prstGeom prst="rect">
            <a:avLst/>
          </a:prstGeom>
        </p:spPr>
        <p:txBody>
          <a:bodyPr wrap="square">
            <a:spAutoFit/>
          </a:bodyPr>
          <a:lstStyle/>
          <a:p>
            <a:pPr marL="285750" indent="-285750" fontAlgn="auto">
              <a:spcBef>
                <a:spcPts val="0"/>
              </a:spcBef>
              <a:spcAft>
                <a:spcPts val="1125"/>
              </a:spcAft>
              <a:buClr>
                <a:srgbClr val="86AB5D"/>
              </a:buClr>
              <a:buFont typeface="ZapfDingbatsITC" charset="0"/>
              <a:buChar char="✚"/>
              <a:defRPr/>
            </a:pPr>
            <a:r>
              <a:rPr lang="en-US" sz="1600" b="1" dirty="0">
                <a:solidFill>
                  <a:srgbClr val="E7E6E6">
                    <a:lumMod val="50000"/>
                  </a:srgbClr>
                </a:solidFill>
                <a:latin typeface="Calibri" panose="020F0502020204030204"/>
                <a:ea typeface="Times New Roman" panose="02020603050405020304" pitchFamily="18" charset="0"/>
                <a:cs typeface="+mn-cs"/>
              </a:rPr>
              <a:t>More are eligible due to ACA Medicaid expansion</a:t>
            </a:r>
          </a:p>
          <a:p>
            <a:pPr marL="285750" indent="-285750" fontAlgn="auto">
              <a:spcBef>
                <a:spcPts val="0"/>
              </a:spcBef>
              <a:spcAft>
                <a:spcPts val="1125"/>
              </a:spcAft>
              <a:buClr>
                <a:srgbClr val="86AB5D"/>
              </a:buClr>
              <a:buFont typeface="ZapfDingbatsITC" charset="0"/>
              <a:buChar char="✚"/>
              <a:defRPr/>
            </a:pPr>
            <a:r>
              <a:rPr lang="en-US" sz="1600" b="1" dirty="0">
                <a:solidFill>
                  <a:srgbClr val="E7E6E6">
                    <a:lumMod val="50000"/>
                  </a:srgbClr>
                </a:solidFill>
                <a:latin typeface="Calibri" panose="020F0502020204030204"/>
                <a:ea typeface="Times New Roman" panose="02020603050405020304" pitchFamily="18" charset="0"/>
                <a:cs typeface="+mn-cs"/>
              </a:rPr>
              <a:t>48 states obtain (or plan to obtain) Medicaid reimbursement for inpatient care</a:t>
            </a:r>
          </a:p>
          <a:p>
            <a:pPr marL="285750" indent="-285750" fontAlgn="auto">
              <a:spcBef>
                <a:spcPts val="0"/>
              </a:spcBef>
              <a:spcAft>
                <a:spcPts val="1125"/>
              </a:spcAft>
              <a:buClr>
                <a:srgbClr val="86AB5D"/>
              </a:buClr>
              <a:buFont typeface="ZapfDingbatsITC" charset="0"/>
              <a:buChar char="✚"/>
              <a:defRPr/>
            </a:pPr>
            <a:r>
              <a:rPr lang="en-US" sz="1600" b="1" dirty="0">
                <a:solidFill>
                  <a:srgbClr val="E7E6E6">
                    <a:lumMod val="50000"/>
                  </a:srgbClr>
                </a:solidFill>
                <a:latin typeface="Calibri" panose="020F0502020204030204"/>
                <a:ea typeface="Times New Roman" panose="02020603050405020304" pitchFamily="18" charset="0"/>
                <a:cs typeface="+mn-cs"/>
              </a:rPr>
              <a:t>41 states (by end of FY 2017) will suspend  eligibility (rather than terminate) during incarceration</a:t>
            </a:r>
          </a:p>
          <a:p>
            <a:pPr marL="285750" indent="-285750" fontAlgn="auto">
              <a:spcBef>
                <a:spcPts val="0"/>
              </a:spcBef>
              <a:spcAft>
                <a:spcPts val="1125"/>
              </a:spcAft>
              <a:buClr>
                <a:srgbClr val="86AB5D"/>
              </a:buClr>
              <a:buFont typeface="ZapfDingbatsITC" charset="0"/>
              <a:buChar char="✚"/>
              <a:defRPr/>
            </a:pPr>
            <a:r>
              <a:rPr lang="en-US" sz="1600" b="1" dirty="0">
                <a:solidFill>
                  <a:srgbClr val="E7E6E6">
                    <a:lumMod val="50000"/>
                  </a:srgbClr>
                </a:solidFill>
                <a:latin typeface="Calibri" panose="020F0502020204030204"/>
                <a:ea typeface="Times New Roman" panose="02020603050405020304" pitchFamily="18" charset="0"/>
                <a:cs typeface="+mn-cs"/>
              </a:rPr>
              <a:t>Many states provide enrollment assistance prior to release, and/or help to connect to healthcare upon release</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0749" y="1126764"/>
            <a:ext cx="3429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Placeholder 5"/>
          <p:cNvSpPr txBox="1">
            <a:spLocks/>
          </p:cNvSpPr>
          <p:nvPr/>
        </p:nvSpPr>
        <p:spPr bwMode="auto">
          <a:xfrm>
            <a:off x="129083" y="5867400"/>
            <a:ext cx="5076689" cy="520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ts val="0"/>
              </a:spcBef>
              <a:spcAft>
                <a:spcPct val="0"/>
              </a:spcAft>
              <a:buFont typeface="Arial" pitchFamily="34" charset="0"/>
              <a:buNone/>
              <a:defRPr sz="1200" kern="1200" baseline="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r>
              <a:rPr kumimoji="0" lang="en-US" sz="1050" b="0" i="0" u="none" strike="noStrike" kern="1200" cap="none" spc="0" normalizeH="0" baseline="0" noProof="0" dirty="0">
                <a:ln>
                  <a:noFill/>
                </a:ln>
                <a:solidFill>
                  <a:sysClr val="windowText" lastClr="000000"/>
                </a:solidFill>
                <a:effectLst/>
                <a:uLnTx/>
                <a:uFillTx/>
                <a:latin typeface="Calibri" pitchFamily="34" charset="0"/>
                <a:ea typeface="+mn-ea"/>
              </a:rPr>
              <a:t>SOURCE: Kaiser Commission on Medicaid and the Uninsured Survey of Medicaid Officials in 50 states and DC conducted by Health Management Associates, October 2016. </a:t>
            </a:r>
          </a:p>
        </p:txBody>
      </p:sp>
    </p:spTree>
    <p:extLst>
      <p:ext uri="{BB962C8B-B14F-4D97-AF65-F5344CB8AC3E}">
        <p14:creationId xmlns:p14="http://schemas.microsoft.com/office/powerpoint/2010/main" val="1413509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4294967295"/>
            <p:extLst>
              <p:ext uri="{D42A27DB-BD31-4B8C-83A1-F6EECF244321}">
                <p14:modId xmlns:p14="http://schemas.microsoft.com/office/powerpoint/2010/main" val="2383812833"/>
              </p:ext>
            </p:extLst>
          </p:nvPr>
        </p:nvGraphicFramePr>
        <p:xfrm>
          <a:off x="-57879" y="3733800"/>
          <a:ext cx="8887968" cy="265176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quarter" idx="11"/>
          </p:nvPr>
        </p:nvSpPr>
        <p:spPr>
          <a:xfrm>
            <a:off x="342900" y="5858239"/>
            <a:ext cx="8458200" cy="619881"/>
          </a:xfrm>
        </p:spPr>
        <p:txBody>
          <a:bodyPr/>
          <a:lstStyle/>
          <a:p>
            <a:r>
              <a:rPr lang="en-US" sz="1100" dirty="0"/>
              <a:t>NOTES: Restrictions include rate cuts for any provider or freezes for nursing facilities or hospitals.  FY 2017 rates were not set for MCOs in Florida or Minnesota at the time of the survey. Illinois did not provide a response for FY 2017 rates as a budget for FY 2017 had not been enacted at the time of the survey. SOURCE: KCMU Survey of Medicaid Officials in 50 states and DC conducted by Health Management Associates, October 2016. </a:t>
            </a:r>
          </a:p>
        </p:txBody>
      </p:sp>
      <p:sp>
        <p:nvSpPr>
          <p:cNvPr id="4" name="Title 3"/>
          <p:cNvSpPr>
            <a:spLocks noGrp="1"/>
          </p:cNvSpPr>
          <p:nvPr>
            <p:ph type="title"/>
          </p:nvPr>
        </p:nvSpPr>
        <p:spPr>
          <a:xfrm>
            <a:off x="91440" y="144244"/>
            <a:ext cx="9052560" cy="914400"/>
          </a:xfrm>
        </p:spPr>
        <p:txBody>
          <a:bodyPr/>
          <a:lstStyle/>
          <a:p>
            <a:r>
              <a:rPr lang="en-US" sz="2800" b="1" dirty="0"/>
              <a:t>States were most likely to increase payment rates for MCOs and nursing facilities, and to freeze hospital </a:t>
            </a:r>
            <a:r>
              <a:rPr lang="en-US" sz="2800" b="1" dirty="0" smtClean="0"/>
              <a:t>rates  </a:t>
            </a:r>
            <a:endParaRPr lang="en-US" sz="2800" b="1" dirty="0"/>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260233351"/>
              </p:ext>
            </p:extLst>
          </p:nvPr>
        </p:nvGraphicFramePr>
        <p:xfrm>
          <a:off x="156383" y="1387155"/>
          <a:ext cx="8888557" cy="265176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Box 7"/>
          <p:cNvSpPr txBox="1">
            <a:spLocks noChangeArrowheads="1"/>
          </p:cNvSpPr>
          <p:nvPr/>
        </p:nvSpPr>
        <p:spPr bwMode="auto">
          <a:xfrm>
            <a:off x="4572000" y="1383805"/>
            <a:ext cx="4343400" cy="338554"/>
          </a:xfrm>
          <a:prstGeom prst="rect">
            <a:avLst/>
          </a:prstGeom>
          <a:noFill/>
          <a:ln w="9525">
            <a:solidFill>
              <a:schemeClr val="tx1"/>
            </a:solidFill>
            <a:miter lim="800000"/>
            <a:headEnd/>
            <a:tailEnd/>
          </a:ln>
        </p:spPr>
        <p:txBody>
          <a:bodyPr wrap="square">
            <a:spAutoFit/>
          </a:bodyPr>
          <a:lstStyle/>
          <a:p>
            <a:pPr algn="ctr"/>
            <a:r>
              <a:rPr lang="en-US" sz="1600" b="1" dirty="0">
                <a:solidFill>
                  <a:srgbClr val="000000"/>
                </a:solidFill>
                <a:cs typeface="Arial" charset="0"/>
              </a:rPr>
              <a:t>States with Rate Increases                        </a:t>
            </a:r>
          </a:p>
        </p:txBody>
      </p:sp>
      <p:sp>
        <p:nvSpPr>
          <p:cNvPr id="11" name="Text Box 7"/>
          <p:cNvSpPr txBox="1">
            <a:spLocks noChangeArrowheads="1"/>
          </p:cNvSpPr>
          <p:nvPr/>
        </p:nvSpPr>
        <p:spPr bwMode="auto">
          <a:xfrm>
            <a:off x="4583044" y="5366165"/>
            <a:ext cx="4332356" cy="338554"/>
          </a:xfrm>
          <a:prstGeom prst="rect">
            <a:avLst/>
          </a:prstGeom>
          <a:noFill/>
          <a:ln w="9525">
            <a:solidFill>
              <a:schemeClr val="tx1"/>
            </a:solidFill>
            <a:miter lim="800000"/>
            <a:headEnd/>
            <a:tailEnd/>
          </a:ln>
        </p:spPr>
        <p:txBody>
          <a:bodyPr wrap="square">
            <a:spAutoFit/>
          </a:bodyPr>
          <a:lstStyle/>
          <a:p>
            <a:pPr algn="ctr"/>
            <a:r>
              <a:rPr lang="en-US" sz="1600" b="1" dirty="0">
                <a:solidFill>
                  <a:srgbClr val="000000"/>
                </a:solidFill>
                <a:cs typeface="Arial" charset="0"/>
              </a:rPr>
              <a:t>States with Rate Restrictions                        </a:t>
            </a:r>
          </a:p>
        </p:txBody>
      </p:sp>
      <p:sp>
        <p:nvSpPr>
          <p:cNvPr id="12" name="Line 5"/>
          <p:cNvSpPr>
            <a:spLocks noChangeShapeType="1"/>
          </p:cNvSpPr>
          <p:nvPr/>
        </p:nvSpPr>
        <p:spPr bwMode="auto">
          <a:xfrm flipV="1">
            <a:off x="8763000" y="2119118"/>
            <a:ext cx="0" cy="685800"/>
          </a:xfrm>
          <a:prstGeom prst="line">
            <a:avLst/>
          </a:prstGeom>
          <a:noFill/>
          <a:ln w="82550">
            <a:solidFill>
              <a:schemeClr val="tx1"/>
            </a:solidFill>
            <a:round/>
            <a:headEnd/>
            <a:tailEnd type="triangle" w="med" len="med"/>
          </a:ln>
        </p:spPr>
        <p:txBody>
          <a:bodyPr/>
          <a:lstStyle/>
          <a:p>
            <a:endParaRPr lang="en-US">
              <a:solidFill>
                <a:srgbClr val="000000"/>
              </a:solidFill>
            </a:endParaRPr>
          </a:p>
        </p:txBody>
      </p:sp>
      <p:sp>
        <p:nvSpPr>
          <p:cNvPr id="13" name="Line 6"/>
          <p:cNvSpPr>
            <a:spLocks noChangeShapeType="1"/>
          </p:cNvSpPr>
          <p:nvPr/>
        </p:nvSpPr>
        <p:spPr bwMode="auto">
          <a:xfrm>
            <a:off x="8820150" y="4504598"/>
            <a:ext cx="0" cy="685800"/>
          </a:xfrm>
          <a:prstGeom prst="line">
            <a:avLst/>
          </a:prstGeom>
          <a:noFill/>
          <a:ln w="82550">
            <a:solidFill>
              <a:schemeClr val="tx1"/>
            </a:solidFill>
            <a:round/>
            <a:headEnd/>
            <a:tailEnd type="triangle" w="med" len="med"/>
          </a:ln>
        </p:spPr>
        <p:txBody>
          <a:bodyPr/>
          <a:lstStyle/>
          <a:p>
            <a:endParaRPr lang="en-US">
              <a:solidFill>
                <a:srgbClr val="000000"/>
              </a:solidFill>
            </a:endParaRPr>
          </a:p>
        </p:txBody>
      </p:sp>
      <p:sp>
        <p:nvSpPr>
          <p:cNvPr id="2" name="Rectangle 1"/>
          <p:cNvSpPr/>
          <p:nvPr/>
        </p:nvSpPr>
        <p:spPr>
          <a:xfrm>
            <a:off x="457200" y="3962398"/>
            <a:ext cx="381000" cy="1775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3</a:t>
            </a:r>
          </a:p>
        </p:txBody>
      </p:sp>
      <p:sp>
        <p:nvSpPr>
          <p:cNvPr id="3" name="Rectangle 2"/>
          <p:cNvSpPr/>
          <p:nvPr/>
        </p:nvSpPr>
        <p:spPr>
          <a:xfrm>
            <a:off x="1676400" y="3962399"/>
            <a:ext cx="381000" cy="1775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4</a:t>
            </a:r>
          </a:p>
        </p:txBody>
      </p:sp>
      <p:sp>
        <p:nvSpPr>
          <p:cNvPr id="14" name="Slide Number Placeholder 15"/>
          <p:cNvSpPr txBox="1">
            <a:spLocks/>
          </p:cNvSpPr>
          <p:nvPr/>
        </p:nvSpPr>
        <p:spPr>
          <a:xfrm>
            <a:off x="6705600" y="6489523"/>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sz="2400" kern="1200">
                <a:solidFill>
                  <a:schemeClr val="bg1"/>
                </a:solidFill>
                <a:latin typeface="Arial" charset="0"/>
                <a:ea typeface="+mn-ea"/>
                <a:cs typeface="Arial" charset="0"/>
              </a:defRPr>
            </a:lvl2pPr>
            <a:lvl3pPr marL="914400" algn="l" rtl="0" fontAlgn="base">
              <a:spcBef>
                <a:spcPct val="0"/>
              </a:spcBef>
              <a:spcAft>
                <a:spcPct val="0"/>
              </a:spcAft>
              <a:defRPr sz="2400" kern="1200">
                <a:solidFill>
                  <a:schemeClr val="bg1"/>
                </a:solidFill>
                <a:latin typeface="Arial" charset="0"/>
                <a:ea typeface="+mn-ea"/>
                <a:cs typeface="Arial" charset="0"/>
              </a:defRPr>
            </a:lvl3pPr>
            <a:lvl4pPr marL="1371600" algn="l" rtl="0" fontAlgn="base">
              <a:spcBef>
                <a:spcPct val="0"/>
              </a:spcBef>
              <a:spcAft>
                <a:spcPct val="0"/>
              </a:spcAft>
              <a:defRPr sz="2400" kern="1200">
                <a:solidFill>
                  <a:schemeClr val="bg1"/>
                </a:solidFill>
                <a:latin typeface="Arial" charset="0"/>
                <a:ea typeface="+mn-ea"/>
                <a:cs typeface="Arial" charset="0"/>
              </a:defRPr>
            </a:lvl4pPr>
            <a:lvl5pPr marL="1828800" algn="l" rtl="0" fontAlgn="base">
              <a:spcBef>
                <a:spcPct val="0"/>
              </a:spcBef>
              <a:spcAft>
                <a:spcPct val="0"/>
              </a:spcAft>
              <a:defRPr sz="2400" kern="1200">
                <a:solidFill>
                  <a:schemeClr val="bg1"/>
                </a:solidFill>
                <a:latin typeface="Arial" charset="0"/>
                <a:ea typeface="+mn-ea"/>
                <a:cs typeface="Arial" charset="0"/>
              </a:defRPr>
            </a:lvl5pPr>
            <a:lvl6pPr marL="2286000" algn="l" defTabSz="914400" rtl="0" eaLnBrk="1" latinLnBrk="0" hangingPunct="1">
              <a:defRPr sz="2400" kern="1200">
                <a:solidFill>
                  <a:schemeClr val="bg1"/>
                </a:solidFill>
                <a:latin typeface="Arial" charset="0"/>
                <a:ea typeface="+mn-ea"/>
                <a:cs typeface="Arial" charset="0"/>
              </a:defRPr>
            </a:lvl6pPr>
            <a:lvl7pPr marL="2743200" algn="l" defTabSz="914400" rtl="0" eaLnBrk="1" latinLnBrk="0" hangingPunct="1">
              <a:defRPr sz="2400" kern="1200">
                <a:solidFill>
                  <a:schemeClr val="bg1"/>
                </a:solidFill>
                <a:latin typeface="Arial" charset="0"/>
                <a:ea typeface="+mn-ea"/>
                <a:cs typeface="Arial" charset="0"/>
              </a:defRPr>
            </a:lvl7pPr>
            <a:lvl8pPr marL="3200400" algn="l" defTabSz="914400" rtl="0" eaLnBrk="1" latinLnBrk="0" hangingPunct="1">
              <a:defRPr sz="2400" kern="1200">
                <a:solidFill>
                  <a:schemeClr val="bg1"/>
                </a:solidFill>
                <a:latin typeface="Arial" charset="0"/>
                <a:ea typeface="+mn-ea"/>
                <a:cs typeface="Arial" charset="0"/>
              </a:defRPr>
            </a:lvl8pPr>
            <a:lvl9pPr marL="3657600" algn="l" defTabSz="914400" rtl="0" eaLnBrk="1" latinLnBrk="0" hangingPunct="1">
              <a:defRPr sz="2400" kern="1200">
                <a:solidFill>
                  <a:schemeClr val="bg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6AA2C4-AE0E-5946-A9D4-6533D68737BD}" type="slidenum">
              <a:rPr kumimoji="0" lang="en-US" sz="1200" b="0" i="0" u="none" strike="noStrike" kern="1200" cap="none" spc="0" normalizeH="0" baseline="0" noProof="0" smtClean="0">
                <a:ln>
                  <a:noFill/>
                </a:ln>
                <a:solidFill>
                  <a:srgbClr val="000000">
                    <a:tint val="75000"/>
                  </a:srgb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tint val="75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302635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228600" y="5772611"/>
            <a:ext cx="8686799" cy="828675"/>
          </a:xfrm>
        </p:spPr>
        <p:txBody>
          <a:bodyPr/>
          <a:lstStyle/>
          <a:p>
            <a:pPr marL="0" indent="0">
              <a:buNone/>
            </a:pPr>
            <a:r>
              <a:rPr lang="en-US" sz="1000" dirty="0"/>
              <a:t>NOTES: Includes Medicaid provider taxes as reported by states. States may have other taxes on health insurance premiums or health insurance claims that are not reflected here. * Indicates states reporting plans to use provider taxes or fees to fund all or part of the state share of ACA Medicaid expansion costs beginning in January 2017.  </a:t>
            </a:r>
          </a:p>
          <a:p>
            <a:pPr marL="0" indent="0">
              <a:buNone/>
            </a:pPr>
            <a:r>
              <a:rPr lang="en-US" sz="1000" dirty="0"/>
              <a:t>SOURCE: KCMU survey of Medicaid officials in 50 states and DC conducted by Health Management Associates, October 2016.</a:t>
            </a:r>
          </a:p>
        </p:txBody>
      </p:sp>
      <p:sp>
        <p:nvSpPr>
          <p:cNvPr id="3" name="Title 2"/>
          <p:cNvSpPr>
            <a:spLocks noGrp="1"/>
          </p:cNvSpPr>
          <p:nvPr>
            <p:ph type="title" idx="4294967295"/>
          </p:nvPr>
        </p:nvSpPr>
        <p:spPr>
          <a:xfrm>
            <a:off x="111127" y="152400"/>
            <a:ext cx="8959850" cy="914400"/>
          </a:xfrm>
        </p:spPr>
        <p:txBody>
          <a:bodyPr/>
          <a:lstStyle/>
          <a:p>
            <a:r>
              <a:rPr lang="en-US" sz="2400" b="1" dirty="0"/>
              <a:t>At least 8 states reported plans to use provider taxes to finance the state share of Medicaid expansion </a:t>
            </a:r>
            <a:r>
              <a:rPr lang="en-US" sz="2400" b="1" dirty="0" smtClean="0"/>
              <a:t>costs  </a:t>
            </a:r>
            <a:endParaRPr lang="en-US" sz="2400" b="1" dirty="0"/>
          </a:p>
        </p:txBody>
      </p:sp>
      <p:grpSp>
        <p:nvGrpSpPr>
          <p:cNvPr id="139" name="Group 138"/>
          <p:cNvGrpSpPr/>
          <p:nvPr/>
        </p:nvGrpSpPr>
        <p:grpSpPr>
          <a:xfrm>
            <a:off x="647567" y="1176274"/>
            <a:ext cx="7770494" cy="4137214"/>
            <a:chOff x="455611" y="1096814"/>
            <a:chExt cx="8083552" cy="4291201"/>
          </a:xfrm>
        </p:grpSpPr>
        <p:sp>
          <p:nvSpPr>
            <p:cNvPr id="18" name="Shape - Pennsylvania"/>
            <p:cNvSpPr>
              <a:spLocks noChangeAspect="1"/>
            </p:cNvSpPr>
            <p:nvPr/>
          </p:nvSpPr>
          <p:spPr bwMode="auto">
            <a:xfrm>
              <a:off x="6400800" y="2147739"/>
              <a:ext cx="746125" cy="482600"/>
            </a:xfrm>
            <a:custGeom>
              <a:avLst/>
              <a:gdLst>
                <a:gd name="T0" fmla="*/ 43 w 473"/>
                <a:gd name="T1" fmla="*/ 45 h 310"/>
                <a:gd name="T2" fmla="*/ 0 w 473"/>
                <a:gd name="T3" fmla="*/ 87 h 310"/>
                <a:gd name="T4" fmla="*/ 24 w 473"/>
                <a:gd name="T5" fmla="*/ 237 h 310"/>
                <a:gd name="T6" fmla="*/ 43 w 473"/>
                <a:gd name="T7" fmla="*/ 310 h 310"/>
                <a:gd name="T8" fmla="*/ 124 w 473"/>
                <a:gd name="T9" fmla="*/ 304 h 310"/>
                <a:gd name="T10" fmla="*/ 422 w 473"/>
                <a:gd name="T11" fmla="*/ 248 h 310"/>
                <a:gd name="T12" fmla="*/ 443 w 473"/>
                <a:gd name="T13" fmla="*/ 239 h 310"/>
                <a:gd name="T14" fmla="*/ 473 w 473"/>
                <a:gd name="T15" fmla="*/ 169 h 310"/>
                <a:gd name="T16" fmla="*/ 428 w 473"/>
                <a:gd name="T17" fmla="*/ 130 h 310"/>
                <a:gd name="T18" fmla="*/ 452 w 473"/>
                <a:gd name="T19" fmla="*/ 41 h 310"/>
                <a:gd name="T20" fmla="*/ 418 w 473"/>
                <a:gd name="T21" fmla="*/ 32 h 310"/>
                <a:gd name="T22" fmla="*/ 418 w 473"/>
                <a:gd name="T23" fmla="*/ 9 h 310"/>
                <a:gd name="T24" fmla="*/ 403 w 473"/>
                <a:gd name="T25" fmla="*/ 0 h 310"/>
                <a:gd name="T26" fmla="*/ 57 w 473"/>
                <a:gd name="T27" fmla="*/ 64 h 310"/>
                <a:gd name="T28" fmla="*/ 43 w 473"/>
                <a:gd name="T29" fmla="*/ 45 h 3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3"/>
                <a:gd name="T46" fmla="*/ 0 h 310"/>
                <a:gd name="T47" fmla="*/ 473 w 473"/>
                <a:gd name="T48" fmla="*/ 310 h 3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3" h="310">
                  <a:moveTo>
                    <a:pt x="43" y="45"/>
                  </a:moveTo>
                  <a:lnTo>
                    <a:pt x="0" y="87"/>
                  </a:lnTo>
                  <a:lnTo>
                    <a:pt x="24" y="237"/>
                  </a:lnTo>
                  <a:lnTo>
                    <a:pt x="43" y="310"/>
                  </a:lnTo>
                  <a:lnTo>
                    <a:pt x="124" y="304"/>
                  </a:lnTo>
                  <a:lnTo>
                    <a:pt x="422" y="248"/>
                  </a:lnTo>
                  <a:lnTo>
                    <a:pt x="443" y="239"/>
                  </a:lnTo>
                  <a:lnTo>
                    <a:pt x="473" y="169"/>
                  </a:lnTo>
                  <a:lnTo>
                    <a:pt x="428" y="130"/>
                  </a:lnTo>
                  <a:lnTo>
                    <a:pt x="452" y="41"/>
                  </a:lnTo>
                  <a:lnTo>
                    <a:pt x="418" y="32"/>
                  </a:lnTo>
                  <a:lnTo>
                    <a:pt x="418" y="9"/>
                  </a:lnTo>
                  <a:lnTo>
                    <a:pt x="403" y="0"/>
                  </a:lnTo>
                  <a:lnTo>
                    <a:pt x="57" y="64"/>
                  </a:lnTo>
                  <a:lnTo>
                    <a:pt x="43" y="45"/>
                  </a:lnTo>
                  <a:close/>
                </a:path>
              </a:pathLst>
            </a:custGeom>
            <a:solidFill>
              <a:srgbClr val="0065A5"/>
            </a:solidFill>
            <a:ln w="19050">
              <a:solidFill>
                <a:schemeClr val="tx1"/>
              </a:solidFill>
              <a:prstDash val="solid"/>
              <a:round/>
              <a:headEnd/>
              <a:tailEnd/>
            </a:ln>
          </p:spPr>
          <p:txBody>
            <a:bodyPr/>
            <a:lstStyle/>
            <a:p>
              <a:pPr algn="ctr" eaLnBrk="0" hangingPunct="0">
                <a:defRPr/>
              </a:pPr>
              <a:endParaRPr lang="en-US" sz="1200" b="1">
                <a:solidFill>
                  <a:srgbClr val="000000"/>
                </a:solidFill>
                <a:latin typeface="Calibri"/>
                <a:cs typeface="Calibri" pitchFamily="34" charset="0"/>
              </a:endParaRPr>
            </a:p>
          </p:txBody>
        </p:sp>
        <p:sp>
          <p:nvSpPr>
            <p:cNvPr id="41" name="Shape - Maine"/>
            <p:cNvSpPr>
              <a:spLocks noChangeAspect="1"/>
            </p:cNvSpPr>
            <p:nvPr/>
          </p:nvSpPr>
          <p:spPr bwMode="auto">
            <a:xfrm>
              <a:off x="7321549" y="1096814"/>
              <a:ext cx="492125" cy="708025"/>
            </a:xfrm>
            <a:custGeom>
              <a:avLst/>
              <a:gdLst>
                <a:gd name="T0" fmla="*/ 2147483647 w 313"/>
                <a:gd name="T1" fmla="*/ 2147483647 h 478"/>
                <a:gd name="T2" fmla="*/ 2147483647 w 313"/>
                <a:gd name="T3" fmla="*/ 2147483647 h 478"/>
                <a:gd name="T4" fmla="*/ 2147483647 w 313"/>
                <a:gd name="T5" fmla="*/ 2147483647 h 478"/>
                <a:gd name="T6" fmla="*/ 2147483647 w 313"/>
                <a:gd name="T7" fmla="*/ 2147483647 h 478"/>
                <a:gd name="T8" fmla="*/ 2147483647 w 313"/>
                <a:gd name="T9" fmla="*/ 2147483647 h 478"/>
                <a:gd name="T10" fmla="*/ 2147483647 w 313"/>
                <a:gd name="T11" fmla="*/ 2147483647 h 478"/>
                <a:gd name="T12" fmla="*/ 2147483647 w 313"/>
                <a:gd name="T13" fmla="*/ 2147483647 h 478"/>
                <a:gd name="T14" fmla="*/ 0 w 313"/>
                <a:gd name="T15" fmla="*/ 2147483647 h 478"/>
                <a:gd name="T16" fmla="*/ 2147483647 w 313"/>
                <a:gd name="T17" fmla="*/ 2147483647 h 478"/>
                <a:gd name="T18" fmla="*/ 2147483647 w 313"/>
                <a:gd name="T19" fmla="*/ 2147483647 h 478"/>
                <a:gd name="T20" fmla="*/ 2147483647 w 313"/>
                <a:gd name="T21" fmla="*/ 2147483647 h 478"/>
                <a:gd name="T22" fmla="*/ 2147483647 w 313"/>
                <a:gd name="T23" fmla="*/ 2147483647 h 478"/>
                <a:gd name="T24" fmla="*/ 2147483647 w 313"/>
                <a:gd name="T25" fmla="*/ 2147483647 h 478"/>
                <a:gd name="T26" fmla="*/ 2147483647 w 313"/>
                <a:gd name="T27" fmla="*/ 2147483647 h 478"/>
                <a:gd name="T28" fmla="*/ 2147483647 w 313"/>
                <a:gd name="T29" fmla="*/ 2147483647 h 478"/>
                <a:gd name="T30" fmla="*/ 2147483647 w 313"/>
                <a:gd name="T31" fmla="*/ 2147483647 h 478"/>
                <a:gd name="T32" fmla="*/ 2147483647 w 313"/>
                <a:gd name="T33" fmla="*/ 2147483647 h 478"/>
                <a:gd name="T34" fmla="*/ 2147483647 w 313"/>
                <a:gd name="T35" fmla="*/ 2147483647 h 478"/>
                <a:gd name="T36" fmla="*/ 2147483647 w 313"/>
                <a:gd name="T37" fmla="*/ 2147483647 h 478"/>
                <a:gd name="T38" fmla="*/ 2147483647 w 313"/>
                <a:gd name="T39" fmla="*/ 2147483647 h 478"/>
                <a:gd name="T40" fmla="*/ 2147483647 w 313"/>
                <a:gd name="T41" fmla="*/ 2147483647 h 478"/>
                <a:gd name="T42" fmla="*/ 2147483647 w 313"/>
                <a:gd name="T43" fmla="*/ 2147483647 h 478"/>
                <a:gd name="T44" fmla="*/ 2147483647 w 313"/>
                <a:gd name="T45" fmla="*/ 2147483647 h 478"/>
                <a:gd name="T46" fmla="*/ 2147483647 w 313"/>
                <a:gd name="T47" fmla="*/ 2147483647 h 478"/>
                <a:gd name="T48" fmla="*/ 2147483647 w 313"/>
                <a:gd name="T49" fmla="*/ 0 h 478"/>
                <a:gd name="T50" fmla="*/ 2147483647 w 313"/>
                <a:gd name="T51" fmla="*/ 2147483647 h 478"/>
                <a:gd name="T52" fmla="*/ 2147483647 w 313"/>
                <a:gd name="T53" fmla="*/ 2147483647 h 478"/>
                <a:gd name="T54" fmla="*/ 2147483647 w 313"/>
                <a:gd name="T55" fmla="*/ 2147483647 h 4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3"/>
                <a:gd name="T85" fmla="*/ 0 h 478"/>
                <a:gd name="T86" fmla="*/ 313 w 313"/>
                <a:gd name="T87" fmla="*/ 478 h 4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3" h="478">
                  <a:moveTo>
                    <a:pt x="73" y="15"/>
                  </a:moveTo>
                  <a:lnTo>
                    <a:pt x="27" y="103"/>
                  </a:lnTo>
                  <a:lnTo>
                    <a:pt x="49" y="136"/>
                  </a:lnTo>
                  <a:lnTo>
                    <a:pt x="27" y="176"/>
                  </a:lnTo>
                  <a:lnTo>
                    <a:pt x="40" y="189"/>
                  </a:lnTo>
                  <a:lnTo>
                    <a:pt x="31" y="216"/>
                  </a:lnTo>
                  <a:lnTo>
                    <a:pt x="31" y="261"/>
                  </a:lnTo>
                  <a:lnTo>
                    <a:pt x="0" y="277"/>
                  </a:lnTo>
                  <a:lnTo>
                    <a:pt x="12" y="291"/>
                  </a:lnTo>
                  <a:lnTo>
                    <a:pt x="78" y="457"/>
                  </a:lnTo>
                  <a:lnTo>
                    <a:pt x="130" y="478"/>
                  </a:lnTo>
                  <a:lnTo>
                    <a:pt x="127" y="444"/>
                  </a:lnTo>
                  <a:lnTo>
                    <a:pt x="152" y="417"/>
                  </a:lnTo>
                  <a:lnTo>
                    <a:pt x="143" y="389"/>
                  </a:lnTo>
                  <a:lnTo>
                    <a:pt x="207" y="355"/>
                  </a:lnTo>
                  <a:lnTo>
                    <a:pt x="210" y="308"/>
                  </a:lnTo>
                  <a:lnTo>
                    <a:pt x="248" y="305"/>
                  </a:lnTo>
                  <a:lnTo>
                    <a:pt x="277" y="270"/>
                  </a:lnTo>
                  <a:lnTo>
                    <a:pt x="313" y="246"/>
                  </a:lnTo>
                  <a:lnTo>
                    <a:pt x="313" y="216"/>
                  </a:lnTo>
                  <a:lnTo>
                    <a:pt x="264" y="207"/>
                  </a:lnTo>
                  <a:lnTo>
                    <a:pt x="255" y="174"/>
                  </a:lnTo>
                  <a:lnTo>
                    <a:pt x="206" y="170"/>
                  </a:lnTo>
                  <a:lnTo>
                    <a:pt x="166" y="28"/>
                  </a:lnTo>
                  <a:lnTo>
                    <a:pt x="148" y="0"/>
                  </a:lnTo>
                  <a:lnTo>
                    <a:pt x="98" y="12"/>
                  </a:lnTo>
                  <a:lnTo>
                    <a:pt x="90" y="25"/>
                  </a:lnTo>
                  <a:lnTo>
                    <a:pt x="73" y="15"/>
                  </a:lnTo>
                  <a:close/>
                </a:path>
              </a:pathLst>
            </a:custGeom>
            <a:solidFill>
              <a:srgbClr val="0065A5"/>
            </a:solidFill>
            <a:ln w="19050">
              <a:solidFill>
                <a:schemeClr val="tx1"/>
              </a:solidFill>
              <a:prstDash val="solid"/>
              <a:round/>
              <a:headEnd/>
              <a:tailEnd/>
            </a:ln>
          </p:spPr>
          <p:txBody>
            <a:bodyPr/>
            <a:lstStyle/>
            <a:p>
              <a:pPr algn="ctr" eaLnBrk="0" hangingPunct="0"/>
              <a:endParaRPr lang="en-US" sz="1200" b="1">
                <a:solidFill>
                  <a:srgbClr val="000000"/>
                </a:solidFill>
                <a:latin typeface="Calibri"/>
                <a:cs typeface="Calibri" pitchFamily="34" charset="0"/>
              </a:endParaRPr>
            </a:p>
          </p:txBody>
        </p:sp>
        <p:sp>
          <p:nvSpPr>
            <p:cNvPr id="100" name="Text - Maine"/>
            <p:cNvSpPr txBox="1">
              <a:spLocks noChangeArrowheads="1"/>
            </p:cNvSpPr>
            <p:nvPr/>
          </p:nvSpPr>
          <p:spPr bwMode="auto">
            <a:xfrm>
              <a:off x="7086600" y="1147614"/>
              <a:ext cx="936625"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latin typeface="Calibri"/>
                  <a:cs typeface="Calibri" pitchFamily="34" charset="0"/>
                </a:rPr>
                <a:t/>
              </a:r>
              <a:br>
                <a:rPr lang="en-US" sz="1200" b="1" dirty="0">
                  <a:solidFill>
                    <a:srgbClr val="FFFFFF"/>
                  </a:solidFill>
                  <a:latin typeface="Calibri"/>
                  <a:cs typeface="Calibri" pitchFamily="34" charset="0"/>
                </a:rPr>
              </a:br>
              <a:r>
                <a:rPr lang="en-US" sz="1200" b="1" dirty="0">
                  <a:solidFill>
                    <a:srgbClr val="FFFFFF"/>
                  </a:solidFill>
                  <a:latin typeface="Calibri"/>
                  <a:cs typeface="Calibri" pitchFamily="34" charset="0"/>
                </a:rPr>
                <a:t>ME</a:t>
              </a:r>
            </a:p>
          </p:txBody>
        </p:sp>
        <p:sp>
          <p:nvSpPr>
            <p:cNvPr id="81" name="Text - Pennsylvania"/>
            <p:cNvSpPr txBox="1">
              <a:spLocks noChangeArrowheads="1"/>
            </p:cNvSpPr>
            <p:nvPr/>
          </p:nvSpPr>
          <p:spPr bwMode="auto">
            <a:xfrm>
              <a:off x="6375401" y="2268389"/>
              <a:ext cx="83502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latin typeface="Calibri"/>
                  <a:cs typeface="Calibri" pitchFamily="34" charset="0"/>
                </a:rPr>
                <a:t> PA</a:t>
              </a:r>
            </a:p>
          </p:txBody>
        </p:sp>
        <p:sp>
          <p:nvSpPr>
            <p:cNvPr id="4" name="Shape - Wyoming"/>
            <p:cNvSpPr>
              <a:spLocks noChangeAspect="1"/>
            </p:cNvSpPr>
            <p:nvPr/>
          </p:nvSpPr>
          <p:spPr bwMode="auto">
            <a:xfrm>
              <a:off x="2720974" y="1969939"/>
              <a:ext cx="896939" cy="720725"/>
            </a:xfrm>
            <a:custGeom>
              <a:avLst/>
              <a:gdLst>
                <a:gd name="T0" fmla="*/ 2147483647 w 567"/>
                <a:gd name="T1" fmla="*/ 0 h 463"/>
                <a:gd name="T2" fmla="*/ 2147483647 w 567"/>
                <a:gd name="T3" fmla="*/ 2147483647 h 463"/>
                <a:gd name="T4" fmla="*/ 0 w 567"/>
                <a:gd name="T5" fmla="*/ 2147483647 h 463"/>
                <a:gd name="T6" fmla="*/ 2147483647 w 567"/>
                <a:gd name="T7" fmla="*/ 2147483647 h 463"/>
                <a:gd name="T8" fmla="*/ 2147483647 w 567"/>
                <a:gd name="T9" fmla="*/ 2147483647 h 463"/>
                <a:gd name="T10" fmla="*/ 2147483647 w 567"/>
                <a:gd name="T11" fmla="*/ 2147483647 h 463"/>
                <a:gd name="T12" fmla="*/ 2147483647 w 567"/>
                <a:gd name="T13" fmla="*/ 0 h 463"/>
                <a:gd name="T14" fmla="*/ 0 60000 65536"/>
                <a:gd name="T15" fmla="*/ 0 60000 65536"/>
                <a:gd name="T16" fmla="*/ 0 60000 65536"/>
                <a:gd name="T17" fmla="*/ 0 60000 65536"/>
                <a:gd name="T18" fmla="*/ 0 60000 65536"/>
                <a:gd name="T19" fmla="*/ 0 60000 65536"/>
                <a:gd name="T20" fmla="*/ 0 60000 65536"/>
                <a:gd name="T21" fmla="*/ 0 w 567"/>
                <a:gd name="T22" fmla="*/ 0 h 463"/>
                <a:gd name="T23" fmla="*/ 567 w 567"/>
                <a:gd name="T24" fmla="*/ 463 h 4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 h="463">
                  <a:moveTo>
                    <a:pt x="55" y="0"/>
                  </a:moveTo>
                  <a:lnTo>
                    <a:pt x="35" y="172"/>
                  </a:lnTo>
                  <a:lnTo>
                    <a:pt x="0" y="420"/>
                  </a:lnTo>
                  <a:lnTo>
                    <a:pt x="164" y="433"/>
                  </a:lnTo>
                  <a:lnTo>
                    <a:pt x="547" y="463"/>
                  </a:lnTo>
                  <a:lnTo>
                    <a:pt x="567" y="47"/>
                  </a:lnTo>
                  <a:lnTo>
                    <a:pt x="55" y="0"/>
                  </a:lnTo>
                  <a:close/>
                </a:path>
              </a:pathLst>
            </a:custGeom>
            <a:solidFill>
              <a:srgbClr val="552633"/>
            </a:solidFill>
            <a:ln w="19050">
              <a:solidFill>
                <a:schemeClr val="tx1"/>
              </a:solidFill>
              <a:prstDash val="solid"/>
              <a:round/>
              <a:headEnd/>
              <a:tailEnd/>
            </a:ln>
          </p:spPr>
          <p:txBody>
            <a:bodyPr/>
            <a:lstStyle/>
            <a:p>
              <a:pPr algn="ctr" eaLnBrk="0" hangingPunct="0"/>
              <a:endParaRPr lang="en-US" sz="1200" b="1">
                <a:solidFill>
                  <a:srgbClr val="000000"/>
                </a:solidFill>
                <a:latin typeface="Calibri"/>
                <a:cs typeface="Calibri" pitchFamily="34" charset="0"/>
              </a:endParaRPr>
            </a:p>
          </p:txBody>
        </p:sp>
        <p:sp>
          <p:nvSpPr>
            <p:cNvPr id="5" name="Shape - Wisconsin"/>
            <p:cNvSpPr>
              <a:spLocks noChangeAspect="1"/>
            </p:cNvSpPr>
            <p:nvPr/>
          </p:nvSpPr>
          <p:spPr bwMode="auto">
            <a:xfrm>
              <a:off x="4908549" y="1658789"/>
              <a:ext cx="654051" cy="752475"/>
            </a:xfrm>
            <a:custGeom>
              <a:avLst/>
              <a:gdLst>
                <a:gd name="T0" fmla="*/ 30 w 415"/>
                <a:gd name="T1" fmla="*/ 33 h 484"/>
                <a:gd name="T2" fmla="*/ 61 w 415"/>
                <a:gd name="T3" fmla="*/ 28 h 484"/>
                <a:gd name="T4" fmla="*/ 90 w 415"/>
                <a:gd name="T5" fmla="*/ 28 h 484"/>
                <a:gd name="T6" fmla="*/ 107 w 415"/>
                <a:gd name="T7" fmla="*/ 0 h 484"/>
                <a:gd name="T8" fmla="*/ 121 w 415"/>
                <a:gd name="T9" fmla="*/ 36 h 484"/>
                <a:gd name="T10" fmla="*/ 166 w 415"/>
                <a:gd name="T11" fmla="*/ 36 h 484"/>
                <a:gd name="T12" fmla="*/ 189 w 415"/>
                <a:gd name="T13" fmla="*/ 68 h 484"/>
                <a:gd name="T14" fmla="*/ 236 w 415"/>
                <a:gd name="T15" fmla="*/ 59 h 484"/>
                <a:gd name="T16" fmla="*/ 267 w 415"/>
                <a:gd name="T17" fmla="*/ 80 h 484"/>
                <a:gd name="T18" fmla="*/ 325 w 415"/>
                <a:gd name="T19" fmla="*/ 95 h 484"/>
                <a:gd name="T20" fmla="*/ 336 w 415"/>
                <a:gd name="T21" fmla="*/ 121 h 484"/>
                <a:gd name="T22" fmla="*/ 365 w 415"/>
                <a:gd name="T23" fmla="*/ 122 h 484"/>
                <a:gd name="T24" fmla="*/ 356 w 415"/>
                <a:gd name="T25" fmla="*/ 147 h 484"/>
                <a:gd name="T26" fmla="*/ 367 w 415"/>
                <a:gd name="T27" fmla="*/ 176 h 484"/>
                <a:gd name="T28" fmla="*/ 347 w 415"/>
                <a:gd name="T29" fmla="*/ 211 h 484"/>
                <a:gd name="T30" fmla="*/ 361 w 415"/>
                <a:gd name="T31" fmla="*/ 219 h 484"/>
                <a:gd name="T32" fmla="*/ 394 w 415"/>
                <a:gd name="T33" fmla="*/ 180 h 484"/>
                <a:gd name="T34" fmla="*/ 392 w 415"/>
                <a:gd name="T35" fmla="*/ 167 h 484"/>
                <a:gd name="T36" fmla="*/ 406 w 415"/>
                <a:gd name="T37" fmla="*/ 161 h 484"/>
                <a:gd name="T38" fmla="*/ 415 w 415"/>
                <a:gd name="T39" fmla="*/ 180 h 484"/>
                <a:gd name="T40" fmla="*/ 389 w 415"/>
                <a:gd name="T41" fmla="*/ 207 h 484"/>
                <a:gd name="T42" fmla="*/ 379 w 415"/>
                <a:gd name="T43" fmla="*/ 268 h 484"/>
                <a:gd name="T44" fmla="*/ 379 w 415"/>
                <a:gd name="T45" fmla="*/ 371 h 484"/>
                <a:gd name="T46" fmla="*/ 394 w 415"/>
                <a:gd name="T47" fmla="*/ 389 h 484"/>
                <a:gd name="T48" fmla="*/ 388 w 415"/>
                <a:gd name="T49" fmla="*/ 453 h 484"/>
                <a:gd name="T50" fmla="*/ 191 w 415"/>
                <a:gd name="T51" fmla="*/ 484 h 484"/>
                <a:gd name="T52" fmla="*/ 142 w 415"/>
                <a:gd name="T53" fmla="*/ 454 h 484"/>
                <a:gd name="T54" fmla="*/ 152 w 415"/>
                <a:gd name="T55" fmla="*/ 416 h 484"/>
                <a:gd name="T56" fmla="*/ 128 w 415"/>
                <a:gd name="T57" fmla="*/ 374 h 484"/>
                <a:gd name="T58" fmla="*/ 107 w 415"/>
                <a:gd name="T59" fmla="*/ 322 h 484"/>
                <a:gd name="T60" fmla="*/ 52 w 415"/>
                <a:gd name="T61" fmla="*/ 270 h 484"/>
                <a:gd name="T62" fmla="*/ 18 w 415"/>
                <a:gd name="T63" fmla="*/ 270 h 484"/>
                <a:gd name="T64" fmla="*/ 18 w 415"/>
                <a:gd name="T65" fmla="*/ 198 h 484"/>
                <a:gd name="T66" fmla="*/ 0 w 415"/>
                <a:gd name="T67" fmla="*/ 171 h 484"/>
                <a:gd name="T68" fmla="*/ 39 w 415"/>
                <a:gd name="T69" fmla="*/ 130 h 484"/>
                <a:gd name="T70" fmla="*/ 30 w 415"/>
                <a:gd name="T71" fmla="*/ 33 h 4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5"/>
                <a:gd name="T109" fmla="*/ 0 h 484"/>
                <a:gd name="T110" fmla="*/ 415 w 415"/>
                <a:gd name="T111" fmla="*/ 484 h 4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5" h="484">
                  <a:moveTo>
                    <a:pt x="30" y="33"/>
                  </a:moveTo>
                  <a:lnTo>
                    <a:pt x="61" y="28"/>
                  </a:lnTo>
                  <a:lnTo>
                    <a:pt x="90" y="28"/>
                  </a:lnTo>
                  <a:lnTo>
                    <a:pt x="107" y="0"/>
                  </a:lnTo>
                  <a:lnTo>
                    <a:pt x="121" y="36"/>
                  </a:lnTo>
                  <a:lnTo>
                    <a:pt x="166" y="36"/>
                  </a:lnTo>
                  <a:lnTo>
                    <a:pt x="189" y="68"/>
                  </a:lnTo>
                  <a:lnTo>
                    <a:pt x="236" y="59"/>
                  </a:lnTo>
                  <a:lnTo>
                    <a:pt x="267" y="80"/>
                  </a:lnTo>
                  <a:lnTo>
                    <a:pt x="325" y="95"/>
                  </a:lnTo>
                  <a:lnTo>
                    <a:pt x="336" y="121"/>
                  </a:lnTo>
                  <a:lnTo>
                    <a:pt x="365" y="122"/>
                  </a:lnTo>
                  <a:lnTo>
                    <a:pt x="356" y="147"/>
                  </a:lnTo>
                  <a:lnTo>
                    <a:pt x="367" y="176"/>
                  </a:lnTo>
                  <a:lnTo>
                    <a:pt x="347" y="211"/>
                  </a:lnTo>
                  <a:lnTo>
                    <a:pt x="361" y="219"/>
                  </a:lnTo>
                  <a:lnTo>
                    <a:pt x="394" y="180"/>
                  </a:lnTo>
                  <a:lnTo>
                    <a:pt x="392" y="167"/>
                  </a:lnTo>
                  <a:lnTo>
                    <a:pt x="406" y="161"/>
                  </a:lnTo>
                  <a:lnTo>
                    <a:pt x="415" y="180"/>
                  </a:lnTo>
                  <a:lnTo>
                    <a:pt x="389" y="207"/>
                  </a:lnTo>
                  <a:lnTo>
                    <a:pt x="379" y="268"/>
                  </a:lnTo>
                  <a:lnTo>
                    <a:pt x="379" y="371"/>
                  </a:lnTo>
                  <a:lnTo>
                    <a:pt x="394" y="389"/>
                  </a:lnTo>
                  <a:lnTo>
                    <a:pt x="388" y="453"/>
                  </a:lnTo>
                  <a:lnTo>
                    <a:pt x="191" y="484"/>
                  </a:lnTo>
                  <a:lnTo>
                    <a:pt x="142" y="454"/>
                  </a:lnTo>
                  <a:lnTo>
                    <a:pt x="152" y="416"/>
                  </a:lnTo>
                  <a:lnTo>
                    <a:pt x="128" y="374"/>
                  </a:lnTo>
                  <a:lnTo>
                    <a:pt x="107" y="322"/>
                  </a:lnTo>
                  <a:lnTo>
                    <a:pt x="52" y="270"/>
                  </a:lnTo>
                  <a:lnTo>
                    <a:pt x="18" y="270"/>
                  </a:lnTo>
                  <a:lnTo>
                    <a:pt x="18" y="198"/>
                  </a:lnTo>
                  <a:lnTo>
                    <a:pt x="0" y="171"/>
                  </a:lnTo>
                  <a:lnTo>
                    <a:pt x="39" y="130"/>
                  </a:lnTo>
                  <a:lnTo>
                    <a:pt x="30" y="33"/>
                  </a:lnTo>
                  <a:close/>
                </a:path>
              </a:pathLst>
            </a:custGeom>
            <a:solidFill>
              <a:srgbClr val="0065A5"/>
            </a:solidFill>
            <a:ln w="19050">
              <a:solidFill>
                <a:schemeClr val="tx1"/>
              </a:solidFill>
              <a:prstDash val="solid"/>
              <a:round/>
              <a:headEnd/>
              <a:tailEnd/>
            </a:ln>
          </p:spPr>
          <p:txBody>
            <a:bodyPr/>
            <a:lstStyle/>
            <a:p>
              <a:pPr algn="ctr" eaLnBrk="0" hangingPunct="0">
                <a:defRPr/>
              </a:pPr>
              <a:endParaRPr lang="en-US" sz="1200" b="1">
                <a:solidFill>
                  <a:schemeClr val="tx1"/>
                </a:solidFill>
                <a:latin typeface="Calibri"/>
                <a:cs typeface="Calibri" pitchFamily="34" charset="0"/>
              </a:endParaRPr>
            </a:p>
          </p:txBody>
        </p:sp>
        <p:sp>
          <p:nvSpPr>
            <p:cNvPr id="6" name="Shape - West Virginia"/>
            <p:cNvSpPr>
              <a:spLocks noChangeAspect="1"/>
            </p:cNvSpPr>
            <p:nvPr/>
          </p:nvSpPr>
          <p:spPr bwMode="auto">
            <a:xfrm>
              <a:off x="6278563" y="2511276"/>
              <a:ext cx="550863" cy="566738"/>
            </a:xfrm>
            <a:custGeom>
              <a:avLst/>
              <a:gdLst>
                <a:gd name="T0" fmla="*/ 2147483647 w 349"/>
                <a:gd name="T1" fmla="*/ 2147483647 h 365"/>
                <a:gd name="T2" fmla="*/ 2147483647 w 349"/>
                <a:gd name="T3" fmla="*/ 2147483647 h 365"/>
                <a:gd name="T4" fmla="*/ 0 w 349"/>
                <a:gd name="T5" fmla="*/ 2147483647 h 365"/>
                <a:gd name="T6" fmla="*/ 2147483647 w 349"/>
                <a:gd name="T7" fmla="*/ 2147483647 h 365"/>
                <a:gd name="T8" fmla="*/ 2147483647 w 349"/>
                <a:gd name="T9" fmla="*/ 2147483647 h 365"/>
                <a:gd name="T10" fmla="*/ 2147483647 w 349"/>
                <a:gd name="T11" fmla="*/ 2147483647 h 365"/>
                <a:gd name="T12" fmla="*/ 2147483647 w 349"/>
                <a:gd name="T13" fmla="*/ 2147483647 h 365"/>
                <a:gd name="T14" fmla="*/ 2147483647 w 349"/>
                <a:gd name="T15" fmla="*/ 2147483647 h 365"/>
                <a:gd name="T16" fmla="*/ 2147483647 w 349"/>
                <a:gd name="T17" fmla="*/ 2147483647 h 365"/>
                <a:gd name="T18" fmla="*/ 2147483647 w 349"/>
                <a:gd name="T19" fmla="*/ 2147483647 h 365"/>
                <a:gd name="T20" fmla="*/ 2147483647 w 349"/>
                <a:gd name="T21" fmla="*/ 2147483647 h 365"/>
                <a:gd name="T22" fmla="*/ 2147483647 w 349"/>
                <a:gd name="T23" fmla="*/ 2147483647 h 365"/>
                <a:gd name="T24" fmla="*/ 2147483647 w 349"/>
                <a:gd name="T25" fmla="*/ 2147483647 h 365"/>
                <a:gd name="T26" fmla="*/ 2147483647 w 349"/>
                <a:gd name="T27" fmla="*/ 2147483647 h 365"/>
                <a:gd name="T28" fmla="*/ 2147483647 w 349"/>
                <a:gd name="T29" fmla="*/ 2147483647 h 365"/>
                <a:gd name="T30" fmla="*/ 2147483647 w 349"/>
                <a:gd name="T31" fmla="*/ 2147483647 h 365"/>
                <a:gd name="T32" fmla="*/ 2147483647 w 349"/>
                <a:gd name="T33" fmla="*/ 0 h 365"/>
                <a:gd name="T34" fmla="*/ 2147483647 w 349"/>
                <a:gd name="T35" fmla="*/ 2147483647 h 365"/>
                <a:gd name="T36" fmla="*/ 2147483647 w 349"/>
                <a:gd name="T37" fmla="*/ 2147483647 h 365"/>
                <a:gd name="T38" fmla="*/ 2147483647 w 349"/>
                <a:gd name="T39" fmla="*/ 2147483647 h 365"/>
                <a:gd name="T40" fmla="*/ 2147483647 w 349"/>
                <a:gd name="T41" fmla="*/ 2147483647 h 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9"/>
                <a:gd name="T64" fmla="*/ 0 h 365"/>
                <a:gd name="T65" fmla="*/ 349 w 349"/>
                <a:gd name="T66" fmla="*/ 365 h 3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9" h="365">
                  <a:moveTo>
                    <a:pt x="35" y="191"/>
                  </a:moveTo>
                  <a:lnTo>
                    <a:pt x="9" y="184"/>
                  </a:lnTo>
                  <a:lnTo>
                    <a:pt x="0" y="242"/>
                  </a:lnTo>
                  <a:lnTo>
                    <a:pt x="9" y="303"/>
                  </a:lnTo>
                  <a:lnTo>
                    <a:pt x="59" y="344"/>
                  </a:lnTo>
                  <a:lnTo>
                    <a:pt x="71" y="365"/>
                  </a:lnTo>
                  <a:lnTo>
                    <a:pt x="135" y="344"/>
                  </a:lnTo>
                  <a:lnTo>
                    <a:pt x="211" y="295"/>
                  </a:lnTo>
                  <a:lnTo>
                    <a:pt x="234" y="188"/>
                  </a:lnTo>
                  <a:lnTo>
                    <a:pt x="283" y="160"/>
                  </a:lnTo>
                  <a:lnTo>
                    <a:pt x="310" y="94"/>
                  </a:lnTo>
                  <a:lnTo>
                    <a:pt x="349" y="76"/>
                  </a:lnTo>
                  <a:lnTo>
                    <a:pt x="298" y="67"/>
                  </a:lnTo>
                  <a:lnTo>
                    <a:pt x="210" y="115"/>
                  </a:lnTo>
                  <a:lnTo>
                    <a:pt x="196" y="69"/>
                  </a:lnTo>
                  <a:lnTo>
                    <a:pt x="120" y="73"/>
                  </a:lnTo>
                  <a:lnTo>
                    <a:pt x="103" y="0"/>
                  </a:lnTo>
                  <a:lnTo>
                    <a:pt x="83" y="20"/>
                  </a:lnTo>
                  <a:lnTo>
                    <a:pt x="89" y="124"/>
                  </a:lnTo>
                  <a:lnTo>
                    <a:pt x="55" y="133"/>
                  </a:lnTo>
                  <a:lnTo>
                    <a:pt x="35" y="191"/>
                  </a:lnTo>
                  <a:close/>
                </a:path>
              </a:pathLst>
            </a:custGeom>
            <a:solidFill>
              <a:srgbClr val="0065A5"/>
            </a:solidFill>
            <a:ln w="19050">
              <a:solidFill>
                <a:schemeClr val="tx1"/>
              </a:solidFill>
              <a:prstDash val="solid"/>
              <a:round/>
              <a:headEnd/>
              <a:tailEnd/>
            </a:ln>
          </p:spPr>
          <p:txBody>
            <a:bodyPr/>
            <a:lstStyle/>
            <a:p>
              <a:pPr algn="ctr" eaLnBrk="0" hangingPunct="0"/>
              <a:endParaRPr lang="en-US" sz="1200" b="1">
                <a:solidFill>
                  <a:srgbClr val="000000"/>
                </a:solidFill>
                <a:latin typeface="Calibri"/>
                <a:cs typeface="Calibri" pitchFamily="34" charset="0"/>
              </a:endParaRPr>
            </a:p>
          </p:txBody>
        </p:sp>
        <p:sp>
          <p:nvSpPr>
            <p:cNvPr id="7" name="Shape - Washington"/>
            <p:cNvSpPr>
              <a:spLocks noChangeAspect="1"/>
            </p:cNvSpPr>
            <p:nvPr/>
          </p:nvSpPr>
          <p:spPr bwMode="auto">
            <a:xfrm>
              <a:off x="1397001" y="1119039"/>
              <a:ext cx="835025" cy="603250"/>
            </a:xfrm>
            <a:custGeom>
              <a:avLst/>
              <a:gdLst>
                <a:gd name="T0" fmla="*/ 2147483647 w 530"/>
                <a:gd name="T1" fmla="*/ 0 h 389"/>
                <a:gd name="T2" fmla="*/ 2147483647 w 530"/>
                <a:gd name="T3" fmla="*/ 2147483647 h 389"/>
                <a:gd name="T4" fmla="*/ 2147483647 w 530"/>
                <a:gd name="T5" fmla="*/ 2147483647 h 389"/>
                <a:gd name="T6" fmla="*/ 2147483647 w 530"/>
                <a:gd name="T7" fmla="*/ 2147483647 h 389"/>
                <a:gd name="T8" fmla="*/ 2147483647 w 530"/>
                <a:gd name="T9" fmla="*/ 2147483647 h 389"/>
                <a:gd name="T10" fmla="*/ 2147483647 w 530"/>
                <a:gd name="T11" fmla="*/ 2147483647 h 389"/>
                <a:gd name="T12" fmla="*/ 2147483647 w 530"/>
                <a:gd name="T13" fmla="*/ 2147483647 h 389"/>
                <a:gd name="T14" fmla="*/ 2147483647 w 530"/>
                <a:gd name="T15" fmla="*/ 2147483647 h 389"/>
                <a:gd name="T16" fmla="*/ 2147483647 w 530"/>
                <a:gd name="T17" fmla="*/ 2147483647 h 389"/>
                <a:gd name="T18" fmla="*/ 2147483647 w 530"/>
                <a:gd name="T19" fmla="*/ 2147483647 h 389"/>
                <a:gd name="T20" fmla="*/ 2147483647 w 530"/>
                <a:gd name="T21" fmla="*/ 2147483647 h 389"/>
                <a:gd name="T22" fmla="*/ 2147483647 w 530"/>
                <a:gd name="T23" fmla="*/ 2147483647 h 389"/>
                <a:gd name="T24" fmla="*/ 2147483647 w 530"/>
                <a:gd name="T25" fmla="*/ 2147483647 h 389"/>
                <a:gd name="T26" fmla="*/ 2147483647 w 530"/>
                <a:gd name="T27" fmla="*/ 2147483647 h 389"/>
                <a:gd name="T28" fmla="*/ 2147483647 w 530"/>
                <a:gd name="T29" fmla="*/ 2147483647 h 389"/>
                <a:gd name="T30" fmla="*/ 2147483647 w 530"/>
                <a:gd name="T31" fmla="*/ 2147483647 h 389"/>
                <a:gd name="T32" fmla="*/ 2147483647 w 530"/>
                <a:gd name="T33" fmla="*/ 2147483647 h 389"/>
                <a:gd name="T34" fmla="*/ 2147483647 w 530"/>
                <a:gd name="T35" fmla="*/ 2147483647 h 389"/>
                <a:gd name="T36" fmla="*/ 2147483647 w 530"/>
                <a:gd name="T37" fmla="*/ 2147483647 h 389"/>
                <a:gd name="T38" fmla="*/ 2147483647 w 530"/>
                <a:gd name="T39" fmla="*/ 2147483647 h 389"/>
                <a:gd name="T40" fmla="*/ 0 w 530"/>
                <a:gd name="T41" fmla="*/ 2147483647 h 389"/>
                <a:gd name="T42" fmla="*/ 2147483647 w 530"/>
                <a:gd name="T43" fmla="*/ 2147483647 h 389"/>
                <a:gd name="T44" fmla="*/ 2147483647 w 530"/>
                <a:gd name="T45" fmla="*/ 2147483647 h 389"/>
                <a:gd name="T46" fmla="*/ 2147483647 w 530"/>
                <a:gd name="T47" fmla="*/ 2147483647 h 389"/>
                <a:gd name="T48" fmla="*/ 2147483647 w 530"/>
                <a:gd name="T49" fmla="*/ 2147483647 h 389"/>
                <a:gd name="T50" fmla="*/ 2147483647 w 530"/>
                <a:gd name="T51" fmla="*/ 2147483647 h 389"/>
                <a:gd name="T52" fmla="*/ 2147483647 w 530"/>
                <a:gd name="T53" fmla="*/ 2147483647 h 389"/>
                <a:gd name="T54" fmla="*/ 2147483647 w 530"/>
                <a:gd name="T55" fmla="*/ 2147483647 h 389"/>
                <a:gd name="T56" fmla="*/ 2147483647 w 530"/>
                <a:gd name="T57" fmla="*/ 2147483647 h 389"/>
                <a:gd name="T58" fmla="*/ 2147483647 w 530"/>
                <a:gd name="T59" fmla="*/ 2147483647 h 389"/>
                <a:gd name="T60" fmla="*/ 2147483647 w 530"/>
                <a:gd name="T61" fmla="*/ 2147483647 h 389"/>
                <a:gd name="T62" fmla="*/ 2147483647 w 530"/>
                <a:gd name="T63" fmla="*/ 2147483647 h 389"/>
                <a:gd name="T64" fmla="*/ 2147483647 w 530"/>
                <a:gd name="T65" fmla="*/ 2147483647 h 389"/>
                <a:gd name="T66" fmla="*/ 2147483647 w 530"/>
                <a:gd name="T67" fmla="*/ 2147483647 h 389"/>
                <a:gd name="T68" fmla="*/ 2147483647 w 530"/>
                <a:gd name="T69" fmla="*/ 2147483647 h 389"/>
                <a:gd name="T70" fmla="*/ 2147483647 w 530"/>
                <a:gd name="T71" fmla="*/ 2147483647 h 389"/>
                <a:gd name="T72" fmla="*/ 2147483647 w 530"/>
                <a:gd name="T73" fmla="*/ 2147483647 h 389"/>
                <a:gd name="T74" fmla="*/ 2147483647 w 530"/>
                <a:gd name="T75" fmla="*/ 0 h 3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0"/>
                <a:gd name="T115" fmla="*/ 0 h 389"/>
                <a:gd name="T116" fmla="*/ 530 w 530"/>
                <a:gd name="T117" fmla="*/ 389 h 3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0" h="389">
                  <a:moveTo>
                    <a:pt x="134" y="0"/>
                  </a:moveTo>
                  <a:lnTo>
                    <a:pt x="243" y="30"/>
                  </a:lnTo>
                  <a:lnTo>
                    <a:pt x="326" y="49"/>
                  </a:lnTo>
                  <a:lnTo>
                    <a:pt x="366" y="58"/>
                  </a:lnTo>
                  <a:lnTo>
                    <a:pt x="408" y="64"/>
                  </a:lnTo>
                  <a:lnTo>
                    <a:pt x="463" y="74"/>
                  </a:lnTo>
                  <a:lnTo>
                    <a:pt x="530" y="86"/>
                  </a:lnTo>
                  <a:lnTo>
                    <a:pt x="487" y="389"/>
                  </a:lnTo>
                  <a:lnTo>
                    <a:pt x="281" y="345"/>
                  </a:lnTo>
                  <a:lnTo>
                    <a:pt x="253" y="365"/>
                  </a:lnTo>
                  <a:lnTo>
                    <a:pt x="216" y="335"/>
                  </a:lnTo>
                  <a:lnTo>
                    <a:pt x="183" y="365"/>
                  </a:lnTo>
                  <a:lnTo>
                    <a:pt x="153" y="339"/>
                  </a:lnTo>
                  <a:lnTo>
                    <a:pt x="68" y="335"/>
                  </a:lnTo>
                  <a:lnTo>
                    <a:pt x="80" y="286"/>
                  </a:lnTo>
                  <a:lnTo>
                    <a:pt x="19" y="281"/>
                  </a:lnTo>
                  <a:lnTo>
                    <a:pt x="13" y="253"/>
                  </a:lnTo>
                  <a:lnTo>
                    <a:pt x="25" y="223"/>
                  </a:lnTo>
                  <a:lnTo>
                    <a:pt x="10" y="196"/>
                  </a:lnTo>
                  <a:lnTo>
                    <a:pt x="11" y="120"/>
                  </a:lnTo>
                  <a:lnTo>
                    <a:pt x="0" y="62"/>
                  </a:lnTo>
                  <a:lnTo>
                    <a:pt x="7" y="40"/>
                  </a:lnTo>
                  <a:lnTo>
                    <a:pt x="34" y="49"/>
                  </a:lnTo>
                  <a:lnTo>
                    <a:pt x="62" y="83"/>
                  </a:lnTo>
                  <a:lnTo>
                    <a:pt x="114" y="91"/>
                  </a:lnTo>
                  <a:lnTo>
                    <a:pt x="128" y="119"/>
                  </a:lnTo>
                  <a:lnTo>
                    <a:pt x="102" y="119"/>
                  </a:lnTo>
                  <a:lnTo>
                    <a:pt x="99" y="143"/>
                  </a:lnTo>
                  <a:lnTo>
                    <a:pt x="114" y="146"/>
                  </a:lnTo>
                  <a:lnTo>
                    <a:pt x="120" y="170"/>
                  </a:lnTo>
                  <a:lnTo>
                    <a:pt x="89" y="187"/>
                  </a:lnTo>
                  <a:lnTo>
                    <a:pt x="89" y="204"/>
                  </a:lnTo>
                  <a:lnTo>
                    <a:pt x="125" y="204"/>
                  </a:lnTo>
                  <a:lnTo>
                    <a:pt x="134" y="162"/>
                  </a:lnTo>
                  <a:lnTo>
                    <a:pt x="161" y="137"/>
                  </a:lnTo>
                  <a:lnTo>
                    <a:pt x="128" y="71"/>
                  </a:lnTo>
                  <a:lnTo>
                    <a:pt x="149" y="50"/>
                  </a:lnTo>
                  <a:lnTo>
                    <a:pt x="134" y="0"/>
                  </a:lnTo>
                  <a:close/>
                </a:path>
              </a:pathLst>
            </a:custGeom>
            <a:solidFill>
              <a:srgbClr val="0065A5"/>
            </a:solidFill>
            <a:ln w="19050">
              <a:solidFill>
                <a:schemeClr val="tx1"/>
              </a:solidFill>
              <a:prstDash val="solid"/>
              <a:round/>
              <a:headEnd/>
              <a:tailEnd/>
            </a:ln>
          </p:spPr>
          <p:txBody>
            <a:bodyPr/>
            <a:lstStyle/>
            <a:p>
              <a:pPr algn="ctr" eaLnBrk="0" hangingPunct="0"/>
              <a:endParaRPr lang="en-US" sz="1200" b="1">
                <a:solidFill>
                  <a:srgbClr val="000000"/>
                </a:solidFill>
                <a:latin typeface="Calibri"/>
                <a:cs typeface="Calibri" pitchFamily="34" charset="0"/>
              </a:endParaRPr>
            </a:p>
          </p:txBody>
        </p:sp>
        <p:grpSp>
          <p:nvGrpSpPr>
            <p:cNvPr id="8" name="Shape - Virginia"/>
            <p:cNvGrpSpPr>
              <a:grpSpLocks/>
            </p:cNvGrpSpPr>
            <p:nvPr/>
          </p:nvGrpSpPr>
          <p:grpSpPr bwMode="auto">
            <a:xfrm>
              <a:off x="6210298" y="2630338"/>
              <a:ext cx="1009651" cy="596900"/>
              <a:chOff x="3911" y="1540"/>
              <a:chExt cx="636" cy="376"/>
            </a:xfrm>
            <a:solidFill>
              <a:schemeClr val="accent1"/>
            </a:solidFill>
          </p:grpSpPr>
          <p:sp>
            <p:nvSpPr>
              <p:cNvPr id="9" name="Freeform 65"/>
              <p:cNvSpPr>
                <a:spLocks noChangeAspect="1"/>
              </p:cNvSpPr>
              <p:nvPr/>
            </p:nvSpPr>
            <p:spPr bwMode="auto">
              <a:xfrm>
                <a:off x="3911" y="1540"/>
                <a:ext cx="613" cy="376"/>
              </a:xfrm>
              <a:custGeom>
                <a:avLst/>
                <a:gdLst>
                  <a:gd name="T0" fmla="*/ 102 w 616"/>
                  <a:gd name="T1" fmla="*/ 253 h 383"/>
                  <a:gd name="T2" fmla="*/ 84 w 616"/>
                  <a:gd name="T3" fmla="*/ 290 h 383"/>
                  <a:gd name="T4" fmla="*/ 59 w 616"/>
                  <a:gd name="T5" fmla="*/ 300 h 383"/>
                  <a:gd name="T6" fmla="*/ 57 w 616"/>
                  <a:gd name="T7" fmla="*/ 325 h 383"/>
                  <a:gd name="T8" fmla="*/ 3 w 616"/>
                  <a:gd name="T9" fmla="*/ 343 h 383"/>
                  <a:gd name="T10" fmla="*/ 0 w 616"/>
                  <a:gd name="T11" fmla="*/ 362 h 383"/>
                  <a:gd name="T12" fmla="*/ 144 w 616"/>
                  <a:gd name="T13" fmla="*/ 339 h 383"/>
                  <a:gd name="T14" fmla="*/ 406 w 616"/>
                  <a:gd name="T15" fmla="*/ 287 h 383"/>
                  <a:gd name="T16" fmla="*/ 607 w 616"/>
                  <a:gd name="T17" fmla="*/ 240 h 383"/>
                  <a:gd name="T18" fmla="*/ 607 w 616"/>
                  <a:gd name="T19" fmla="*/ 203 h 383"/>
                  <a:gd name="T20" fmla="*/ 585 w 616"/>
                  <a:gd name="T21" fmla="*/ 191 h 383"/>
                  <a:gd name="T22" fmla="*/ 567 w 616"/>
                  <a:gd name="T23" fmla="*/ 210 h 383"/>
                  <a:gd name="T24" fmla="*/ 556 w 616"/>
                  <a:gd name="T25" fmla="*/ 161 h 383"/>
                  <a:gd name="T26" fmla="*/ 567 w 616"/>
                  <a:gd name="T27" fmla="*/ 118 h 383"/>
                  <a:gd name="T28" fmla="*/ 494 w 616"/>
                  <a:gd name="T29" fmla="*/ 84 h 383"/>
                  <a:gd name="T30" fmla="*/ 442 w 616"/>
                  <a:gd name="T31" fmla="*/ 93 h 383"/>
                  <a:gd name="T32" fmla="*/ 440 w 616"/>
                  <a:gd name="T33" fmla="*/ 27 h 383"/>
                  <a:gd name="T34" fmla="*/ 387 w 616"/>
                  <a:gd name="T35" fmla="*/ 0 h 383"/>
                  <a:gd name="T36" fmla="*/ 346 w 616"/>
                  <a:gd name="T37" fmla="*/ 17 h 383"/>
                  <a:gd name="T38" fmla="*/ 319 w 616"/>
                  <a:gd name="T39" fmla="*/ 80 h 383"/>
                  <a:gd name="T40" fmla="*/ 275 w 616"/>
                  <a:gd name="T41" fmla="*/ 105 h 383"/>
                  <a:gd name="T42" fmla="*/ 255 w 616"/>
                  <a:gd name="T43" fmla="*/ 204 h 383"/>
                  <a:gd name="T44" fmla="*/ 178 w 616"/>
                  <a:gd name="T45" fmla="*/ 253 h 383"/>
                  <a:gd name="T46" fmla="*/ 115 w 616"/>
                  <a:gd name="T47" fmla="*/ 274 h 383"/>
                  <a:gd name="T48" fmla="*/ 102 w 616"/>
                  <a:gd name="T49" fmla="*/ 253 h 3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6"/>
                  <a:gd name="T76" fmla="*/ 0 h 383"/>
                  <a:gd name="T77" fmla="*/ 616 w 616"/>
                  <a:gd name="T78" fmla="*/ 383 h 3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6" h="383">
                    <a:moveTo>
                      <a:pt x="102" y="268"/>
                    </a:moveTo>
                    <a:lnTo>
                      <a:pt x="84" y="307"/>
                    </a:lnTo>
                    <a:lnTo>
                      <a:pt x="59" y="318"/>
                    </a:lnTo>
                    <a:lnTo>
                      <a:pt x="57" y="343"/>
                    </a:lnTo>
                    <a:lnTo>
                      <a:pt x="3" y="362"/>
                    </a:lnTo>
                    <a:lnTo>
                      <a:pt x="0" y="383"/>
                    </a:lnTo>
                    <a:lnTo>
                      <a:pt x="147" y="358"/>
                    </a:lnTo>
                    <a:lnTo>
                      <a:pt x="412" y="303"/>
                    </a:lnTo>
                    <a:lnTo>
                      <a:pt x="616" y="254"/>
                    </a:lnTo>
                    <a:lnTo>
                      <a:pt x="616" y="215"/>
                    </a:lnTo>
                    <a:lnTo>
                      <a:pt x="594" y="203"/>
                    </a:lnTo>
                    <a:lnTo>
                      <a:pt x="576" y="222"/>
                    </a:lnTo>
                    <a:lnTo>
                      <a:pt x="565" y="170"/>
                    </a:lnTo>
                    <a:lnTo>
                      <a:pt x="576" y="124"/>
                    </a:lnTo>
                    <a:lnTo>
                      <a:pt x="500" y="90"/>
                    </a:lnTo>
                    <a:lnTo>
                      <a:pt x="448" y="99"/>
                    </a:lnTo>
                    <a:lnTo>
                      <a:pt x="446" y="27"/>
                    </a:lnTo>
                    <a:lnTo>
                      <a:pt x="393" y="0"/>
                    </a:lnTo>
                    <a:lnTo>
                      <a:pt x="352" y="17"/>
                    </a:lnTo>
                    <a:lnTo>
                      <a:pt x="325" y="84"/>
                    </a:lnTo>
                    <a:lnTo>
                      <a:pt x="278" y="111"/>
                    </a:lnTo>
                    <a:lnTo>
                      <a:pt x="258" y="216"/>
                    </a:lnTo>
                    <a:lnTo>
                      <a:pt x="181" y="268"/>
                    </a:lnTo>
                    <a:lnTo>
                      <a:pt x="118" y="289"/>
                    </a:lnTo>
                    <a:lnTo>
                      <a:pt x="102" y="268"/>
                    </a:lnTo>
                    <a:close/>
                  </a:path>
                </a:pathLst>
              </a:custGeom>
              <a:solidFill>
                <a:srgbClr val="552633"/>
              </a:solidFill>
              <a:ln w="19050">
                <a:solidFill>
                  <a:schemeClr val="tx1"/>
                </a:solidFill>
                <a:prstDash val="solid"/>
                <a:round/>
                <a:headEnd/>
                <a:tailEnd/>
              </a:ln>
            </p:spPr>
            <p:txBody>
              <a:bodyPr/>
              <a:lstStyle/>
              <a:p>
                <a:pPr algn="ctr" eaLnBrk="0" hangingPunct="0"/>
                <a:endParaRPr lang="en-US" sz="1200" b="1">
                  <a:solidFill>
                    <a:srgbClr val="000000"/>
                  </a:solidFill>
                  <a:latin typeface="Calibri"/>
                  <a:cs typeface="Calibri" pitchFamily="34" charset="0"/>
                </a:endParaRPr>
              </a:p>
            </p:txBody>
          </p:sp>
          <p:sp>
            <p:nvSpPr>
              <p:cNvPr id="10" name="Freeform 66"/>
              <p:cNvSpPr>
                <a:spLocks noChangeAspect="1"/>
              </p:cNvSpPr>
              <p:nvPr/>
            </p:nvSpPr>
            <p:spPr bwMode="auto">
              <a:xfrm>
                <a:off x="4506" y="1634"/>
                <a:ext cx="41" cy="69"/>
              </a:xfrm>
              <a:custGeom>
                <a:avLst/>
                <a:gdLst>
                  <a:gd name="T0" fmla="*/ 0 w 42"/>
                  <a:gd name="T1" fmla="*/ 6 h 71"/>
                  <a:gd name="T2" fmla="*/ 39 w 42"/>
                  <a:gd name="T3" fmla="*/ 0 h 71"/>
                  <a:gd name="T4" fmla="*/ 18 w 42"/>
                  <a:gd name="T5" fmla="*/ 65 h 71"/>
                  <a:gd name="T6" fmla="*/ 2 w 42"/>
                  <a:gd name="T7" fmla="*/ 64 h 71"/>
                  <a:gd name="T8" fmla="*/ 0 w 42"/>
                  <a:gd name="T9" fmla="*/ 6 h 71"/>
                  <a:gd name="T10" fmla="*/ 0 60000 65536"/>
                  <a:gd name="T11" fmla="*/ 0 60000 65536"/>
                  <a:gd name="T12" fmla="*/ 0 60000 65536"/>
                  <a:gd name="T13" fmla="*/ 0 60000 65536"/>
                  <a:gd name="T14" fmla="*/ 0 60000 65536"/>
                  <a:gd name="T15" fmla="*/ 0 w 42"/>
                  <a:gd name="T16" fmla="*/ 0 h 71"/>
                  <a:gd name="T17" fmla="*/ 42 w 42"/>
                  <a:gd name="T18" fmla="*/ 71 h 71"/>
                </a:gdLst>
                <a:ahLst/>
                <a:cxnLst>
                  <a:cxn ang="T10">
                    <a:pos x="T0" y="T1"/>
                  </a:cxn>
                  <a:cxn ang="T11">
                    <a:pos x="T2" y="T3"/>
                  </a:cxn>
                  <a:cxn ang="T12">
                    <a:pos x="T4" y="T5"/>
                  </a:cxn>
                  <a:cxn ang="T13">
                    <a:pos x="T6" y="T7"/>
                  </a:cxn>
                  <a:cxn ang="T14">
                    <a:pos x="T8" y="T9"/>
                  </a:cxn>
                </a:cxnLst>
                <a:rect l="T15" t="T16" r="T17" b="T18"/>
                <a:pathLst>
                  <a:path w="42" h="71">
                    <a:moveTo>
                      <a:pt x="0" y="6"/>
                    </a:moveTo>
                    <a:lnTo>
                      <a:pt x="42" y="0"/>
                    </a:lnTo>
                    <a:lnTo>
                      <a:pt x="18" y="71"/>
                    </a:lnTo>
                    <a:lnTo>
                      <a:pt x="2" y="70"/>
                    </a:lnTo>
                    <a:lnTo>
                      <a:pt x="0" y="6"/>
                    </a:lnTo>
                    <a:close/>
                  </a:path>
                </a:pathLst>
              </a:custGeom>
              <a:solidFill>
                <a:srgbClr val="552633"/>
              </a:solidFill>
              <a:ln w="19050">
                <a:solidFill>
                  <a:schemeClr val="tx1"/>
                </a:solidFill>
                <a:prstDash val="solid"/>
                <a:round/>
                <a:headEnd/>
                <a:tailEnd/>
              </a:ln>
            </p:spPr>
            <p:txBody>
              <a:bodyPr/>
              <a:lstStyle/>
              <a:p>
                <a:pPr algn="ctr" eaLnBrk="0" hangingPunct="0"/>
                <a:endParaRPr lang="en-US" sz="1200" b="1">
                  <a:solidFill>
                    <a:srgbClr val="000000"/>
                  </a:solidFill>
                  <a:latin typeface="Calibri"/>
                  <a:cs typeface="Calibri" pitchFamily="34" charset="0"/>
                </a:endParaRPr>
              </a:p>
            </p:txBody>
          </p:sp>
        </p:grpSp>
        <p:sp>
          <p:nvSpPr>
            <p:cNvPr id="11" name="Shape - Vermont"/>
            <p:cNvSpPr>
              <a:spLocks noChangeAspect="1"/>
            </p:cNvSpPr>
            <p:nvPr/>
          </p:nvSpPr>
          <p:spPr bwMode="auto">
            <a:xfrm>
              <a:off x="7105651" y="1565126"/>
              <a:ext cx="220663" cy="401638"/>
            </a:xfrm>
            <a:custGeom>
              <a:avLst/>
              <a:gdLst>
                <a:gd name="T0" fmla="*/ 0 w 139"/>
                <a:gd name="T1" fmla="*/ 2147483647 h 257"/>
                <a:gd name="T2" fmla="*/ 2147483647 w 139"/>
                <a:gd name="T3" fmla="*/ 0 h 257"/>
                <a:gd name="T4" fmla="*/ 2147483647 w 139"/>
                <a:gd name="T5" fmla="*/ 2147483647 h 257"/>
                <a:gd name="T6" fmla="*/ 2147483647 w 139"/>
                <a:gd name="T7" fmla="*/ 2147483647 h 257"/>
                <a:gd name="T8" fmla="*/ 2147483647 w 139"/>
                <a:gd name="T9" fmla="*/ 2147483647 h 257"/>
                <a:gd name="T10" fmla="*/ 2147483647 w 139"/>
                <a:gd name="T11" fmla="*/ 2147483647 h 257"/>
                <a:gd name="T12" fmla="*/ 2147483647 w 139"/>
                <a:gd name="T13" fmla="*/ 2147483647 h 257"/>
                <a:gd name="T14" fmla="*/ 2147483647 w 139"/>
                <a:gd name="T15" fmla="*/ 2147483647 h 257"/>
                <a:gd name="T16" fmla="*/ 2147483647 w 139"/>
                <a:gd name="T17" fmla="*/ 2147483647 h 257"/>
                <a:gd name="T18" fmla="*/ 0 w 139"/>
                <a:gd name="T19" fmla="*/ 2147483647 h 2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
                <a:gd name="T31" fmla="*/ 0 h 257"/>
                <a:gd name="T32" fmla="*/ 139 w 139"/>
                <a:gd name="T33" fmla="*/ 257 h 2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 h="257">
                  <a:moveTo>
                    <a:pt x="0" y="27"/>
                  </a:moveTo>
                  <a:lnTo>
                    <a:pt x="102" y="0"/>
                  </a:lnTo>
                  <a:lnTo>
                    <a:pt x="139" y="70"/>
                  </a:lnTo>
                  <a:lnTo>
                    <a:pt x="120" y="88"/>
                  </a:lnTo>
                  <a:lnTo>
                    <a:pt x="127" y="243"/>
                  </a:lnTo>
                  <a:lnTo>
                    <a:pt x="69" y="257"/>
                  </a:lnTo>
                  <a:lnTo>
                    <a:pt x="41" y="193"/>
                  </a:lnTo>
                  <a:lnTo>
                    <a:pt x="39" y="117"/>
                  </a:lnTo>
                  <a:lnTo>
                    <a:pt x="14" y="94"/>
                  </a:lnTo>
                  <a:lnTo>
                    <a:pt x="0" y="27"/>
                  </a:lnTo>
                  <a:close/>
                </a:path>
              </a:pathLst>
            </a:custGeom>
            <a:solidFill>
              <a:srgbClr val="0065A5"/>
            </a:solidFill>
            <a:ln w="19050">
              <a:solidFill>
                <a:schemeClr val="tx1"/>
              </a:solidFill>
              <a:prstDash val="solid"/>
              <a:round/>
              <a:headEnd/>
              <a:tailEnd/>
            </a:ln>
          </p:spPr>
          <p:txBody>
            <a:bodyPr/>
            <a:lstStyle/>
            <a:p>
              <a:pPr algn="ctr" eaLnBrk="0" hangingPunct="0"/>
              <a:endParaRPr lang="en-US" sz="1200" b="1">
                <a:solidFill>
                  <a:srgbClr val="000000"/>
                </a:solidFill>
                <a:latin typeface="Calibri"/>
                <a:cs typeface="Calibri" pitchFamily="34" charset="0"/>
              </a:endParaRPr>
            </a:p>
          </p:txBody>
        </p:sp>
        <p:sp>
          <p:nvSpPr>
            <p:cNvPr id="12" name="Shape - Utah"/>
            <p:cNvSpPr>
              <a:spLocks noChangeAspect="1"/>
            </p:cNvSpPr>
            <p:nvPr/>
          </p:nvSpPr>
          <p:spPr bwMode="auto">
            <a:xfrm>
              <a:off x="2284414" y="2403326"/>
              <a:ext cx="693737" cy="885825"/>
            </a:xfrm>
            <a:custGeom>
              <a:avLst/>
              <a:gdLst>
                <a:gd name="T0" fmla="*/ 2147483647 w 441"/>
                <a:gd name="T1" fmla="*/ 0 h 569"/>
                <a:gd name="T2" fmla="*/ 2147483647 w 441"/>
                <a:gd name="T3" fmla="*/ 2147483647 h 569"/>
                <a:gd name="T4" fmla="*/ 2147483647 w 441"/>
                <a:gd name="T5" fmla="*/ 2147483647 h 569"/>
                <a:gd name="T6" fmla="*/ 2147483647 w 441"/>
                <a:gd name="T7" fmla="*/ 2147483647 h 569"/>
                <a:gd name="T8" fmla="*/ 2147483647 w 441"/>
                <a:gd name="T9" fmla="*/ 2147483647 h 569"/>
                <a:gd name="T10" fmla="*/ 0 w 441"/>
                <a:gd name="T11" fmla="*/ 2147483647 h 569"/>
                <a:gd name="T12" fmla="*/ 2147483647 w 441"/>
                <a:gd name="T13" fmla="*/ 2147483647 h 569"/>
                <a:gd name="T14" fmla="*/ 2147483647 w 441"/>
                <a:gd name="T15" fmla="*/ 0 h 569"/>
                <a:gd name="T16" fmla="*/ 0 60000 65536"/>
                <a:gd name="T17" fmla="*/ 0 60000 65536"/>
                <a:gd name="T18" fmla="*/ 0 60000 65536"/>
                <a:gd name="T19" fmla="*/ 0 60000 65536"/>
                <a:gd name="T20" fmla="*/ 0 60000 65536"/>
                <a:gd name="T21" fmla="*/ 0 60000 65536"/>
                <a:gd name="T22" fmla="*/ 0 60000 65536"/>
                <a:gd name="T23" fmla="*/ 0 60000 65536"/>
                <a:gd name="T24" fmla="*/ 0 w 441"/>
                <a:gd name="T25" fmla="*/ 0 h 569"/>
                <a:gd name="T26" fmla="*/ 441 w 441"/>
                <a:gd name="T27" fmla="*/ 569 h 5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1" h="569">
                  <a:moveTo>
                    <a:pt x="82" y="0"/>
                  </a:moveTo>
                  <a:lnTo>
                    <a:pt x="298" y="30"/>
                  </a:lnTo>
                  <a:lnTo>
                    <a:pt x="283" y="139"/>
                  </a:lnTo>
                  <a:lnTo>
                    <a:pt x="441" y="154"/>
                  </a:lnTo>
                  <a:lnTo>
                    <a:pt x="398" y="569"/>
                  </a:lnTo>
                  <a:lnTo>
                    <a:pt x="0" y="526"/>
                  </a:lnTo>
                  <a:lnTo>
                    <a:pt x="40" y="261"/>
                  </a:lnTo>
                  <a:lnTo>
                    <a:pt x="82" y="0"/>
                  </a:lnTo>
                  <a:close/>
                </a:path>
              </a:pathLst>
            </a:custGeom>
            <a:solidFill>
              <a:srgbClr val="0065A5"/>
            </a:solidFill>
            <a:ln w="19050">
              <a:solidFill>
                <a:schemeClr val="tx1"/>
              </a:solidFill>
              <a:prstDash val="solid"/>
              <a:round/>
              <a:headEnd/>
              <a:tailEnd/>
            </a:ln>
          </p:spPr>
          <p:txBody>
            <a:bodyPr/>
            <a:lstStyle/>
            <a:p>
              <a:pPr algn="ctr" eaLnBrk="0" hangingPunct="0"/>
              <a:endParaRPr lang="en-US" sz="1200" b="1">
                <a:solidFill>
                  <a:srgbClr val="000000"/>
                </a:solidFill>
                <a:latin typeface="Calibri"/>
                <a:cs typeface="Calibri" pitchFamily="34" charset="0"/>
              </a:endParaRPr>
            </a:p>
          </p:txBody>
        </p:sp>
        <p:sp>
          <p:nvSpPr>
            <p:cNvPr id="13" name="Shape - Texas"/>
            <p:cNvSpPr>
              <a:spLocks noChangeAspect="1"/>
            </p:cNvSpPr>
            <p:nvPr/>
          </p:nvSpPr>
          <p:spPr bwMode="auto">
            <a:xfrm>
              <a:off x="3159124" y="3409800"/>
              <a:ext cx="1816100" cy="1662113"/>
            </a:xfrm>
            <a:custGeom>
              <a:avLst/>
              <a:gdLst>
                <a:gd name="T0" fmla="*/ 2147483647 w 1152"/>
                <a:gd name="T1" fmla="*/ 0 h 1067"/>
                <a:gd name="T2" fmla="*/ 2147483647 w 1152"/>
                <a:gd name="T3" fmla="*/ 2147483647 h 1067"/>
                <a:gd name="T4" fmla="*/ 2147483647 w 1152"/>
                <a:gd name="T5" fmla="*/ 2147483647 h 1067"/>
                <a:gd name="T6" fmla="*/ 2147483647 w 1152"/>
                <a:gd name="T7" fmla="*/ 2147483647 h 1067"/>
                <a:gd name="T8" fmla="*/ 2147483647 w 1152"/>
                <a:gd name="T9" fmla="*/ 2147483647 h 1067"/>
                <a:gd name="T10" fmla="*/ 2147483647 w 1152"/>
                <a:gd name="T11" fmla="*/ 2147483647 h 1067"/>
                <a:gd name="T12" fmla="*/ 2147483647 w 1152"/>
                <a:gd name="T13" fmla="*/ 2147483647 h 1067"/>
                <a:gd name="T14" fmla="*/ 2147483647 w 1152"/>
                <a:gd name="T15" fmla="*/ 2147483647 h 1067"/>
                <a:gd name="T16" fmla="*/ 2147483647 w 1152"/>
                <a:gd name="T17" fmla="*/ 2147483647 h 1067"/>
                <a:gd name="T18" fmla="*/ 2147483647 w 1152"/>
                <a:gd name="T19" fmla="*/ 2147483647 h 1067"/>
                <a:gd name="T20" fmla="*/ 2147483647 w 1152"/>
                <a:gd name="T21" fmla="*/ 2147483647 h 1067"/>
                <a:gd name="T22" fmla="*/ 2147483647 w 1152"/>
                <a:gd name="T23" fmla="*/ 2147483647 h 1067"/>
                <a:gd name="T24" fmla="*/ 2147483647 w 1152"/>
                <a:gd name="T25" fmla="*/ 2147483647 h 1067"/>
                <a:gd name="T26" fmla="*/ 2147483647 w 1152"/>
                <a:gd name="T27" fmla="*/ 2147483647 h 1067"/>
                <a:gd name="T28" fmla="*/ 2147483647 w 1152"/>
                <a:gd name="T29" fmla="*/ 2147483647 h 1067"/>
                <a:gd name="T30" fmla="*/ 2147483647 w 1152"/>
                <a:gd name="T31" fmla="*/ 2147483647 h 1067"/>
                <a:gd name="T32" fmla="*/ 2147483647 w 1152"/>
                <a:gd name="T33" fmla="*/ 2147483647 h 1067"/>
                <a:gd name="T34" fmla="*/ 2147483647 w 1152"/>
                <a:gd name="T35" fmla="*/ 2147483647 h 1067"/>
                <a:gd name="T36" fmla="*/ 2147483647 w 1152"/>
                <a:gd name="T37" fmla="*/ 2147483647 h 1067"/>
                <a:gd name="T38" fmla="*/ 2147483647 w 1152"/>
                <a:gd name="T39" fmla="*/ 2147483647 h 1067"/>
                <a:gd name="T40" fmla="*/ 2147483647 w 1152"/>
                <a:gd name="T41" fmla="*/ 2147483647 h 1067"/>
                <a:gd name="T42" fmla="*/ 2147483647 w 1152"/>
                <a:gd name="T43" fmla="*/ 2147483647 h 1067"/>
                <a:gd name="T44" fmla="*/ 2147483647 w 1152"/>
                <a:gd name="T45" fmla="*/ 2147483647 h 1067"/>
                <a:gd name="T46" fmla="*/ 2147483647 w 1152"/>
                <a:gd name="T47" fmla="*/ 2147483647 h 1067"/>
                <a:gd name="T48" fmla="*/ 2147483647 w 1152"/>
                <a:gd name="T49" fmla="*/ 2147483647 h 1067"/>
                <a:gd name="T50" fmla="*/ 2147483647 w 1152"/>
                <a:gd name="T51" fmla="*/ 2147483647 h 1067"/>
                <a:gd name="T52" fmla="*/ 2147483647 w 1152"/>
                <a:gd name="T53" fmla="*/ 2147483647 h 1067"/>
                <a:gd name="T54" fmla="*/ 2147483647 w 1152"/>
                <a:gd name="T55" fmla="*/ 2147483647 h 1067"/>
                <a:gd name="T56" fmla="*/ 2147483647 w 1152"/>
                <a:gd name="T57" fmla="*/ 2147483647 h 1067"/>
                <a:gd name="T58" fmla="*/ 2147483647 w 1152"/>
                <a:gd name="T59" fmla="*/ 2147483647 h 1067"/>
                <a:gd name="T60" fmla="*/ 2147483647 w 1152"/>
                <a:gd name="T61" fmla="*/ 2147483647 h 1067"/>
                <a:gd name="T62" fmla="*/ 2147483647 w 1152"/>
                <a:gd name="T63" fmla="*/ 2147483647 h 1067"/>
                <a:gd name="T64" fmla="*/ 2147483647 w 1152"/>
                <a:gd name="T65" fmla="*/ 2147483647 h 1067"/>
                <a:gd name="T66" fmla="*/ 2147483647 w 1152"/>
                <a:gd name="T67" fmla="*/ 2147483647 h 1067"/>
                <a:gd name="T68" fmla="*/ 2147483647 w 1152"/>
                <a:gd name="T69" fmla="*/ 2147483647 h 1067"/>
                <a:gd name="T70" fmla="*/ 2147483647 w 1152"/>
                <a:gd name="T71" fmla="*/ 2147483647 h 1067"/>
                <a:gd name="T72" fmla="*/ 2147483647 w 1152"/>
                <a:gd name="T73" fmla="*/ 2147483647 h 1067"/>
                <a:gd name="T74" fmla="*/ 2147483647 w 1152"/>
                <a:gd name="T75" fmla="*/ 2147483647 h 1067"/>
                <a:gd name="T76" fmla="*/ 2147483647 w 1152"/>
                <a:gd name="T77" fmla="*/ 2147483647 h 1067"/>
                <a:gd name="T78" fmla="*/ 2147483647 w 1152"/>
                <a:gd name="T79" fmla="*/ 2147483647 h 1067"/>
                <a:gd name="T80" fmla="*/ 2147483647 w 1152"/>
                <a:gd name="T81" fmla="*/ 2147483647 h 1067"/>
                <a:gd name="T82" fmla="*/ 2147483647 w 1152"/>
                <a:gd name="T83" fmla="*/ 2147483647 h 1067"/>
                <a:gd name="T84" fmla="*/ 2147483647 w 1152"/>
                <a:gd name="T85" fmla="*/ 2147483647 h 1067"/>
                <a:gd name="T86" fmla="*/ 2147483647 w 1152"/>
                <a:gd name="T87" fmla="*/ 2147483647 h 1067"/>
                <a:gd name="T88" fmla="*/ 2147483647 w 1152"/>
                <a:gd name="T89" fmla="*/ 2147483647 h 1067"/>
                <a:gd name="T90" fmla="*/ 2147483647 w 1152"/>
                <a:gd name="T91" fmla="*/ 2147483647 h 1067"/>
                <a:gd name="T92" fmla="*/ 0 w 1152"/>
                <a:gd name="T93" fmla="*/ 2147483647 h 1067"/>
                <a:gd name="T94" fmla="*/ 0 w 1152"/>
                <a:gd name="T95" fmla="*/ 2147483647 h 1067"/>
                <a:gd name="T96" fmla="*/ 2147483647 w 1152"/>
                <a:gd name="T97" fmla="*/ 2147483647 h 1067"/>
                <a:gd name="T98" fmla="*/ 2147483647 w 1152"/>
                <a:gd name="T99" fmla="*/ 2147483647 h 1067"/>
                <a:gd name="T100" fmla="*/ 2147483647 w 1152"/>
                <a:gd name="T101" fmla="*/ 0 h 10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52"/>
                <a:gd name="T154" fmla="*/ 0 h 1067"/>
                <a:gd name="T155" fmla="*/ 1152 w 1152"/>
                <a:gd name="T156" fmla="*/ 1067 h 10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52" h="1067">
                  <a:moveTo>
                    <a:pt x="334" y="0"/>
                  </a:moveTo>
                  <a:lnTo>
                    <a:pt x="589" y="9"/>
                  </a:lnTo>
                  <a:lnTo>
                    <a:pt x="589" y="203"/>
                  </a:lnTo>
                  <a:lnTo>
                    <a:pt x="719" y="257"/>
                  </a:lnTo>
                  <a:lnTo>
                    <a:pt x="754" y="239"/>
                  </a:lnTo>
                  <a:lnTo>
                    <a:pt x="839" y="281"/>
                  </a:lnTo>
                  <a:lnTo>
                    <a:pt x="890" y="278"/>
                  </a:lnTo>
                  <a:lnTo>
                    <a:pt x="988" y="236"/>
                  </a:lnTo>
                  <a:lnTo>
                    <a:pt x="1045" y="276"/>
                  </a:lnTo>
                  <a:lnTo>
                    <a:pt x="1094" y="287"/>
                  </a:lnTo>
                  <a:lnTo>
                    <a:pt x="1094" y="444"/>
                  </a:lnTo>
                  <a:lnTo>
                    <a:pt x="1152" y="543"/>
                  </a:lnTo>
                  <a:lnTo>
                    <a:pt x="1139" y="677"/>
                  </a:lnTo>
                  <a:lnTo>
                    <a:pt x="1076" y="731"/>
                  </a:lnTo>
                  <a:lnTo>
                    <a:pt x="1063" y="681"/>
                  </a:lnTo>
                  <a:lnTo>
                    <a:pt x="1045" y="704"/>
                  </a:lnTo>
                  <a:lnTo>
                    <a:pt x="1058" y="735"/>
                  </a:lnTo>
                  <a:lnTo>
                    <a:pt x="947" y="815"/>
                  </a:lnTo>
                  <a:lnTo>
                    <a:pt x="920" y="820"/>
                  </a:lnTo>
                  <a:lnTo>
                    <a:pt x="862" y="860"/>
                  </a:lnTo>
                  <a:lnTo>
                    <a:pt x="862" y="883"/>
                  </a:lnTo>
                  <a:lnTo>
                    <a:pt x="844" y="887"/>
                  </a:lnTo>
                  <a:lnTo>
                    <a:pt x="857" y="914"/>
                  </a:lnTo>
                  <a:lnTo>
                    <a:pt x="826" y="954"/>
                  </a:lnTo>
                  <a:lnTo>
                    <a:pt x="844" y="1012"/>
                  </a:lnTo>
                  <a:lnTo>
                    <a:pt x="862" y="1032"/>
                  </a:lnTo>
                  <a:lnTo>
                    <a:pt x="857" y="1067"/>
                  </a:lnTo>
                  <a:lnTo>
                    <a:pt x="812" y="1067"/>
                  </a:lnTo>
                  <a:lnTo>
                    <a:pt x="772" y="1049"/>
                  </a:lnTo>
                  <a:lnTo>
                    <a:pt x="745" y="1054"/>
                  </a:lnTo>
                  <a:lnTo>
                    <a:pt x="656" y="1023"/>
                  </a:lnTo>
                  <a:lnTo>
                    <a:pt x="616" y="900"/>
                  </a:lnTo>
                  <a:lnTo>
                    <a:pt x="553" y="842"/>
                  </a:lnTo>
                  <a:lnTo>
                    <a:pt x="498" y="735"/>
                  </a:lnTo>
                  <a:lnTo>
                    <a:pt x="473" y="725"/>
                  </a:lnTo>
                  <a:lnTo>
                    <a:pt x="443" y="698"/>
                  </a:lnTo>
                  <a:lnTo>
                    <a:pt x="414" y="698"/>
                  </a:lnTo>
                  <a:lnTo>
                    <a:pt x="371" y="689"/>
                  </a:lnTo>
                  <a:lnTo>
                    <a:pt x="338" y="698"/>
                  </a:lnTo>
                  <a:lnTo>
                    <a:pt x="316" y="751"/>
                  </a:lnTo>
                  <a:lnTo>
                    <a:pt x="282" y="760"/>
                  </a:lnTo>
                  <a:lnTo>
                    <a:pt x="209" y="719"/>
                  </a:lnTo>
                  <a:lnTo>
                    <a:pt x="166" y="668"/>
                  </a:lnTo>
                  <a:lnTo>
                    <a:pt x="158" y="607"/>
                  </a:lnTo>
                  <a:lnTo>
                    <a:pt x="127" y="565"/>
                  </a:lnTo>
                  <a:lnTo>
                    <a:pt x="54" y="507"/>
                  </a:lnTo>
                  <a:lnTo>
                    <a:pt x="0" y="446"/>
                  </a:lnTo>
                  <a:lnTo>
                    <a:pt x="0" y="421"/>
                  </a:lnTo>
                  <a:lnTo>
                    <a:pt x="174" y="422"/>
                  </a:lnTo>
                  <a:lnTo>
                    <a:pt x="316" y="434"/>
                  </a:lnTo>
                  <a:lnTo>
                    <a:pt x="334" y="0"/>
                  </a:lnTo>
                  <a:close/>
                </a:path>
              </a:pathLst>
            </a:custGeom>
            <a:solidFill>
              <a:srgbClr val="85AA5D"/>
            </a:solidFill>
            <a:ln w="19050">
              <a:solidFill>
                <a:schemeClr val="tx1"/>
              </a:solidFill>
              <a:prstDash val="solid"/>
              <a:round/>
              <a:headEnd/>
              <a:tailEnd/>
            </a:ln>
          </p:spPr>
          <p:txBody>
            <a:bodyPr/>
            <a:lstStyle/>
            <a:p>
              <a:pPr algn="ctr" eaLnBrk="0" hangingPunct="0"/>
              <a:endParaRPr lang="en-US" sz="1100" b="1">
                <a:solidFill>
                  <a:srgbClr val="000000"/>
                </a:solidFill>
                <a:latin typeface="Calibri"/>
                <a:cs typeface="Calibri" pitchFamily="34" charset="0"/>
              </a:endParaRPr>
            </a:p>
          </p:txBody>
        </p:sp>
        <p:sp>
          <p:nvSpPr>
            <p:cNvPr id="14" name="Shape - Tennessee"/>
            <p:cNvSpPr>
              <a:spLocks noChangeAspect="1"/>
            </p:cNvSpPr>
            <p:nvPr/>
          </p:nvSpPr>
          <p:spPr bwMode="auto">
            <a:xfrm>
              <a:off x="5351463" y="3179614"/>
              <a:ext cx="1100137" cy="396875"/>
            </a:xfrm>
            <a:custGeom>
              <a:avLst/>
              <a:gdLst>
                <a:gd name="T0" fmla="*/ 2147483647 w 699"/>
                <a:gd name="T1" fmla="*/ 2147483647 h 255"/>
                <a:gd name="T2" fmla="*/ 2147483647 w 699"/>
                <a:gd name="T3" fmla="*/ 2147483647 h 255"/>
                <a:gd name="T4" fmla="*/ 2147483647 w 699"/>
                <a:gd name="T5" fmla="*/ 2147483647 h 255"/>
                <a:gd name="T6" fmla="*/ 2147483647 w 699"/>
                <a:gd name="T7" fmla="*/ 2147483647 h 255"/>
                <a:gd name="T8" fmla="*/ 0 w 699"/>
                <a:gd name="T9" fmla="*/ 2147483647 h 255"/>
                <a:gd name="T10" fmla="*/ 2147483647 w 699"/>
                <a:gd name="T11" fmla="*/ 2147483647 h 255"/>
                <a:gd name="T12" fmla="*/ 2147483647 w 699"/>
                <a:gd name="T13" fmla="*/ 2147483647 h 255"/>
                <a:gd name="T14" fmla="*/ 2147483647 w 699"/>
                <a:gd name="T15" fmla="*/ 2147483647 h 255"/>
                <a:gd name="T16" fmla="*/ 2147483647 w 699"/>
                <a:gd name="T17" fmla="*/ 2147483647 h 255"/>
                <a:gd name="T18" fmla="*/ 2147483647 w 699"/>
                <a:gd name="T19" fmla="*/ 2147483647 h 255"/>
                <a:gd name="T20" fmla="*/ 2147483647 w 699"/>
                <a:gd name="T21" fmla="*/ 2147483647 h 255"/>
                <a:gd name="T22" fmla="*/ 2147483647 w 699"/>
                <a:gd name="T23" fmla="*/ 0 h 255"/>
                <a:gd name="T24" fmla="*/ 2147483647 w 699"/>
                <a:gd name="T25" fmla="*/ 2147483647 h 255"/>
                <a:gd name="T26" fmla="*/ 2147483647 w 699"/>
                <a:gd name="T27" fmla="*/ 2147483647 h 255"/>
                <a:gd name="T28" fmla="*/ 2147483647 w 699"/>
                <a:gd name="T29" fmla="*/ 2147483647 h 255"/>
                <a:gd name="T30" fmla="*/ 2147483647 w 699"/>
                <a:gd name="T31" fmla="*/ 2147483647 h 2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9"/>
                <a:gd name="T49" fmla="*/ 0 h 255"/>
                <a:gd name="T50" fmla="*/ 699 w 699"/>
                <a:gd name="T51" fmla="*/ 255 h 2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9" h="255">
                  <a:moveTo>
                    <a:pt x="42" y="117"/>
                  </a:moveTo>
                  <a:lnTo>
                    <a:pt x="42" y="121"/>
                  </a:lnTo>
                  <a:lnTo>
                    <a:pt x="30" y="145"/>
                  </a:lnTo>
                  <a:lnTo>
                    <a:pt x="43" y="178"/>
                  </a:lnTo>
                  <a:lnTo>
                    <a:pt x="0" y="206"/>
                  </a:lnTo>
                  <a:lnTo>
                    <a:pt x="9" y="255"/>
                  </a:lnTo>
                  <a:lnTo>
                    <a:pt x="192" y="240"/>
                  </a:lnTo>
                  <a:lnTo>
                    <a:pt x="410" y="215"/>
                  </a:lnTo>
                  <a:lnTo>
                    <a:pt x="519" y="196"/>
                  </a:lnTo>
                  <a:lnTo>
                    <a:pt x="541" y="130"/>
                  </a:lnTo>
                  <a:lnTo>
                    <a:pt x="580" y="127"/>
                  </a:lnTo>
                  <a:lnTo>
                    <a:pt x="699" y="0"/>
                  </a:lnTo>
                  <a:lnTo>
                    <a:pt x="544" y="32"/>
                  </a:lnTo>
                  <a:lnTo>
                    <a:pt x="183" y="84"/>
                  </a:lnTo>
                  <a:lnTo>
                    <a:pt x="186" y="99"/>
                  </a:lnTo>
                  <a:lnTo>
                    <a:pt x="42" y="117"/>
                  </a:lnTo>
                  <a:close/>
                </a:path>
              </a:pathLst>
            </a:custGeom>
            <a:solidFill>
              <a:srgbClr val="0065A5"/>
            </a:solidFill>
            <a:ln w="19050">
              <a:solidFill>
                <a:schemeClr val="tx1"/>
              </a:solidFill>
              <a:prstDash val="solid"/>
              <a:round/>
              <a:headEnd/>
              <a:tailEnd/>
            </a:ln>
          </p:spPr>
          <p:txBody>
            <a:bodyPr/>
            <a:lstStyle/>
            <a:p>
              <a:pPr algn="ctr" eaLnBrk="0" hangingPunct="0"/>
              <a:endParaRPr lang="en-US" sz="1200" b="1">
                <a:solidFill>
                  <a:srgbClr val="000000"/>
                </a:solidFill>
                <a:latin typeface="Calibri"/>
                <a:cs typeface="Calibri" pitchFamily="34" charset="0"/>
              </a:endParaRPr>
            </a:p>
          </p:txBody>
        </p:sp>
        <p:sp>
          <p:nvSpPr>
            <p:cNvPr id="15" name="Shape - South Dakota"/>
            <p:cNvSpPr>
              <a:spLocks noChangeAspect="1"/>
            </p:cNvSpPr>
            <p:nvPr/>
          </p:nvSpPr>
          <p:spPr bwMode="auto">
            <a:xfrm>
              <a:off x="3589338" y="1874689"/>
              <a:ext cx="920751" cy="593725"/>
            </a:xfrm>
            <a:custGeom>
              <a:avLst/>
              <a:gdLst>
                <a:gd name="T0" fmla="*/ 2147483647 w 583"/>
                <a:gd name="T1" fmla="*/ 0 h 380"/>
                <a:gd name="T2" fmla="*/ 2147483647 w 583"/>
                <a:gd name="T3" fmla="*/ 2147483647 h 380"/>
                <a:gd name="T4" fmla="*/ 0 w 583"/>
                <a:gd name="T5" fmla="*/ 2147483647 h 380"/>
                <a:gd name="T6" fmla="*/ 2147483647 w 583"/>
                <a:gd name="T7" fmla="*/ 2147483647 h 380"/>
                <a:gd name="T8" fmla="*/ 2147483647 w 583"/>
                <a:gd name="T9" fmla="*/ 2147483647 h 380"/>
                <a:gd name="T10" fmla="*/ 2147483647 w 583"/>
                <a:gd name="T11" fmla="*/ 2147483647 h 380"/>
                <a:gd name="T12" fmla="*/ 2147483647 w 583"/>
                <a:gd name="T13" fmla="*/ 2147483647 h 380"/>
                <a:gd name="T14" fmla="*/ 2147483647 w 583"/>
                <a:gd name="T15" fmla="*/ 2147483647 h 380"/>
                <a:gd name="T16" fmla="*/ 2147483647 w 583"/>
                <a:gd name="T17" fmla="*/ 2147483647 h 380"/>
                <a:gd name="T18" fmla="*/ 2147483647 w 583"/>
                <a:gd name="T19" fmla="*/ 2147483647 h 380"/>
                <a:gd name="T20" fmla="*/ 2147483647 w 583"/>
                <a:gd name="T21" fmla="*/ 2147483647 h 380"/>
                <a:gd name="T22" fmla="*/ 2147483647 w 583"/>
                <a:gd name="T23" fmla="*/ 2147483647 h 380"/>
                <a:gd name="T24" fmla="*/ 2147483647 w 583"/>
                <a:gd name="T25" fmla="*/ 2147483647 h 380"/>
                <a:gd name="T26" fmla="*/ 2147483647 w 583"/>
                <a:gd name="T27" fmla="*/ 0 h 3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3"/>
                <a:gd name="T43" fmla="*/ 0 h 380"/>
                <a:gd name="T44" fmla="*/ 583 w 583"/>
                <a:gd name="T45" fmla="*/ 380 h 3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3" h="380">
                  <a:moveTo>
                    <a:pt x="11" y="0"/>
                  </a:moveTo>
                  <a:lnTo>
                    <a:pt x="9" y="147"/>
                  </a:lnTo>
                  <a:lnTo>
                    <a:pt x="0" y="320"/>
                  </a:lnTo>
                  <a:lnTo>
                    <a:pt x="424" y="326"/>
                  </a:lnTo>
                  <a:lnTo>
                    <a:pt x="468" y="350"/>
                  </a:lnTo>
                  <a:lnTo>
                    <a:pt x="500" y="317"/>
                  </a:lnTo>
                  <a:lnTo>
                    <a:pt x="583" y="380"/>
                  </a:lnTo>
                  <a:lnTo>
                    <a:pt x="571" y="314"/>
                  </a:lnTo>
                  <a:lnTo>
                    <a:pt x="579" y="264"/>
                  </a:lnTo>
                  <a:lnTo>
                    <a:pt x="583" y="91"/>
                  </a:lnTo>
                  <a:lnTo>
                    <a:pt x="546" y="54"/>
                  </a:lnTo>
                  <a:lnTo>
                    <a:pt x="561" y="6"/>
                  </a:lnTo>
                  <a:lnTo>
                    <a:pt x="284" y="4"/>
                  </a:lnTo>
                  <a:lnTo>
                    <a:pt x="11" y="0"/>
                  </a:lnTo>
                  <a:close/>
                </a:path>
              </a:pathLst>
            </a:custGeom>
            <a:solidFill>
              <a:srgbClr val="552633"/>
            </a:solidFill>
            <a:ln w="19050">
              <a:solidFill>
                <a:schemeClr val="tx1"/>
              </a:solidFill>
              <a:prstDash val="solid"/>
              <a:round/>
              <a:headEnd/>
              <a:tailEnd/>
            </a:ln>
          </p:spPr>
          <p:txBody>
            <a:bodyPr/>
            <a:lstStyle/>
            <a:p>
              <a:pPr algn="ctr" eaLnBrk="0" hangingPunct="0"/>
              <a:endParaRPr lang="en-US" sz="1200" b="1">
                <a:solidFill>
                  <a:srgbClr val="000000"/>
                </a:solidFill>
                <a:latin typeface="Calibri"/>
                <a:cs typeface="Calibri" pitchFamily="34" charset="0"/>
              </a:endParaRPr>
            </a:p>
          </p:txBody>
        </p:sp>
        <p:sp>
          <p:nvSpPr>
            <p:cNvPr id="16" name="Shape - South Carolina"/>
            <p:cNvSpPr>
              <a:spLocks noChangeAspect="1"/>
            </p:cNvSpPr>
            <p:nvPr/>
          </p:nvSpPr>
          <p:spPr bwMode="auto">
            <a:xfrm>
              <a:off x="6292850" y="3371700"/>
              <a:ext cx="646113" cy="503238"/>
            </a:xfrm>
            <a:custGeom>
              <a:avLst/>
              <a:gdLst>
                <a:gd name="T0" fmla="*/ 2147483647 w 408"/>
                <a:gd name="T1" fmla="*/ 2147483647 h 323"/>
                <a:gd name="T2" fmla="*/ 2147483647 w 408"/>
                <a:gd name="T3" fmla="*/ 2147483647 h 323"/>
                <a:gd name="T4" fmla="*/ 2147483647 w 408"/>
                <a:gd name="T5" fmla="*/ 0 h 323"/>
                <a:gd name="T6" fmla="*/ 2147483647 w 408"/>
                <a:gd name="T7" fmla="*/ 2147483647 h 323"/>
                <a:gd name="T8" fmla="*/ 2147483647 w 408"/>
                <a:gd name="T9" fmla="*/ 2147483647 h 323"/>
                <a:gd name="T10" fmla="*/ 2147483647 w 408"/>
                <a:gd name="T11" fmla="*/ 2147483647 h 323"/>
                <a:gd name="T12" fmla="*/ 2147483647 w 408"/>
                <a:gd name="T13" fmla="*/ 2147483647 h 323"/>
                <a:gd name="T14" fmla="*/ 2147483647 w 408"/>
                <a:gd name="T15" fmla="*/ 2147483647 h 323"/>
                <a:gd name="T16" fmla="*/ 2147483647 w 408"/>
                <a:gd name="T17" fmla="*/ 2147483647 h 323"/>
                <a:gd name="T18" fmla="*/ 2147483647 w 408"/>
                <a:gd name="T19" fmla="*/ 2147483647 h 323"/>
                <a:gd name="T20" fmla="*/ 2147483647 w 408"/>
                <a:gd name="T21" fmla="*/ 2147483647 h 323"/>
                <a:gd name="T22" fmla="*/ 2147483647 w 408"/>
                <a:gd name="T23" fmla="*/ 2147483647 h 323"/>
                <a:gd name="T24" fmla="*/ 2147483647 w 408"/>
                <a:gd name="T25" fmla="*/ 2147483647 h 323"/>
                <a:gd name="T26" fmla="*/ 2147483647 w 408"/>
                <a:gd name="T27" fmla="*/ 2147483647 h 323"/>
                <a:gd name="T28" fmla="*/ 0 w 408"/>
                <a:gd name="T29" fmla="*/ 2147483647 h 323"/>
                <a:gd name="T30" fmla="*/ 2147483647 w 408"/>
                <a:gd name="T31" fmla="*/ 2147483647 h 3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8"/>
                <a:gd name="T49" fmla="*/ 0 h 323"/>
                <a:gd name="T50" fmla="*/ 408 w 408"/>
                <a:gd name="T51" fmla="*/ 323 h 3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8" h="323">
                  <a:moveTo>
                    <a:pt x="15" y="58"/>
                  </a:moveTo>
                  <a:lnTo>
                    <a:pt x="47" y="27"/>
                  </a:lnTo>
                  <a:lnTo>
                    <a:pt x="170" y="0"/>
                  </a:lnTo>
                  <a:lnTo>
                    <a:pt x="207" y="18"/>
                  </a:lnTo>
                  <a:lnTo>
                    <a:pt x="286" y="5"/>
                  </a:lnTo>
                  <a:lnTo>
                    <a:pt x="350" y="51"/>
                  </a:lnTo>
                  <a:lnTo>
                    <a:pt x="408" y="86"/>
                  </a:lnTo>
                  <a:lnTo>
                    <a:pt x="375" y="183"/>
                  </a:lnTo>
                  <a:lnTo>
                    <a:pt x="326" y="233"/>
                  </a:lnTo>
                  <a:lnTo>
                    <a:pt x="272" y="247"/>
                  </a:lnTo>
                  <a:lnTo>
                    <a:pt x="283" y="286"/>
                  </a:lnTo>
                  <a:lnTo>
                    <a:pt x="250" y="323"/>
                  </a:lnTo>
                  <a:lnTo>
                    <a:pt x="187" y="233"/>
                  </a:lnTo>
                  <a:lnTo>
                    <a:pt x="26" y="86"/>
                  </a:lnTo>
                  <a:lnTo>
                    <a:pt x="0" y="86"/>
                  </a:lnTo>
                  <a:lnTo>
                    <a:pt x="15" y="58"/>
                  </a:lnTo>
                  <a:close/>
                </a:path>
              </a:pathLst>
            </a:custGeom>
            <a:solidFill>
              <a:srgbClr val="85AA5D"/>
            </a:solidFill>
            <a:ln w="19050">
              <a:solidFill>
                <a:schemeClr val="tx1"/>
              </a:solidFill>
              <a:prstDash val="solid"/>
              <a:round/>
              <a:headEnd/>
              <a:tailEnd/>
            </a:ln>
          </p:spPr>
          <p:txBody>
            <a:bodyPr/>
            <a:lstStyle/>
            <a:p>
              <a:pPr algn="ctr" eaLnBrk="0" hangingPunct="0"/>
              <a:endParaRPr lang="en-US" sz="1200" b="1">
                <a:solidFill>
                  <a:srgbClr val="000000"/>
                </a:solidFill>
                <a:latin typeface="Calibri"/>
                <a:cs typeface="Calibri" pitchFamily="34" charset="0"/>
              </a:endParaRPr>
            </a:p>
          </p:txBody>
        </p:sp>
        <p:sp>
          <p:nvSpPr>
            <p:cNvPr id="17" name="Shape - Rhode Island"/>
            <p:cNvSpPr>
              <a:spLocks noChangeAspect="1"/>
            </p:cNvSpPr>
            <p:nvPr/>
          </p:nvSpPr>
          <p:spPr bwMode="auto">
            <a:xfrm>
              <a:off x="7416798" y="2017564"/>
              <a:ext cx="120651" cy="101600"/>
            </a:xfrm>
            <a:custGeom>
              <a:avLst/>
              <a:gdLst>
                <a:gd name="T0" fmla="*/ 0 w 77"/>
                <a:gd name="T1" fmla="*/ 2147483647 h 64"/>
                <a:gd name="T2" fmla="*/ 2147483647 w 77"/>
                <a:gd name="T3" fmla="*/ 0 h 64"/>
                <a:gd name="T4" fmla="*/ 2147483647 w 77"/>
                <a:gd name="T5" fmla="*/ 2147483647 h 64"/>
                <a:gd name="T6" fmla="*/ 2147483647 w 77"/>
                <a:gd name="T7" fmla="*/ 2147483647 h 64"/>
                <a:gd name="T8" fmla="*/ 2147483647 w 77"/>
                <a:gd name="T9" fmla="*/ 2147483647 h 64"/>
                <a:gd name="T10" fmla="*/ 2147483647 w 77"/>
                <a:gd name="T11" fmla="*/ 2147483647 h 64"/>
                <a:gd name="T12" fmla="*/ 0 w 77"/>
                <a:gd name="T13" fmla="*/ 2147483647 h 64"/>
                <a:gd name="T14" fmla="*/ 0 60000 65536"/>
                <a:gd name="T15" fmla="*/ 0 60000 65536"/>
                <a:gd name="T16" fmla="*/ 0 60000 65536"/>
                <a:gd name="T17" fmla="*/ 0 60000 65536"/>
                <a:gd name="T18" fmla="*/ 0 60000 65536"/>
                <a:gd name="T19" fmla="*/ 0 60000 65536"/>
                <a:gd name="T20" fmla="*/ 0 60000 65536"/>
                <a:gd name="T21" fmla="*/ 0 w 77"/>
                <a:gd name="T22" fmla="*/ 0 h 64"/>
                <a:gd name="T23" fmla="*/ 77 w 77"/>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64">
                  <a:moveTo>
                    <a:pt x="0" y="10"/>
                  </a:moveTo>
                  <a:lnTo>
                    <a:pt x="32" y="0"/>
                  </a:lnTo>
                  <a:lnTo>
                    <a:pt x="77" y="33"/>
                  </a:lnTo>
                  <a:lnTo>
                    <a:pt x="68" y="42"/>
                  </a:lnTo>
                  <a:lnTo>
                    <a:pt x="46" y="42"/>
                  </a:lnTo>
                  <a:lnTo>
                    <a:pt x="35" y="64"/>
                  </a:lnTo>
                  <a:lnTo>
                    <a:pt x="0" y="10"/>
                  </a:lnTo>
                  <a:close/>
                </a:path>
              </a:pathLst>
            </a:custGeom>
            <a:solidFill>
              <a:schemeClr val="accent2"/>
            </a:solidFill>
            <a:ln w="19050">
              <a:solidFill>
                <a:schemeClr val="tx1"/>
              </a:solidFill>
              <a:prstDash val="solid"/>
              <a:round/>
              <a:headEnd/>
              <a:tailEnd/>
            </a:ln>
          </p:spPr>
          <p:txBody>
            <a:bodyPr/>
            <a:lstStyle/>
            <a:p>
              <a:pPr algn="ctr" eaLnBrk="0" hangingPunct="0"/>
              <a:endParaRPr lang="en-US" sz="1200" b="1">
                <a:solidFill>
                  <a:srgbClr val="000000"/>
                </a:solidFill>
                <a:latin typeface="Calibri"/>
                <a:cs typeface="Calibri" pitchFamily="34" charset="0"/>
              </a:endParaRPr>
            </a:p>
          </p:txBody>
        </p:sp>
        <p:sp>
          <p:nvSpPr>
            <p:cNvPr id="19" name="Shape - Oregon"/>
            <p:cNvSpPr>
              <a:spLocks noChangeAspect="1"/>
            </p:cNvSpPr>
            <p:nvPr/>
          </p:nvSpPr>
          <p:spPr bwMode="auto">
            <a:xfrm>
              <a:off x="1196975" y="1555601"/>
              <a:ext cx="1044575" cy="784225"/>
            </a:xfrm>
            <a:custGeom>
              <a:avLst/>
              <a:gdLst>
                <a:gd name="T0" fmla="*/ 145 w 662"/>
                <a:gd name="T1" fmla="*/ 0 h 505"/>
                <a:gd name="T2" fmla="*/ 126 w 662"/>
                <a:gd name="T3" fmla="*/ 11 h 505"/>
                <a:gd name="T4" fmla="*/ 114 w 662"/>
                <a:gd name="T5" fmla="*/ 55 h 505"/>
                <a:gd name="T6" fmla="*/ 102 w 662"/>
                <a:gd name="T7" fmla="*/ 93 h 505"/>
                <a:gd name="T8" fmla="*/ 93 w 662"/>
                <a:gd name="T9" fmla="*/ 123 h 505"/>
                <a:gd name="T10" fmla="*/ 81 w 662"/>
                <a:gd name="T11" fmla="*/ 155 h 505"/>
                <a:gd name="T12" fmla="*/ 67 w 662"/>
                <a:gd name="T13" fmla="*/ 188 h 505"/>
                <a:gd name="T14" fmla="*/ 50 w 662"/>
                <a:gd name="T15" fmla="*/ 224 h 505"/>
                <a:gd name="T16" fmla="*/ 26 w 662"/>
                <a:gd name="T17" fmla="*/ 266 h 505"/>
                <a:gd name="T18" fmla="*/ 0 w 662"/>
                <a:gd name="T19" fmla="*/ 306 h 505"/>
                <a:gd name="T20" fmla="*/ 0 w 662"/>
                <a:gd name="T21" fmla="*/ 394 h 505"/>
                <a:gd name="T22" fmla="*/ 371 w 662"/>
                <a:gd name="T23" fmla="*/ 470 h 505"/>
                <a:gd name="T24" fmla="*/ 543 w 662"/>
                <a:gd name="T25" fmla="*/ 505 h 505"/>
                <a:gd name="T26" fmla="*/ 579 w 662"/>
                <a:gd name="T27" fmla="*/ 330 h 505"/>
                <a:gd name="T28" fmla="*/ 601 w 662"/>
                <a:gd name="T29" fmla="*/ 315 h 505"/>
                <a:gd name="T30" fmla="*/ 580 w 662"/>
                <a:gd name="T31" fmla="*/ 276 h 505"/>
                <a:gd name="T32" fmla="*/ 591 w 662"/>
                <a:gd name="T33" fmla="*/ 236 h 505"/>
                <a:gd name="T34" fmla="*/ 662 w 662"/>
                <a:gd name="T35" fmla="*/ 169 h 505"/>
                <a:gd name="T36" fmla="*/ 613 w 662"/>
                <a:gd name="T37" fmla="*/ 108 h 505"/>
                <a:gd name="T38" fmla="*/ 407 w 662"/>
                <a:gd name="T39" fmla="*/ 64 h 505"/>
                <a:gd name="T40" fmla="*/ 379 w 662"/>
                <a:gd name="T41" fmla="*/ 82 h 505"/>
                <a:gd name="T42" fmla="*/ 342 w 662"/>
                <a:gd name="T43" fmla="*/ 52 h 505"/>
                <a:gd name="T44" fmla="*/ 309 w 662"/>
                <a:gd name="T45" fmla="*/ 84 h 505"/>
                <a:gd name="T46" fmla="*/ 278 w 662"/>
                <a:gd name="T47" fmla="*/ 52 h 505"/>
                <a:gd name="T48" fmla="*/ 196 w 662"/>
                <a:gd name="T49" fmla="*/ 54 h 505"/>
                <a:gd name="T50" fmla="*/ 206 w 662"/>
                <a:gd name="T51" fmla="*/ 5 h 505"/>
                <a:gd name="T52" fmla="*/ 145 w 662"/>
                <a:gd name="T53" fmla="*/ 0 h 5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2"/>
                <a:gd name="T82" fmla="*/ 0 h 505"/>
                <a:gd name="T83" fmla="*/ 662 w 662"/>
                <a:gd name="T84" fmla="*/ 505 h 5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2" h="505">
                  <a:moveTo>
                    <a:pt x="145" y="0"/>
                  </a:moveTo>
                  <a:lnTo>
                    <a:pt x="126" y="11"/>
                  </a:lnTo>
                  <a:lnTo>
                    <a:pt x="114" y="55"/>
                  </a:lnTo>
                  <a:lnTo>
                    <a:pt x="102" y="93"/>
                  </a:lnTo>
                  <a:lnTo>
                    <a:pt x="93" y="123"/>
                  </a:lnTo>
                  <a:lnTo>
                    <a:pt x="81" y="155"/>
                  </a:lnTo>
                  <a:lnTo>
                    <a:pt x="67" y="188"/>
                  </a:lnTo>
                  <a:lnTo>
                    <a:pt x="50" y="224"/>
                  </a:lnTo>
                  <a:lnTo>
                    <a:pt x="26" y="266"/>
                  </a:lnTo>
                  <a:lnTo>
                    <a:pt x="0" y="306"/>
                  </a:lnTo>
                  <a:lnTo>
                    <a:pt x="0" y="394"/>
                  </a:lnTo>
                  <a:lnTo>
                    <a:pt x="371" y="470"/>
                  </a:lnTo>
                  <a:lnTo>
                    <a:pt x="543" y="505"/>
                  </a:lnTo>
                  <a:lnTo>
                    <a:pt x="579" y="330"/>
                  </a:lnTo>
                  <a:lnTo>
                    <a:pt x="601" y="315"/>
                  </a:lnTo>
                  <a:lnTo>
                    <a:pt x="580" y="276"/>
                  </a:lnTo>
                  <a:lnTo>
                    <a:pt x="591" y="236"/>
                  </a:lnTo>
                  <a:lnTo>
                    <a:pt x="662" y="169"/>
                  </a:lnTo>
                  <a:lnTo>
                    <a:pt x="613" y="108"/>
                  </a:lnTo>
                  <a:lnTo>
                    <a:pt x="407" y="64"/>
                  </a:lnTo>
                  <a:lnTo>
                    <a:pt x="379" y="82"/>
                  </a:lnTo>
                  <a:lnTo>
                    <a:pt x="342" y="52"/>
                  </a:lnTo>
                  <a:lnTo>
                    <a:pt x="309" y="84"/>
                  </a:lnTo>
                  <a:lnTo>
                    <a:pt x="278" y="52"/>
                  </a:lnTo>
                  <a:lnTo>
                    <a:pt x="196" y="54"/>
                  </a:lnTo>
                  <a:lnTo>
                    <a:pt x="206" y="5"/>
                  </a:lnTo>
                  <a:lnTo>
                    <a:pt x="145" y="0"/>
                  </a:lnTo>
                  <a:close/>
                </a:path>
              </a:pathLst>
            </a:custGeom>
            <a:solidFill>
              <a:srgbClr val="85AA5D"/>
            </a:solidFill>
            <a:ln w="19050">
              <a:solidFill>
                <a:schemeClr val="tx1"/>
              </a:solidFill>
              <a:prstDash val="solid"/>
              <a:round/>
              <a:headEnd/>
              <a:tailEnd/>
            </a:ln>
          </p:spPr>
          <p:txBody>
            <a:bodyPr/>
            <a:lstStyle/>
            <a:p>
              <a:pPr algn="ctr" eaLnBrk="0" hangingPunct="0">
                <a:defRPr/>
              </a:pPr>
              <a:endParaRPr lang="en-US" sz="1200" b="1">
                <a:solidFill>
                  <a:srgbClr val="000000"/>
                </a:solidFill>
                <a:latin typeface="Calibri"/>
                <a:cs typeface="Calibri" pitchFamily="34" charset="0"/>
              </a:endParaRPr>
            </a:p>
          </p:txBody>
        </p:sp>
        <p:sp>
          <p:nvSpPr>
            <p:cNvPr id="20" name="Shape - Oklahoma"/>
            <p:cNvSpPr>
              <a:spLocks noChangeAspect="1"/>
            </p:cNvSpPr>
            <p:nvPr/>
          </p:nvSpPr>
          <p:spPr bwMode="auto">
            <a:xfrm>
              <a:off x="3686174" y="3314550"/>
              <a:ext cx="1125539" cy="534988"/>
            </a:xfrm>
            <a:custGeom>
              <a:avLst/>
              <a:gdLst>
                <a:gd name="T0" fmla="*/ 2147483647 w 713"/>
                <a:gd name="T1" fmla="*/ 0 h 343"/>
                <a:gd name="T2" fmla="*/ 0 w 713"/>
                <a:gd name="T3" fmla="*/ 2147483647 h 343"/>
                <a:gd name="T4" fmla="*/ 2147483647 w 713"/>
                <a:gd name="T5" fmla="*/ 2147483647 h 343"/>
                <a:gd name="T6" fmla="*/ 2147483647 w 713"/>
                <a:gd name="T7" fmla="*/ 2147483647 h 343"/>
                <a:gd name="T8" fmla="*/ 2147483647 w 713"/>
                <a:gd name="T9" fmla="*/ 2147483647 h 343"/>
                <a:gd name="T10" fmla="*/ 2147483647 w 713"/>
                <a:gd name="T11" fmla="*/ 2147483647 h 343"/>
                <a:gd name="T12" fmla="*/ 2147483647 w 713"/>
                <a:gd name="T13" fmla="*/ 2147483647 h 343"/>
                <a:gd name="T14" fmla="*/ 2147483647 w 713"/>
                <a:gd name="T15" fmla="*/ 2147483647 h 343"/>
                <a:gd name="T16" fmla="*/ 2147483647 w 713"/>
                <a:gd name="T17" fmla="*/ 2147483647 h 343"/>
                <a:gd name="T18" fmla="*/ 2147483647 w 713"/>
                <a:gd name="T19" fmla="*/ 2147483647 h 343"/>
                <a:gd name="T20" fmla="*/ 2147483647 w 713"/>
                <a:gd name="T21" fmla="*/ 2147483647 h 343"/>
                <a:gd name="T22" fmla="*/ 2147483647 w 713"/>
                <a:gd name="T23" fmla="*/ 2147483647 h 343"/>
                <a:gd name="T24" fmla="*/ 2147483647 w 713"/>
                <a:gd name="T25" fmla="*/ 0 h 3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3"/>
                <a:gd name="T40" fmla="*/ 0 h 343"/>
                <a:gd name="T41" fmla="*/ 713 w 713"/>
                <a:gd name="T42" fmla="*/ 343 h 3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3" h="343">
                  <a:moveTo>
                    <a:pt x="4" y="0"/>
                  </a:moveTo>
                  <a:lnTo>
                    <a:pt x="0" y="61"/>
                  </a:lnTo>
                  <a:lnTo>
                    <a:pt x="253" y="70"/>
                  </a:lnTo>
                  <a:lnTo>
                    <a:pt x="255" y="266"/>
                  </a:lnTo>
                  <a:lnTo>
                    <a:pt x="385" y="319"/>
                  </a:lnTo>
                  <a:lnTo>
                    <a:pt x="420" y="300"/>
                  </a:lnTo>
                  <a:lnTo>
                    <a:pt x="502" y="343"/>
                  </a:lnTo>
                  <a:lnTo>
                    <a:pt x="556" y="342"/>
                  </a:lnTo>
                  <a:lnTo>
                    <a:pt x="654" y="300"/>
                  </a:lnTo>
                  <a:lnTo>
                    <a:pt x="713" y="340"/>
                  </a:lnTo>
                  <a:lnTo>
                    <a:pt x="713" y="128"/>
                  </a:lnTo>
                  <a:lnTo>
                    <a:pt x="695" y="5"/>
                  </a:lnTo>
                  <a:lnTo>
                    <a:pt x="4" y="0"/>
                  </a:lnTo>
                  <a:close/>
                </a:path>
              </a:pathLst>
            </a:custGeom>
            <a:solidFill>
              <a:srgbClr val="0065A5"/>
            </a:solidFill>
            <a:ln w="19050">
              <a:solidFill>
                <a:schemeClr val="tx1"/>
              </a:solidFill>
              <a:prstDash val="solid"/>
              <a:round/>
              <a:headEnd/>
              <a:tailEnd/>
            </a:ln>
          </p:spPr>
          <p:txBody>
            <a:bodyPr/>
            <a:lstStyle/>
            <a:p>
              <a:pPr algn="ctr" eaLnBrk="0" hangingPunct="0"/>
              <a:endParaRPr lang="en-US" sz="1200" b="1">
                <a:solidFill>
                  <a:srgbClr val="000000"/>
                </a:solidFill>
                <a:latin typeface="Calibri"/>
                <a:cs typeface="Calibri" pitchFamily="34" charset="0"/>
              </a:endParaRPr>
            </a:p>
          </p:txBody>
        </p:sp>
        <p:sp>
          <p:nvSpPr>
            <p:cNvPr id="21" name="Shape - Ohio"/>
            <p:cNvSpPr>
              <a:spLocks noChangeAspect="1"/>
            </p:cNvSpPr>
            <p:nvPr/>
          </p:nvSpPr>
          <p:spPr bwMode="auto">
            <a:xfrm>
              <a:off x="5895974" y="2281088"/>
              <a:ext cx="547688" cy="619125"/>
            </a:xfrm>
            <a:custGeom>
              <a:avLst/>
              <a:gdLst>
                <a:gd name="T0" fmla="*/ 0 w 345"/>
                <a:gd name="T1" fmla="*/ 89 h 398"/>
                <a:gd name="T2" fmla="*/ 155 w 345"/>
                <a:gd name="T3" fmla="*/ 74 h 398"/>
                <a:gd name="T4" fmla="*/ 188 w 345"/>
                <a:gd name="T5" fmla="*/ 80 h 398"/>
                <a:gd name="T6" fmla="*/ 261 w 345"/>
                <a:gd name="T7" fmla="*/ 46 h 398"/>
                <a:gd name="T8" fmla="*/ 277 w 345"/>
                <a:gd name="T9" fmla="*/ 15 h 398"/>
                <a:gd name="T10" fmla="*/ 321 w 345"/>
                <a:gd name="T11" fmla="*/ 0 h 398"/>
                <a:gd name="T12" fmla="*/ 345 w 345"/>
                <a:gd name="T13" fmla="*/ 150 h 398"/>
                <a:gd name="T14" fmla="*/ 327 w 345"/>
                <a:gd name="T15" fmla="*/ 167 h 398"/>
                <a:gd name="T16" fmla="*/ 331 w 345"/>
                <a:gd name="T17" fmla="*/ 271 h 398"/>
                <a:gd name="T18" fmla="*/ 297 w 345"/>
                <a:gd name="T19" fmla="*/ 280 h 398"/>
                <a:gd name="T20" fmla="*/ 277 w 345"/>
                <a:gd name="T21" fmla="*/ 338 h 398"/>
                <a:gd name="T22" fmla="*/ 251 w 345"/>
                <a:gd name="T23" fmla="*/ 331 h 398"/>
                <a:gd name="T24" fmla="*/ 242 w 345"/>
                <a:gd name="T25" fmla="*/ 398 h 398"/>
                <a:gd name="T26" fmla="*/ 203 w 345"/>
                <a:gd name="T27" fmla="*/ 369 h 398"/>
                <a:gd name="T28" fmla="*/ 127 w 345"/>
                <a:gd name="T29" fmla="*/ 387 h 398"/>
                <a:gd name="T30" fmla="*/ 94 w 345"/>
                <a:gd name="T31" fmla="*/ 362 h 398"/>
                <a:gd name="T32" fmla="*/ 51 w 345"/>
                <a:gd name="T33" fmla="*/ 360 h 398"/>
                <a:gd name="T34" fmla="*/ 29 w 345"/>
                <a:gd name="T35" fmla="*/ 249 h 398"/>
                <a:gd name="T36" fmla="*/ 0 w 345"/>
                <a:gd name="T37" fmla="*/ 89 h 3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5"/>
                <a:gd name="T58" fmla="*/ 0 h 398"/>
                <a:gd name="T59" fmla="*/ 345 w 345"/>
                <a:gd name="T60" fmla="*/ 398 h 3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5" h="398">
                  <a:moveTo>
                    <a:pt x="0" y="89"/>
                  </a:moveTo>
                  <a:lnTo>
                    <a:pt x="155" y="74"/>
                  </a:lnTo>
                  <a:lnTo>
                    <a:pt x="188" y="80"/>
                  </a:lnTo>
                  <a:lnTo>
                    <a:pt x="261" y="46"/>
                  </a:lnTo>
                  <a:lnTo>
                    <a:pt x="277" y="15"/>
                  </a:lnTo>
                  <a:lnTo>
                    <a:pt x="321" y="0"/>
                  </a:lnTo>
                  <a:lnTo>
                    <a:pt x="345" y="150"/>
                  </a:lnTo>
                  <a:lnTo>
                    <a:pt x="327" y="167"/>
                  </a:lnTo>
                  <a:lnTo>
                    <a:pt x="331" y="271"/>
                  </a:lnTo>
                  <a:lnTo>
                    <a:pt x="297" y="280"/>
                  </a:lnTo>
                  <a:lnTo>
                    <a:pt x="277" y="338"/>
                  </a:lnTo>
                  <a:lnTo>
                    <a:pt x="251" y="331"/>
                  </a:lnTo>
                  <a:lnTo>
                    <a:pt x="242" y="398"/>
                  </a:lnTo>
                  <a:lnTo>
                    <a:pt x="203" y="369"/>
                  </a:lnTo>
                  <a:lnTo>
                    <a:pt x="127" y="387"/>
                  </a:lnTo>
                  <a:lnTo>
                    <a:pt x="94" y="362"/>
                  </a:lnTo>
                  <a:lnTo>
                    <a:pt x="51" y="360"/>
                  </a:lnTo>
                  <a:lnTo>
                    <a:pt x="29" y="249"/>
                  </a:lnTo>
                  <a:lnTo>
                    <a:pt x="0" y="89"/>
                  </a:lnTo>
                  <a:close/>
                </a:path>
              </a:pathLst>
            </a:custGeom>
            <a:solidFill>
              <a:srgbClr val="0065A5"/>
            </a:solidFill>
            <a:ln w="19050">
              <a:solidFill>
                <a:schemeClr val="tx1"/>
              </a:solidFill>
              <a:prstDash val="solid"/>
              <a:round/>
              <a:headEnd/>
              <a:tailEnd/>
            </a:ln>
          </p:spPr>
          <p:txBody>
            <a:bodyPr/>
            <a:lstStyle/>
            <a:p>
              <a:pPr algn="ctr" eaLnBrk="0" hangingPunct="0">
                <a:defRPr/>
              </a:pPr>
              <a:endParaRPr lang="en-US" sz="1200" b="1">
                <a:solidFill>
                  <a:srgbClr val="000000"/>
                </a:solidFill>
                <a:latin typeface="Calibri"/>
                <a:cs typeface="Calibri" pitchFamily="34" charset="0"/>
              </a:endParaRPr>
            </a:p>
          </p:txBody>
        </p:sp>
        <p:sp>
          <p:nvSpPr>
            <p:cNvPr id="22" name="Shape - North Dakota"/>
            <p:cNvSpPr>
              <a:spLocks noChangeAspect="1"/>
            </p:cNvSpPr>
            <p:nvPr/>
          </p:nvSpPr>
          <p:spPr bwMode="auto">
            <a:xfrm>
              <a:off x="3611880" y="1380744"/>
              <a:ext cx="876300" cy="506412"/>
            </a:xfrm>
            <a:custGeom>
              <a:avLst/>
              <a:gdLst>
                <a:gd name="T0" fmla="*/ 2147483647 w 555"/>
                <a:gd name="T1" fmla="*/ 0 h 325"/>
                <a:gd name="T2" fmla="*/ 2147483647 w 555"/>
                <a:gd name="T3" fmla="*/ 2147483647 h 325"/>
                <a:gd name="T4" fmla="*/ 2147483647 w 555"/>
                <a:gd name="T5" fmla="*/ 2147483647 h 325"/>
                <a:gd name="T6" fmla="*/ 2147483647 w 555"/>
                <a:gd name="T7" fmla="*/ 2147483647 h 325"/>
                <a:gd name="T8" fmla="*/ 2147483647 w 555"/>
                <a:gd name="T9" fmla="*/ 2147483647 h 325"/>
                <a:gd name="T10" fmla="*/ 2147483647 w 555"/>
                <a:gd name="T11" fmla="*/ 2147483647 h 325"/>
                <a:gd name="T12" fmla="*/ 2147483647 w 555"/>
                <a:gd name="T13" fmla="*/ 2147483647 h 325"/>
                <a:gd name="T14" fmla="*/ 0 w 555"/>
                <a:gd name="T15" fmla="*/ 2147483647 h 325"/>
                <a:gd name="T16" fmla="*/ 2147483647 w 555"/>
                <a:gd name="T17" fmla="*/ 0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5"/>
                <a:gd name="T28" fmla="*/ 0 h 325"/>
                <a:gd name="T29" fmla="*/ 555 w 555"/>
                <a:gd name="T30" fmla="*/ 325 h 3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5" h="325">
                  <a:moveTo>
                    <a:pt x="2" y="0"/>
                  </a:moveTo>
                  <a:lnTo>
                    <a:pt x="465" y="10"/>
                  </a:lnTo>
                  <a:lnTo>
                    <a:pt x="500" y="106"/>
                  </a:lnTo>
                  <a:lnTo>
                    <a:pt x="532" y="179"/>
                  </a:lnTo>
                  <a:lnTo>
                    <a:pt x="555" y="298"/>
                  </a:lnTo>
                  <a:lnTo>
                    <a:pt x="541" y="325"/>
                  </a:lnTo>
                  <a:lnTo>
                    <a:pt x="370" y="320"/>
                  </a:lnTo>
                  <a:lnTo>
                    <a:pt x="0" y="314"/>
                  </a:lnTo>
                  <a:lnTo>
                    <a:pt x="2" y="0"/>
                  </a:lnTo>
                  <a:close/>
                </a:path>
              </a:pathLst>
            </a:custGeom>
            <a:solidFill>
              <a:srgbClr val="552633"/>
            </a:solidFill>
            <a:ln w="19050">
              <a:solidFill>
                <a:schemeClr val="tx1"/>
              </a:solidFill>
              <a:prstDash val="solid"/>
              <a:round/>
              <a:headEnd/>
              <a:tailEnd/>
            </a:ln>
          </p:spPr>
          <p:txBody>
            <a:bodyPr/>
            <a:lstStyle/>
            <a:p>
              <a:pPr algn="ctr" eaLnBrk="0" hangingPunct="0"/>
              <a:endParaRPr lang="en-US" sz="1200" b="1">
                <a:solidFill>
                  <a:srgbClr val="000000"/>
                </a:solidFill>
                <a:latin typeface="Calibri"/>
                <a:cs typeface="Calibri" pitchFamily="34" charset="0"/>
              </a:endParaRPr>
            </a:p>
          </p:txBody>
        </p:sp>
        <p:sp>
          <p:nvSpPr>
            <p:cNvPr id="23" name="Shape - North Carolina"/>
            <p:cNvSpPr>
              <a:spLocks noChangeAspect="1"/>
            </p:cNvSpPr>
            <p:nvPr/>
          </p:nvSpPr>
          <p:spPr bwMode="auto">
            <a:xfrm>
              <a:off x="6164263" y="3025626"/>
              <a:ext cx="1112837" cy="479425"/>
            </a:xfrm>
            <a:custGeom>
              <a:avLst/>
              <a:gdLst>
                <a:gd name="T0" fmla="*/ 2147483647 w 704"/>
                <a:gd name="T1" fmla="*/ 2147483647 h 308"/>
                <a:gd name="T2" fmla="*/ 0 w 704"/>
                <a:gd name="T3" fmla="*/ 2147483647 h 308"/>
                <a:gd name="T4" fmla="*/ 2147483647 w 704"/>
                <a:gd name="T5" fmla="*/ 2147483647 h 308"/>
                <a:gd name="T6" fmla="*/ 2147483647 w 704"/>
                <a:gd name="T7" fmla="*/ 2147483647 h 308"/>
                <a:gd name="T8" fmla="*/ 2147483647 w 704"/>
                <a:gd name="T9" fmla="*/ 2147483647 h 308"/>
                <a:gd name="T10" fmla="*/ 2147483647 w 704"/>
                <a:gd name="T11" fmla="*/ 2147483647 h 308"/>
                <a:gd name="T12" fmla="*/ 2147483647 w 704"/>
                <a:gd name="T13" fmla="*/ 2147483647 h 308"/>
                <a:gd name="T14" fmla="*/ 2147483647 w 704"/>
                <a:gd name="T15" fmla="*/ 2147483647 h 308"/>
                <a:gd name="T16" fmla="*/ 2147483647 w 704"/>
                <a:gd name="T17" fmla="*/ 2147483647 h 308"/>
                <a:gd name="T18" fmla="*/ 2147483647 w 704"/>
                <a:gd name="T19" fmla="*/ 2147483647 h 308"/>
                <a:gd name="T20" fmla="*/ 2147483647 w 704"/>
                <a:gd name="T21" fmla="*/ 2147483647 h 308"/>
                <a:gd name="T22" fmla="*/ 2147483647 w 704"/>
                <a:gd name="T23" fmla="*/ 2147483647 h 308"/>
                <a:gd name="T24" fmla="*/ 2147483647 w 704"/>
                <a:gd name="T25" fmla="*/ 2147483647 h 308"/>
                <a:gd name="T26" fmla="*/ 2147483647 w 704"/>
                <a:gd name="T27" fmla="*/ 2147483647 h 308"/>
                <a:gd name="T28" fmla="*/ 2147483647 w 704"/>
                <a:gd name="T29" fmla="*/ 2147483647 h 308"/>
                <a:gd name="T30" fmla="*/ 2147483647 w 704"/>
                <a:gd name="T31" fmla="*/ 2147483647 h 308"/>
                <a:gd name="T32" fmla="*/ 2147483647 w 704"/>
                <a:gd name="T33" fmla="*/ 2147483647 h 308"/>
                <a:gd name="T34" fmla="*/ 2147483647 w 704"/>
                <a:gd name="T35" fmla="*/ 2147483647 h 308"/>
                <a:gd name="T36" fmla="*/ 2147483647 w 704"/>
                <a:gd name="T37" fmla="*/ 2147483647 h 308"/>
                <a:gd name="T38" fmla="*/ 2147483647 w 704"/>
                <a:gd name="T39" fmla="*/ 2147483647 h 308"/>
                <a:gd name="T40" fmla="*/ 2147483647 w 704"/>
                <a:gd name="T41" fmla="*/ 2147483647 h 308"/>
                <a:gd name="T42" fmla="*/ 2147483647 w 704"/>
                <a:gd name="T43" fmla="*/ 2147483647 h 308"/>
                <a:gd name="T44" fmla="*/ 2147483647 w 704"/>
                <a:gd name="T45" fmla="*/ 2147483647 h 308"/>
                <a:gd name="T46" fmla="*/ 2147483647 w 704"/>
                <a:gd name="T47" fmla="*/ 2147483647 h 308"/>
                <a:gd name="T48" fmla="*/ 2147483647 w 704"/>
                <a:gd name="T49" fmla="*/ 2147483647 h 308"/>
                <a:gd name="T50" fmla="*/ 2147483647 w 704"/>
                <a:gd name="T51" fmla="*/ 2147483647 h 308"/>
                <a:gd name="T52" fmla="*/ 2147483647 w 704"/>
                <a:gd name="T53" fmla="*/ 2147483647 h 308"/>
                <a:gd name="T54" fmla="*/ 2147483647 w 704"/>
                <a:gd name="T55" fmla="*/ 2147483647 h 308"/>
                <a:gd name="T56" fmla="*/ 2147483647 w 704"/>
                <a:gd name="T57" fmla="*/ 2147483647 h 308"/>
                <a:gd name="T58" fmla="*/ 2147483647 w 704"/>
                <a:gd name="T59" fmla="*/ 0 h 308"/>
                <a:gd name="T60" fmla="*/ 2147483647 w 704"/>
                <a:gd name="T61" fmla="*/ 2147483647 h 308"/>
                <a:gd name="T62" fmla="*/ 2147483647 w 704"/>
                <a:gd name="T63" fmla="*/ 2147483647 h 308"/>
                <a:gd name="T64" fmla="*/ 2147483647 w 704"/>
                <a:gd name="T65" fmla="*/ 2147483647 h 308"/>
                <a:gd name="T66" fmla="*/ 2147483647 w 704"/>
                <a:gd name="T67" fmla="*/ 2147483647 h 3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4"/>
                <a:gd name="T103" fmla="*/ 0 h 308"/>
                <a:gd name="T104" fmla="*/ 704 w 704"/>
                <a:gd name="T105" fmla="*/ 308 h 3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4" h="308">
                  <a:moveTo>
                    <a:pt x="24" y="228"/>
                  </a:moveTo>
                  <a:lnTo>
                    <a:pt x="0" y="294"/>
                  </a:lnTo>
                  <a:lnTo>
                    <a:pt x="91" y="285"/>
                  </a:lnTo>
                  <a:lnTo>
                    <a:pt x="127" y="255"/>
                  </a:lnTo>
                  <a:lnTo>
                    <a:pt x="251" y="222"/>
                  </a:lnTo>
                  <a:lnTo>
                    <a:pt x="285" y="240"/>
                  </a:lnTo>
                  <a:lnTo>
                    <a:pt x="367" y="228"/>
                  </a:lnTo>
                  <a:lnTo>
                    <a:pt x="367" y="233"/>
                  </a:lnTo>
                  <a:lnTo>
                    <a:pt x="489" y="308"/>
                  </a:lnTo>
                  <a:lnTo>
                    <a:pt x="561" y="286"/>
                  </a:lnTo>
                  <a:lnTo>
                    <a:pt x="601" y="201"/>
                  </a:lnTo>
                  <a:lnTo>
                    <a:pt x="671" y="177"/>
                  </a:lnTo>
                  <a:lnTo>
                    <a:pt x="704" y="115"/>
                  </a:lnTo>
                  <a:lnTo>
                    <a:pt x="702" y="39"/>
                  </a:lnTo>
                  <a:lnTo>
                    <a:pt x="693" y="101"/>
                  </a:lnTo>
                  <a:lnTo>
                    <a:pt x="655" y="155"/>
                  </a:lnTo>
                  <a:lnTo>
                    <a:pt x="640" y="151"/>
                  </a:lnTo>
                  <a:lnTo>
                    <a:pt x="587" y="165"/>
                  </a:lnTo>
                  <a:lnTo>
                    <a:pt x="587" y="148"/>
                  </a:lnTo>
                  <a:lnTo>
                    <a:pt x="640" y="130"/>
                  </a:lnTo>
                  <a:lnTo>
                    <a:pt x="592" y="124"/>
                  </a:lnTo>
                  <a:lnTo>
                    <a:pt x="646" y="107"/>
                  </a:lnTo>
                  <a:lnTo>
                    <a:pt x="666" y="116"/>
                  </a:lnTo>
                  <a:lnTo>
                    <a:pt x="677" y="57"/>
                  </a:lnTo>
                  <a:lnTo>
                    <a:pt x="663" y="43"/>
                  </a:lnTo>
                  <a:lnTo>
                    <a:pt x="599" y="67"/>
                  </a:lnTo>
                  <a:lnTo>
                    <a:pt x="601" y="31"/>
                  </a:lnTo>
                  <a:lnTo>
                    <a:pt x="628" y="40"/>
                  </a:lnTo>
                  <a:lnTo>
                    <a:pt x="663" y="13"/>
                  </a:lnTo>
                  <a:lnTo>
                    <a:pt x="644" y="0"/>
                  </a:lnTo>
                  <a:lnTo>
                    <a:pt x="434" y="48"/>
                  </a:lnTo>
                  <a:lnTo>
                    <a:pt x="176" y="100"/>
                  </a:lnTo>
                  <a:lnTo>
                    <a:pt x="58" y="227"/>
                  </a:lnTo>
                  <a:lnTo>
                    <a:pt x="24" y="228"/>
                  </a:lnTo>
                  <a:close/>
                </a:path>
              </a:pathLst>
            </a:custGeom>
            <a:solidFill>
              <a:srgbClr val="0065A5"/>
            </a:solidFill>
            <a:ln w="19050">
              <a:solidFill>
                <a:schemeClr val="tx1"/>
              </a:solidFill>
              <a:prstDash val="solid"/>
              <a:round/>
              <a:headEnd/>
              <a:tailEnd/>
            </a:ln>
          </p:spPr>
          <p:txBody>
            <a:bodyPr/>
            <a:lstStyle/>
            <a:p>
              <a:pPr algn="ctr" eaLnBrk="0" hangingPunct="0"/>
              <a:endParaRPr lang="en-US" sz="1200" b="1">
                <a:solidFill>
                  <a:srgbClr val="000000"/>
                </a:solidFill>
                <a:latin typeface="Calibri"/>
                <a:cs typeface="Calibri" pitchFamily="34" charset="0"/>
              </a:endParaRPr>
            </a:p>
          </p:txBody>
        </p:sp>
        <p:grpSp>
          <p:nvGrpSpPr>
            <p:cNvPr id="24" name="Shape - New York"/>
            <p:cNvGrpSpPr>
              <a:grpSpLocks/>
            </p:cNvGrpSpPr>
            <p:nvPr/>
          </p:nvGrpSpPr>
          <p:grpSpPr bwMode="auto">
            <a:xfrm>
              <a:off x="6464300" y="1601639"/>
              <a:ext cx="1044575" cy="700087"/>
              <a:chOff x="4071" y="893"/>
              <a:chExt cx="658" cy="440"/>
            </a:xfrm>
            <a:solidFill>
              <a:schemeClr val="accent1"/>
            </a:solidFill>
          </p:grpSpPr>
          <p:sp>
            <p:nvSpPr>
              <p:cNvPr id="25" name="Shape -"/>
              <p:cNvSpPr>
                <a:spLocks noChangeAspect="1"/>
              </p:cNvSpPr>
              <p:nvPr/>
            </p:nvSpPr>
            <p:spPr bwMode="auto">
              <a:xfrm>
                <a:off x="4071" y="893"/>
                <a:ext cx="521" cy="417"/>
              </a:xfrm>
              <a:custGeom>
                <a:avLst/>
                <a:gdLst>
                  <a:gd name="T0" fmla="*/ 41 w 524"/>
                  <a:gd name="T1" fmla="*/ 286 h 426"/>
                  <a:gd name="T2" fmla="*/ 90 w 524"/>
                  <a:gd name="T3" fmla="*/ 261 h 426"/>
                  <a:gd name="T4" fmla="*/ 157 w 524"/>
                  <a:gd name="T5" fmla="*/ 255 h 426"/>
                  <a:gd name="T6" fmla="*/ 173 w 524"/>
                  <a:gd name="T7" fmla="*/ 233 h 426"/>
                  <a:gd name="T8" fmla="*/ 197 w 524"/>
                  <a:gd name="T9" fmla="*/ 230 h 426"/>
                  <a:gd name="T10" fmla="*/ 211 w 524"/>
                  <a:gd name="T11" fmla="*/ 206 h 426"/>
                  <a:gd name="T12" fmla="*/ 233 w 524"/>
                  <a:gd name="T13" fmla="*/ 197 h 426"/>
                  <a:gd name="T14" fmla="*/ 223 w 524"/>
                  <a:gd name="T15" fmla="*/ 152 h 426"/>
                  <a:gd name="T16" fmla="*/ 209 w 524"/>
                  <a:gd name="T17" fmla="*/ 140 h 426"/>
                  <a:gd name="T18" fmla="*/ 237 w 524"/>
                  <a:gd name="T19" fmla="*/ 104 h 426"/>
                  <a:gd name="T20" fmla="*/ 255 w 524"/>
                  <a:gd name="T21" fmla="*/ 104 h 426"/>
                  <a:gd name="T22" fmla="*/ 316 w 524"/>
                  <a:gd name="T23" fmla="*/ 28 h 426"/>
                  <a:gd name="T24" fmla="*/ 410 w 524"/>
                  <a:gd name="T25" fmla="*/ 0 h 426"/>
                  <a:gd name="T26" fmla="*/ 421 w 524"/>
                  <a:gd name="T27" fmla="*/ 72 h 426"/>
                  <a:gd name="T28" fmla="*/ 425 w 524"/>
                  <a:gd name="T29" fmla="*/ 69 h 426"/>
                  <a:gd name="T30" fmla="*/ 448 w 524"/>
                  <a:gd name="T31" fmla="*/ 94 h 426"/>
                  <a:gd name="T32" fmla="*/ 449 w 524"/>
                  <a:gd name="T33" fmla="*/ 167 h 426"/>
                  <a:gd name="T34" fmla="*/ 477 w 524"/>
                  <a:gd name="T35" fmla="*/ 227 h 426"/>
                  <a:gd name="T36" fmla="*/ 488 w 524"/>
                  <a:gd name="T37" fmla="*/ 304 h 426"/>
                  <a:gd name="T38" fmla="*/ 491 w 524"/>
                  <a:gd name="T39" fmla="*/ 371 h 426"/>
                  <a:gd name="T40" fmla="*/ 524 w 524"/>
                  <a:gd name="T41" fmla="*/ 394 h 426"/>
                  <a:gd name="T42" fmla="*/ 500 w 524"/>
                  <a:gd name="T43" fmla="*/ 426 h 426"/>
                  <a:gd name="T44" fmla="*/ 439 w 524"/>
                  <a:gd name="T45" fmla="*/ 388 h 426"/>
                  <a:gd name="T46" fmla="*/ 407 w 524"/>
                  <a:gd name="T47" fmla="*/ 391 h 426"/>
                  <a:gd name="T48" fmla="*/ 376 w 524"/>
                  <a:gd name="T49" fmla="*/ 382 h 426"/>
                  <a:gd name="T50" fmla="*/ 378 w 524"/>
                  <a:gd name="T51" fmla="*/ 359 h 426"/>
                  <a:gd name="T52" fmla="*/ 358 w 524"/>
                  <a:gd name="T53" fmla="*/ 352 h 426"/>
                  <a:gd name="T54" fmla="*/ 15 w 524"/>
                  <a:gd name="T55" fmla="*/ 417 h 426"/>
                  <a:gd name="T56" fmla="*/ 0 w 524"/>
                  <a:gd name="T57" fmla="*/ 398 h 426"/>
                  <a:gd name="T58" fmla="*/ 53 w 524"/>
                  <a:gd name="T59" fmla="*/ 322 h 426"/>
                  <a:gd name="T60" fmla="*/ 41 w 524"/>
                  <a:gd name="T61" fmla="*/ 286 h 4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24"/>
                  <a:gd name="T94" fmla="*/ 0 h 426"/>
                  <a:gd name="T95" fmla="*/ 524 w 524"/>
                  <a:gd name="T96" fmla="*/ 426 h 4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24" h="426">
                    <a:moveTo>
                      <a:pt x="41" y="286"/>
                    </a:moveTo>
                    <a:lnTo>
                      <a:pt x="90" y="261"/>
                    </a:lnTo>
                    <a:lnTo>
                      <a:pt x="157" y="255"/>
                    </a:lnTo>
                    <a:lnTo>
                      <a:pt x="173" y="233"/>
                    </a:lnTo>
                    <a:lnTo>
                      <a:pt x="197" y="230"/>
                    </a:lnTo>
                    <a:lnTo>
                      <a:pt x="211" y="206"/>
                    </a:lnTo>
                    <a:lnTo>
                      <a:pt x="233" y="197"/>
                    </a:lnTo>
                    <a:lnTo>
                      <a:pt x="223" y="152"/>
                    </a:lnTo>
                    <a:lnTo>
                      <a:pt x="209" y="140"/>
                    </a:lnTo>
                    <a:lnTo>
                      <a:pt x="237" y="104"/>
                    </a:lnTo>
                    <a:lnTo>
                      <a:pt x="255" y="104"/>
                    </a:lnTo>
                    <a:lnTo>
                      <a:pt x="316" y="28"/>
                    </a:lnTo>
                    <a:lnTo>
                      <a:pt x="410" y="0"/>
                    </a:lnTo>
                    <a:lnTo>
                      <a:pt x="421" y="72"/>
                    </a:lnTo>
                    <a:lnTo>
                      <a:pt x="425" y="69"/>
                    </a:lnTo>
                    <a:lnTo>
                      <a:pt x="448" y="94"/>
                    </a:lnTo>
                    <a:lnTo>
                      <a:pt x="449" y="167"/>
                    </a:lnTo>
                    <a:lnTo>
                      <a:pt x="477" y="227"/>
                    </a:lnTo>
                    <a:lnTo>
                      <a:pt x="488" y="304"/>
                    </a:lnTo>
                    <a:lnTo>
                      <a:pt x="491" y="371"/>
                    </a:lnTo>
                    <a:lnTo>
                      <a:pt x="524" y="394"/>
                    </a:lnTo>
                    <a:lnTo>
                      <a:pt x="500" y="426"/>
                    </a:lnTo>
                    <a:lnTo>
                      <a:pt x="439" y="388"/>
                    </a:lnTo>
                    <a:lnTo>
                      <a:pt x="407" y="391"/>
                    </a:lnTo>
                    <a:lnTo>
                      <a:pt x="376" y="382"/>
                    </a:lnTo>
                    <a:lnTo>
                      <a:pt x="378" y="359"/>
                    </a:lnTo>
                    <a:lnTo>
                      <a:pt x="358" y="352"/>
                    </a:lnTo>
                    <a:lnTo>
                      <a:pt x="15" y="417"/>
                    </a:lnTo>
                    <a:lnTo>
                      <a:pt x="0" y="398"/>
                    </a:lnTo>
                    <a:lnTo>
                      <a:pt x="53" y="322"/>
                    </a:lnTo>
                    <a:lnTo>
                      <a:pt x="41" y="286"/>
                    </a:lnTo>
                    <a:close/>
                  </a:path>
                </a:pathLst>
              </a:custGeom>
              <a:solidFill>
                <a:srgbClr val="0065A5"/>
              </a:solidFill>
              <a:ln w="19050">
                <a:solidFill>
                  <a:schemeClr val="tx1"/>
                </a:solidFill>
                <a:prstDash val="solid"/>
                <a:round/>
                <a:headEnd/>
                <a:tailEnd/>
              </a:ln>
            </p:spPr>
            <p:txBody>
              <a:bodyPr/>
              <a:lstStyle/>
              <a:p>
                <a:pPr algn="ctr" eaLnBrk="0" hangingPunct="0">
                  <a:defRPr/>
                </a:pPr>
                <a:endParaRPr lang="en-US" sz="1200" b="1">
                  <a:solidFill>
                    <a:srgbClr val="000000"/>
                  </a:solidFill>
                  <a:latin typeface="Calibri"/>
                  <a:cs typeface="Calibri" pitchFamily="34" charset="0"/>
                </a:endParaRPr>
              </a:p>
            </p:txBody>
          </p:sp>
          <p:sp>
            <p:nvSpPr>
              <p:cNvPr id="26" name="Shape -"/>
              <p:cNvSpPr>
                <a:spLocks noChangeAspect="1"/>
              </p:cNvSpPr>
              <p:nvPr/>
            </p:nvSpPr>
            <p:spPr bwMode="auto">
              <a:xfrm>
                <a:off x="4578" y="1244"/>
                <a:ext cx="151" cy="89"/>
              </a:xfrm>
              <a:custGeom>
                <a:avLst/>
                <a:gdLst>
                  <a:gd name="T0" fmla="*/ 0 w 152"/>
                  <a:gd name="T1" fmla="*/ 67 h 91"/>
                  <a:gd name="T2" fmla="*/ 63 w 152"/>
                  <a:gd name="T3" fmla="*/ 37 h 91"/>
                  <a:gd name="T4" fmla="*/ 124 w 152"/>
                  <a:gd name="T5" fmla="*/ 0 h 91"/>
                  <a:gd name="T6" fmla="*/ 134 w 152"/>
                  <a:gd name="T7" fmla="*/ 1 h 91"/>
                  <a:gd name="T8" fmla="*/ 152 w 152"/>
                  <a:gd name="T9" fmla="*/ 3 h 91"/>
                  <a:gd name="T10" fmla="*/ 93 w 152"/>
                  <a:gd name="T11" fmla="*/ 50 h 91"/>
                  <a:gd name="T12" fmla="*/ 18 w 152"/>
                  <a:gd name="T13" fmla="*/ 91 h 91"/>
                  <a:gd name="T14" fmla="*/ 0 w 152"/>
                  <a:gd name="T15" fmla="*/ 67 h 9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91"/>
                  <a:gd name="T26" fmla="*/ 152 w 152"/>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91">
                    <a:moveTo>
                      <a:pt x="0" y="67"/>
                    </a:moveTo>
                    <a:lnTo>
                      <a:pt x="63" y="37"/>
                    </a:lnTo>
                    <a:lnTo>
                      <a:pt x="124" y="0"/>
                    </a:lnTo>
                    <a:lnTo>
                      <a:pt x="134" y="1"/>
                    </a:lnTo>
                    <a:lnTo>
                      <a:pt x="152" y="3"/>
                    </a:lnTo>
                    <a:lnTo>
                      <a:pt x="93" y="50"/>
                    </a:lnTo>
                    <a:lnTo>
                      <a:pt x="18" y="91"/>
                    </a:lnTo>
                    <a:lnTo>
                      <a:pt x="0" y="67"/>
                    </a:lnTo>
                    <a:close/>
                  </a:path>
                </a:pathLst>
              </a:custGeom>
              <a:solidFill>
                <a:srgbClr val="0065A5"/>
              </a:solidFill>
              <a:ln w="19050">
                <a:solidFill>
                  <a:schemeClr val="tx1"/>
                </a:solidFill>
                <a:prstDash val="solid"/>
                <a:round/>
                <a:headEnd/>
                <a:tailEnd/>
              </a:ln>
            </p:spPr>
            <p:txBody>
              <a:bodyPr/>
              <a:lstStyle/>
              <a:p>
                <a:pPr algn="ctr" eaLnBrk="0" hangingPunct="0">
                  <a:defRPr/>
                </a:pPr>
                <a:endParaRPr lang="en-US" sz="1200" b="1">
                  <a:solidFill>
                    <a:srgbClr val="000000"/>
                  </a:solidFill>
                  <a:latin typeface="Calibri"/>
                  <a:cs typeface="Calibri" pitchFamily="34" charset="0"/>
                </a:endParaRPr>
              </a:p>
            </p:txBody>
          </p:sp>
        </p:grpSp>
        <p:sp>
          <p:nvSpPr>
            <p:cNvPr id="27" name="Shape - New Mexico"/>
            <p:cNvSpPr>
              <a:spLocks noChangeAspect="1"/>
            </p:cNvSpPr>
            <p:nvPr/>
          </p:nvSpPr>
          <p:spPr bwMode="auto">
            <a:xfrm>
              <a:off x="2801937" y="3281213"/>
              <a:ext cx="898525" cy="877887"/>
            </a:xfrm>
            <a:custGeom>
              <a:avLst/>
              <a:gdLst>
                <a:gd name="T0" fmla="*/ 2147483647 w 568"/>
                <a:gd name="T1" fmla="*/ 0 h 563"/>
                <a:gd name="T2" fmla="*/ 2147483647 w 568"/>
                <a:gd name="T3" fmla="*/ 2147483647 h 563"/>
                <a:gd name="T4" fmla="*/ 2147483647 w 568"/>
                <a:gd name="T5" fmla="*/ 2147483647 h 563"/>
                <a:gd name="T6" fmla="*/ 2147483647 w 568"/>
                <a:gd name="T7" fmla="*/ 2147483647 h 563"/>
                <a:gd name="T8" fmla="*/ 2147483647 w 568"/>
                <a:gd name="T9" fmla="*/ 2147483647 h 563"/>
                <a:gd name="T10" fmla="*/ 2147483647 w 568"/>
                <a:gd name="T11" fmla="*/ 2147483647 h 563"/>
                <a:gd name="T12" fmla="*/ 2147483647 w 568"/>
                <a:gd name="T13" fmla="*/ 2147483647 h 563"/>
                <a:gd name="T14" fmla="*/ 2147483647 w 568"/>
                <a:gd name="T15" fmla="*/ 2147483647 h 563"/>
                <a:gd name="T16" fmla="*/ 0 w 568"/>
                <a:gd name="T17" fmla="*/ 2147483647 h 563"/>
                <a:gd name="T18" fmla="*/ 2147483647 w 568"/>
                <a:gd name="T19" fmla="*/ 2147483647 h 563"/>
                <a:gd name="T20" fmla="*/ 2147483647 w 568"/>
                <a:gd name="T21" fmla="*/ 0 h 5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8"/>
                <a:gd name="T34" fmla="*/ 0 h 563"/>
                <a:gd name="T35" fmla="*/ 568 w 568"/>
                <a:gd name="T36" fmla="*/ 563 h 5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8" h="563">
                  <a:moveTo>
                    <a:pt x="69" y="0"/>
                  </a:moveTo>
                  <a:lnTo>
                    <a:pt x="568" y="22"/>
                  </a:lnTo>
                  <a:lnTo>
                    <a:pt x="544" y="520"/>
                  </a:lnTo>
                  <a:lnTo>
                    <a:pt x="382" y="511"/>
                  </a:lnTo>
                  <a:lnTo>
                    <a:pt x="230" y="507"/>
                  </a:lnTo>
                  <a:lnTo>
                    <a:pt x="230" y="526"/>
                  </a:lnTo>
                  <a:lnTo>
                    <a:pt x="103" y="526"/>
                  </a:lnTo>
                  <a:lnTo>
                    <a:pt x="95" y="563"/>
                  </a:lnTo>
                  <a:lnTo>
                    <a:pt x="0" y="551"/>
                  </a:lnTo>
                  <a:lnTo>
                    <a:pt x="54" y="130"/>
                  </a:lnTo>
                  <a:lnTo>
                    <a:pt x="69" y="0"/>
                  </a:lnTo>
                  <a:close/>
                </a:path>
              </a:pathLst>
            </a:custGeom>
            <a:solidFill>
              <a:srgbClr val="0065A5"/>
            </a:solidFill>
            <a:ln w="19050">
              <a:solidFill>
                <a:schemeClr val="tx1"/>
              </a:solidFill>
              <a:prstDash val="solid"/>
              <a:round/>
              <a:headEnd/>
              <a:tailEnd/>
            </a:ln>
          </p:spPr>
          <p:txBody>
            <a:bodyPr/>
            <a:lstStyle/>
            <a:p>
              <a:pPr algn="ctr" eaLnBrk="0" hangingPunct="0"/>
              <a:endParaRPr lang="en-US" sz="1200" b="1" dirty="0">
                <a:solidFill>
                  <a:srgbClr val="000000"/>
                </a:solidFill>
                <a:latin typeface="Calibri"/>
                <a:cs typeface="Calibri" pitchFamily="34" charset="0"/>
              </a:endParaRPr>
            </a:p>
          </p:txBody>
        </p:sp>
        <p:sp>
          <p:nvSpPr>
            <p:cNvPr id="28" name="Shape - New Jersey"/>
            <p:cNvSpPr>
              <a:spLocks noChangeAspect="1"/>
            </p:cNvSpPr>
            <p:nvPr/>
          </p:nvSpPr>
          <p:spPr bwMode="auto">
            <a:xfrm>
              <a:off x="7077074" y="2203301"/>
              <a:ext cx="196851" cy="385763"/>
            </a:xfrm>
            <a:custGeom>
              <a:avLst/>
              <a:gdLst>
                <a:gd name="T0" fmla="*/ 2147483647 w 125"/>
                <a:gd name="T1" fmla="*/ 2147483647 h 247"/>
                <a:gd name="T2" fmla="*/ 2147483647 w 125"/>
                <a:gd name="T3" fmla="*/ 0 h 247"/>
                <a:gd name="T4" fmla="*/ 2147483647 w 125"/>
                <a:gd name="T5" fmla="*/ 2147483647 h 247"/>
                <a:gd name="T6" fmla="*/ 2147483647 w 125"/>
                <a:gd name="T7" fmla="*/ 2147483647 h 247"/>
                <a:gd name="T8" fmla="*/ 2147483647 w 125"/>
                <a:gd name="T9" fmla="*/ 2147483647 h 247"/>
                <a:gd name="T10" fmla="*/ 2147483647 w 125"/>
                <a:gd name="T11" fmla="*/ 2147483647 h 247"/>
                <a:gd name="T12" fmla="*/ 2147483647 w 125"/>
                <a:gd name="T13" fmla="*/ 2147483647 h 247"/>
                <a:gd name="T14" fmla="*/ 2147483647 w 125"/>
                <a:gd name="T15" fmla="*/ 2147483647 h 247"/>
                <a:gd name="T16" fmla="*/ 2147483647 w 125"/>
                <a:gd name="T17" fmla="*/ 2147483647 h 247"/>
                <a:gd name="T18" fmla="*/ 2147483647 w 125"/>
                <a:gd name="T19" fmla="*/ 2147483647 h 247"/>
                <a:gd name="T20" fmla="*/ 2147483647 w 125"/>
                <a:gd name="T21" fmla="*/ 2147483647 h 247"/>
                <a:gd name="T22" fmla="*/ 0 w 125"/>
                <a:gd name="T23" fmla="*/ 2147483647 h 247"/>
                <a:gd name="T24" fmla="*/ 2147483647 w 125"/>
                <a:gd name="T25" fmla="*/ 2147483647 h 2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5"/>
                <a:gd name="T40" fmla="*/ 0 h 247"/>
                <a:gd name="T41" fmla="*/ 125 w 125"/>
                <a:gd name="T42" fmla="*/ 247 h 2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5" h="247">
                  <a:moveTo>
                    <a:pt x="22" y="2"/>
                  </a:moveTo>
                  <a:lnTo>
                    <a:pt x="52" y="0"/>
                  </a:lnTo>
                  <a:lnTo>
                    <a:pt x="112" y="37"/>
                  </a:lnTo>
                  <a:lnTo>
                    <a:pt x="103" y="67"/>
                  </a:lnTo>
                  <a:lnTo>
                    <a:pt x="124" y="86"/>
                  </a:lnTo>
                  <a:lnTo>
                    <a:pt x="125" y="203"/>
                  </a:lnTo>
                  <a:lnTo>
                    <a:pt x="104" y="247"/>
                  </a:lnTo>
                  <a:lnTo>
                    <a:pt x="81" y="231"/>
                  </a:lnTo>
                  <a:lnTo>
                    <a:pt x="55" y="230"/>
                  </a:lnTo>
                  <a:lnTo>
                    <a:pt x="12" y="206"/>
                  </a:lnTo>
                  <a:lnTo>
                    <a:pt x="45" y="133"/>
                  </a:lnTo>
                  <a:lnTo>
                    <a:pt x="0" y="94"/>
                  </a:lnTo>
                  <a:lnTo>
                    <a:pt x="22" y="2"/>
                  </a:lnTo>
                  <a:close/>
                </a:path>
              </a:pathLst>
            </a:custGeom>
            <a:solidFill>
              <a:srgbClr val="0065A5"/>
            </a:solidFill>
            <a:ln w="19050">
              <a:solidFill>
                <a:schemeClr val="tx1"/>
              </a:solidFill>
              <a:prstDash val="solid"/>
              <a:round/>
              <a:headEnd/>
              <a:tailEnd/>
            </a:ln>
          </p:spPr>
          <p:txBody>
            <a:bodyPr/>
            <a:lstStyle/>
            <a:p>
              <a:pPr algn="ctr" eaLnBrk="0" hangingPunct="0"/>
              <a:endParaRPr lang="en-US" sz="1200" b="1">
                <a:solidFill>
                  <a:srgbClr val="000000"/>
                </a:solidFill>
                <a:latin typeface="Calibri"/>
                <a:cs typeface="Calibri" pitchFamily="34" charset="0"/>
              </a:endParaRPr>
            </a:p>
          </p:txBody>
        </p:sp>
        <p:sp>
          <p:nvSpPr>
            <p:cNvPr id="29" name="Shape - New Hampshire"/>
            <p:cNvSpPr>
              <a:spLocks noChangeAspect="1"/>
            </p:cNvSpPr>
            <p:nvPr/>
          </p:nvSpPr>
          <p:spPr bwMode="auto">
            <a:xfrm>
              <a:off x="7267575" y="1488926"/>
              <a:ext cx="257175" cy="447675"/>
            </a:xfrm>
            <a:custGeom>
              <a:avLst/>
              <a:gdLst>
                <a:gd name="T0" fmla="*/ 2147483647 w 162"/>
                <a:gd name="T1" fmla="*/ 0 h 289"/>
                <a:gd name="T2" fmla="*/ 0 w 162"/>
                <a:gd name="T3" fmla="*/ 2147483647 h 289"/>
                <a:gd name="T4" fmla="*/ 2147483647 w 162"/>
                <a:gd name="T5" fmla="*/ 2147483647 h 289"/>
                <a:gd name="T6" fmla="*/ 2147483647 w 162"/>
                <a:gd name="T7" fmla="*/ 2147483647 h 289"/>
                <a:gd name="T8" fmla="*/ 2147483647 w 162"/>
                <a:gd name="T9" fmla="*/ 2147483647 h 289"/>
                <a:gd name="T10" fmla="*/ 2147483647 w 162"/>
                <a:gd name="T11" fmla="*/ 2147483647 h 289"/>
                <a:gd name="T12" fmla="*/ 2147483647 w 162"/>
                <a:gd name="T13" fmla="*/ 2147483647 h 289"/>
                <a:gd name="T14" fmla="*/ 2147483647 w 162"/>
                <a:gd name="T15" fmla="*/ 2147483647 h 289"/>
                <a:gd name="T16" fmla="*/ 2147483647 w 162"/>
                <a:gd name="T17" fmla="*/ 2147483647 h 289"/>
                <a:gd name="T18" fmla="*/ 2147483647 w 162"/>
                <a:gd name="T19" fmla="*/ 2147483647 h 289"/>
                <a:gd name="T20" fmla="*/ 2147483647 w 162"/>
                <a:gd name="T21" fmla="*/ 2147483647 h 289"/>
                <a:gd name="T22" fmla="*/ 2147483647 w 162"/>
                <a:gd name="T23" fmla="*/ 2147483647 h 289"/>
                <a:gd name="T24" fmla="*/ 2147483647 w 162"/>
                <a:gd name="T25" fmla="*/ 0 h 2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2"/>
                <a:gd name="T40" fmla="*/ 0 h 289"/>
                <a:gd name="T41" fmla="*/ 162 w 162"/>
                <a:gd name="T42" fmla="*/ 289 h 2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2" h="289">
                  <a:moveTo>
                    <a:pt x="34" y="0"/>
                  </a:moveTo>
                  <a:lnTo>
                    <a:pt x="0" y="51"/>
                  </a:lnTo>
                  <a:lnTo>
                    <a:pt x="37" y="118"/>
                  </a:lnTo>
                  <a:lnTo>
                    <a:pt x="15" y="136"/>
                  </a:lnTo>
                  <a:lnTo>
                    <a:pt x="24" y="289"/>
                  </a:lnTo>
                  <a:lnTo>
                    <a:pt x="115" y="267"/>
                  </a:lnTo>
                  <a:lnTo>
                    <a:pt x="138" y="267"/>
                  </a:lnTo>
                  <a:lnTo>
                    <a:pt x="152" y="250"/>
                  </a:lnTo>
                  <a:lnTo>
                    <a:pt x="152" y="222"/>
                  </a:lnTo>
                  <a:lnTo>
                    <a:pt x="162" y="204"/>
                  </a:lnTo>
                  <a:lnTo>
                    <a:pt x="112" y="182"/>
                  </a:lnTo>
                  <a:lnTo>
                    <a:pt x="46" y="14"/>
                  </a:lnTo>
                  <a:lnTo>
                    <a:pt x="34" y="0"/>
                  </a:lnTo>
                  <a:close/>
                </a:path>
              </a:pathLst>
            </a:custGeom>
            <a:solidFill>
              <a:srgbClr val="85AA5D"/>
            </a:solidFill>
            <a:ln w="19050">
              <a:solidFill>
                <a:schemeClr val="tx1"/>
              </a:solidFill>
              <a:prstDash val="solid"/>
              <a:round/>
              <a:headEnd/>
              <a:tailEnd/>
            </a:ln>
          </p:spPr>
          <p:txBody>
            <a:bodyPr/>
            <a:lstStyle/>
            <a:p>
              <a:pPr algn="ctr" eaLnBrk="0" hangingPunct="0"/>
              <a:endParaRPr lang="en-US" sz="1200" b="1">
                <a:solidFill>
                  <a:srgbClr val="000000"/>
                </a:solidFill>
                <a:latin typeface="Calibri"/>
                <a:cs typeface="Calibri" pitchFamily="34" charset="0"/>
              </a:endParaRPr>
            </a:p>
          </p:txBody>
        </p:sp>
        <p:sp>
          <p:nvSpPr>
            <p:cNvPr id="30" name="Shape - Nevada"/>
            <p:cNvSpPr>
              <a:spLocks noChangeAspect="1"/>
            </p:cNvSpPr>
            <p:nvPr/>
          </p:nvSpPr>
          <p:spPr bwMode="auto">
            <a:xfrm>
              <a:off x="1593849" y="2266800"/>
              <a:ext cx="831851" cy="1239838"/>
            </a:xfrm>
            <a:custGeom>
              <a:avLst/>
              <a:gdLst>
                <a:gd name="T0" fmla="*/ 2147483647 w 527"/>
                <a:gd name="T1" fmla="*/ 0 h 797"/>
                <a:gd name="T2" fmla="*/ 0 w 527"/>
                <a:gd name="T3" fmla="*/ 2147483647 h 797"/>
                <a:gd name="T4" fmla="*/ 2147483647 w 527"/>
                <a:gd name="T5" fmla="*/ 2147483647 h 797"/>
                <a:gd name="T6" fmla="*/ 2147483647 w 527"/>
                <a:gd name="T7" fmla="*/ 2147483647 h 797"/>
                <a:gd name="T8" fmla="*/ 2147483647 w 527"/>
                <a:gd name="T9" fmla="*/ 2147483647 h 797"/>
                <a:gd name="T10" fmla="*/ 2147483647 w 527"/>
                <a:gd name="T11" fmla="*/ 2147483647 h 797"/>
                <a:gd name="T12" fmla="*/ 2147483647 w 527"/>
                <a:gd name="T13" fmla="*/ 2147483647 h 797"/>
                <a:gd name="T14" fmla="*/ 2147483647 w 527"/>
                <a:gd name="T15" fmla="*/ 2147483647 h 797"/>
                <a:gd name="T16" fmla="*/ 2147483647 w 527"/>
                <a:gd name="T17" fmla="*/ 2147483647 h 797"/>
                <a:gd name="T18" fmla="*/ 2147483647 w 527"/>
                <a:gd name="T19" fmla="*/ 2147483647 h 797"/>
                <a:gd name="T20" fmla="*/ 2147483647 w 527"/>
                <a:gd name="T21" fmla="*/ 2147483647 h 797"/>
                <a:gd name="T22" fmla="*/ 2147483647 w 527"/>
                <a:gd name="T23" fmla="*/ 0 h 7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7"/>
                <a:gd name="T37" fmla="*/ 0 h 797"/>
                <a:gd name="T38" fmla="*/ 527 w 527"/>
                <a:gd name="T39" fmla="*/ 797 h 7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7" h="797">
                  <a:moveTo>
                    <a:pt x="67" y="0"/>
                  </a:moveTo>
                  <a:lnTo>
                    <a:pt x="0" y="316"/>
                  </a:lnTo>
                  <a:lnTo>
                    <a:pt x="359" y="797"/>
                  </a:lnTo>
                  <a:lnTo>
                    <a:pt x="381" y="776"/>
                  </a:lnTo>
                  <a:lnTo>
                    <a:pt x="380" y="681"/>
                  </a:lnTo>
                  <a:lnTo>
                    <a:pt x="425" y="688"/>
                  </a:lnTo>
                  <a:lnTo>
                    <a:pt x="471" y="396"/>
                  </a:lnTo>
                  <a:lnTo>
                    <a:pt x="502" y="198"/>
                  </a:lnTo>
                  <a:lnTo>
                    <a:pt x="511" y="138"/>
                  </a:lnTo>
                  <a:lnTo>
                    <a:pt x="527" y="85"/>
                  </a:lnTo>
                  <a:lnTo>
                    <a:pt x="290" y="47"/>
                  </a:lnTo>
                  <a:lnTo>
                    <a:pt x="67" y="0"/>
                  </a:lnTo>
                  <a:close/>
                </a:path>
              </a:pathLst>
            </a:custGeom>
            <a:solidFill>
              <a:srgbClr val="552633"/>
            </a:solidFill>
            <a:ln w="19050">
              <a:solidFill>
                <a:schemeClr val="tx1"/>
              </a:solidFill>
              <a:prstDash val="solid"/>
              <a:round/>
              <a:headEnd/>
              <a:tailEnd/>
            </a:ln>
          </p:spPr>
          <p:txBody>
            <a:bodyPr/>
            <a:lstStyle/>
            <a:p>
              <a:pPr algn="ctr" eaLnBrk="0" hangingPunct="0"/>
              <a:endParaRPr lang="en-US" sz="1200" b="1">
                <a:solidFill>
                  <a:srgbClr val="000000"/>
                </a:solidFill>
                <a:latin typeface="Calibri"/>
                <a:cs typeface="Calibri" pitchFamily="34" charset="0"/>
              </a:endParaRPr>
            </a:p>
          </p:txBody>
        </p:sp>
        <p:sp>
          <p:nvSpPr>
            <p:cNvPr id="31" name="Shape - Nebraska"/>
            <p:cNvSpPr>
              <a:spLocks noChangeAspect="1"/>
            </p:cNvSpPr>
            <p:nvPr/>
          </p:nvSpPr>
          <p:spPr bwMode="auto">
            <a:xfrm>
              <a:off x="3581400" y="2368401"/>
              <a:ext cx="1095375" cy="487363"/>
            </a:xfrm>
            <a:custGeom>
              <a:avLst/>
              <a:gdLst>
                <a:gd name="T0" fmla="*/ 2147483647 w 695"/>
                <a:gd name="T1" fmla="*/ 0 h 313"/>
                <a:gd name="T2" fmla="*/ 0 w 695"/>
                <a:gd name="T3" fmla="*/ 2147483647 h 313"/>
                <a:gd name="T4" fmla="*/ 2147483647 w 695"/>
                <a:gd name="T5" fmla="*/ 2147483647 h 313"/>
                <a:gd name="T6" fmla="*/ 2147483647 w 695"/>
                <a:gd name="T7" fmla="*/ 2147483647 h 313"/>
                <a:gd name="T8" fmla="*/ 2147483647 w 695"/>
                <a:gd name="T9" fmla="*/ 2147483647 h 313"/>
                <a:gd name="T10" fmla="*/ 2147483647 w 695"/>
                <a:gd name="T11" fmla="*/ 2147483647 h 313"/>
                <a:gd name="T12" fmla="*/ 2147483647 w 695"/>
                <a:gd name="T13" fmla="*/ 2147483647 h 313"/>
                <a:gd name="T14" fmla="*/ 2147483647 w 695"/>
                <a:gd name="T15" fmla="*/ 2147483647 h 313"/>
                <a:gd name="T16" fmla="*/ 2147483647 w 695"/>
                <a:gd name="T17" fmla="*/ 2147483647 h 313"/>
                <a:gd name="T18" fmla="*/ 2147483647 w 695"/>
                <a:gd name="T19" fmla="*/ 2147483647 h 313"/>
                <a:gd name="T20" fmla="*/ 2147483647 w 695"/>
                <a:gd name="T21" fmla="*/ 2147483647 h 313"/>
                <a:gd name="T22" fmla="*/ 2147483647 w 695"/>
                <a:gd name="T23" fmla="*/ 2147483647 h 313"/>
                <a:gd name="T24" fmla="*/ 2147483647 w 695"/>
                <a:gd name="T25" fmla="*/ 2147483647 h 313"/>
                <a:gd name="T26" fmla="*/ 2147483647 w 695"/>
                <a:gd name="T27" fmla="*/ 2147483647 h 313"/>
                <a:gd name="T28" fmla="*/ 2147483647 w 695"/>
                <a:gd name="T29" fmla="*/ 0 h 3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5"/>
                <a:gd name="T46" fmla="*/ 0 h 313"/>
                <a:gd name="T47" fmla="*/ 695 w 695"/>
                <a:gd name="T48" fmla="*/ 313 h 3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5" h="313">
                  <a:moveTo>
                    <a:pt x="8" y="0"/>
                  </a:moveTo>
                  <a:lnTo>
                    <a:pt x="0" y="207"/>
                  </a:lnTo>
                  <a:lnTo>
                    <a:pt x="157" y="211"/>
                  </a:lnTo>
                  <a:lnTo>
                    <a:pt x="155" y="313"/>
                  </a:lnTo>
                  <a:lnTo>
                    <a:pt x="367" y="310"/>
                  </a:lnTo>
                  <a:lnTo>
                    <a:pt x="556" y="307"/>
                  </a:lnTo>
                  <a:lnTo>
                    <a:pt x="695" y="310"/>
                  </a:lnTo>
                  <a:lnTo>
                    <a:pt x="652" y="222"/>
                  </a:lnTo>
                  <a:lnTo>
                    <a:pt x="622" y="140"/>
                  </a:lnTo>
                  <a:lnTo>
                    <a:pt x="589" y="55"/>
                  </a:lnTo>
                  <a:lnTo>
                    <a:pt x="510" y="1"/>
                  </a:lnTo>
                  <a:lnTo>
                    <a:pt x="474" y="33"/>
                  </a:lnTo>
                  <a:lnTo>
                    <a:pt x="431" y="10"/>
                  </a:lnTo>
                  <a:lnTo>
                    <a:pt x="242" y="4"/>
                  </a:lnTo>
                  <a:lnTo>
                    <a:pt x="8" y="0"/>
                  </a:lnTo>
                  <a:close/>
                </a:path>
              </a:pathLst>
            </a:custGeom>
            <a:solidFill>
              <a:srgbClr val="85AA5D"/>
            </a:solidFill>
            <a:ln w="19050">
              <a:solidFill>
                <a:schemeClr val="tx1"/>
              </a:solidFill>
              <a:prstDash val="solid"/>
              <a:round/>
              <a:headEnd/>
              <a:tailEnd/>
            </a:ln>
          </p:spPr>
          <p:txBody>
            <a:bodyPr/>
            <a:lstStyle/>
            <a:p>
              <a:pPr algn="ctr" eaLnBrk="0" hangingPunct="0"/>
              <a:endParaRPr lang="en-US" sz="1200" b="1">
                <a:solidFill>
                  <a:srgbClr val="000000"/>
                </a:solidFill>
                <a:latin typeface="Calibri"/>
                <a:cs typeface="Calibri" pitchFamily="34" charset="0"/>
              </a:endParaRPr>
            </a:p>
          </p:txBody>
        </p:sp>
        <p:sp>
          <p:nvSpPr>
            <p:cNvPr id="32" name="Shape - Montana"/>
            <p:cNvSpPr>
              <a:spLocks noChangeAspect="1"/>
            </p:cNvSpPr>
            <p:nvPr/>
          </p:nvSpPr>
          <p:spPr bwMode="auto">
            <a:xfrm>
              <a:off x="2307284" y="1261914"/>
              <a:ext cx="1306512" cy="803275"/>
            </a:xfrm>
            <a:custGeom>
              <a:avLst/>
              <a:gdLst>
                <a:gd name="T0" fmla="*/ 2147483647 w 828"/>
                <a:gd name="T1" fmla="*/ 0 h 516"/>
                <a:gd name="T2" fmla="*/ 2147483647 w 828"/>
                <a:gd name="T3" fmla="*/ 2147483647 h 516"/>
                <a:gd name="T4" fmla="*/ 2147483647 w 828"/>
                <a:gd name="T5" fmla="*/ 2147483647 h 516"/>
                <a:gd name="T6" fmla="*/ 2147483647 w 828"/>
                <a:gd name="T7" fmla="*/ 2147483647 h 516"/>
                <a:gd name="T8" fmla="*/ 2147483647 w 828"/>
                <a:gd name="T9" fmla="*/ 2147483647 h 516"/>
                <a:gd name="T10" fmla="*/ 2147483647 w 828"/>
                <a:gd name="T11" fmla="*/ 2147483647 h 516"/>
                <a:gd name="T12" fmla="*/ 2147483647 w 828"/>
                <a:gd name="T13" fmla="*/ 2147483647 h 516"/>
                <a:gd name="T14" fmla="*/ 2147483647 w 828"/>
                <a:gd name="T15" fmla="*/ 2147483647 h 516"/>
                <a:gd name="T16" fmla="*/ 2147483647 w 828"/>
                <a:gd name="T17" fmla="*/ 2147483647 h 516"/>
                <a:gd name="T18" fmla="*/ 2147483647 w 828"/>
                <a:gd name="T19" fmla="*/ 2147483647 h 516"/>
                <a:gd name="T20" fmla="*/ 2147483647 w 828"/>
                <a:gd name="T21" fmla="*/ 2147483647 h 516"/>
                <a:gd name="T22" fmla="*/ 2147483647 w 828"/>
                <a:gd name="T23" fmla="*/ 2147483647 h 516"/>
                <a:gd name="T24" fmla="*/ 2147483647 w 828"/>
                <a:gd name="T25" fmla="*/ 2147483647 h 516"/>
                <a:gd name="T26" fmla="*/ 2147483647 w 828"/>
                <a:gd name="T27" fmla="*/ 2147483647 h 516"/>
                <a:gd name="T28" fmla="*/ 2147483647 w 828"/>
                <a:gd name="T29" fmla="*/ 2147483647 h 516"/>
                <a:gd name="T30" fmla="*/ 2147483647 w 828"/>
                <a:gd name="T31" fmla="*/ 2147483647 h 516"/>
                <a:gd name="T32" fmla="*/ 2147483647 w 828"/>
                <a:gd name="T33" fmla="*/ 2147483647 h 516"/>
                <a:gd name="T34" fmla="*/ 0 w 828"/>
                <a:gd name="T35" fmla="*/ 2147483647 h 516"/>
                <a:gd name="T36" fmla="*/ 2147483647 w 828"/>
                <a:gd name="T37" fmla="*/ 0 h 5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8"/>
                <a:gd name="T58" fmla="*/ 0 h 516"/>
                <a:gd name="T59" fmla="*/ 828 w 828"/>
                <a:gd name="T60" fmla="*/ 516 h 5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8" h="516">
                  <a:moveTo>
                    <a:pt x="14" y="0"/>
                  </a:moveTo>
                  <a:lnTo>
                    <a:pt x="176" y="21"/>
                  </a:lnTo>
                  <a:lnTo>
                    <a:pt x="275" y="34"/>
                  </a:lnTo>
                  <a:lnTo>
                    <a:pt x="404" y="48"/>
                  </a:lnTo>
                  <a:lnTo>
                    <a:pt x="524" y="60"/>
                  </a:lnTo>
                  <a:lnTo>
                    <a:pt x="731" y="75"/>
                  </a:lnTo>
                  <a:lnTo>
                    <a:pt x="828" y="82"/>
                  </a:lnTo>
                  <a:lnTo>
                    <a:pt x="825" y="502"/>
                  </a:lnTo>
                  <a:lnTo>
                    <a:pt x="318" y="459"/>
                  </a:lnTo>
                  <a:lnTo>
                    <a:pt x="307" y="516"/>
                  </a:lnTo>
                  <a:lnTo>
                    <a:pt x="288" y="489"/>
                  </a:lnTo>
                  <a:lnTo>
                    <a:pt x="242" y="493"/>
                  </a:lnTo>
                  <a:lnTo>
                    <a:pt x="175" y="504"/>
                  </a:lnTo>
                  <a:lnTo>
                    <a:pt x="163" y="431"/>
                  </a:lnTo>
                  <a:lnTo>
                    <a:pt x="84" y="373"/>
                  </a:lnTo>
                  <a:lnTo>
                    <a:pt x="96" y="317"/>
                  </a:lnTo>
                  <a:lnTo>
                    <a:pt x="103" y="273"/>
                  </a:lnTo>
                  <a:lnTo>
                    <a:pt x="0" y="128"/>
                  </a:lnTo>
                  <a:lnTo>
                    <a:pt x="14" y="0"/>
                  </a:lnTo>
                  <a:close/>
                </a:path>
              </a:pathLst>
            </a:custGeom>
            <a:solidFill>
              <a:srgbClr val="0065A5"/>
            </a:solidFill>
            <a:ln w="19050">
              <a:solidFill>
                <a:schemeClr val="tx1"/>
              </a:solidFill>
              <a:prstDash val="solid"/>
              <a:round/>
              <a:headEnd/>
              <a:tailEnd/>
            </a:ln>
          </p:spPr>
          <p:txBody>
            <a:bodyPr/>
            <a:lstStyle/>
            <a:p>
              <a:pPr algn="ctr" eaLnBrk="0" hangingPunct="0"/>
              <a:endParaRPr lang="en-US" sz="1200" b="1">
                <a:solidFill>
                  <a:srgbClr val="000000"/>
                </a:solidFill>
                <a:latin typeface="Calibri"/>
                <a:cs typeface="Calibri" pitchFamily="34" charset="0"/>
              </a:endParaRPr>
            </a:p>
          </p:txBody>
        </p:sp>
        <p:sp>
          <p:nvSpPr>
            <p:cNvPr id="33" name="Shape - Missouri"/>
            <p:cNvSpPr>
              <a:spLocks noChangeAspect="1"/>
            </p:cNvSpPr>
            <p:nvPr/>
          </p:nvSpPr>
          <p:spPr bwMode="auto">
            <a:xfrm>
              <a:off x="4621212" y="2719239"/>
              <a:ext cx="863600" cy="701675"/>
            </a:xfrm>
            <a:custGeom>
              <a:avLst/>
              <a:gdLst>
                <a:gd name="T0" fmla="*/ 0 w 548"/>
                <a:gd name="T1" fmla="*/ 15 h 451"/>
                <a:gd name="T2" fmla="*/ 240 w 548"/>
                <a:gd name="T3" fmla="*/ 0 h 451"/>
                <a:gd name="T4" fmla="*/ 290 w 548"/>
                <a:gd name="T5" fmla="*/ 0 h 451"/>
                <a:gd name="T6" fmla="*/ 329 w 548"/>
                <a:gd name="T7" fmla="*/ 13 h 451"/>
                <a:gd name="T8" fmla="*/ 308 w 548"/>
                <a:gd name="T9" fmla="*/ 52 h 451"/>
                <a:gd name="T10" fmla="*/ 378 w 548"/>
                <a:gd name="T11" fmla="*/ 116 h 451"/>
                <a:gd name="T12" fmla="*/ 401 w 548"/>
                <a:gd name="T13" fmla="*/ 170 h 451"/>
                <a:gd name="T14" fmla="*/ 442 w 548"/>
                <a:gd name="T15" fmla="*/ 156 h 451"/>
                <a:gd name="T16" fmla="*/ 441 w 548"/>
                <a:gd name="T17" fmla="*/ 232 h 451"/>
                <a:gd name="T18" fmla="*/ 483 w 548"/>
                <a:gd name="T19" fmla="*/ 255 h 451"/>
                <a:gd name="T20" fmla="*/ 502 w 548"/>
                <a:gd name="T21" fmla="*/ 322 h 451"/>
                <a:gd name="T22" fmla="*/ 532 w 548"/>
                <a:gd name="T23" fmla="*/ 328 h 451"/>
                <a:gd name="T24" fmla="*/ 548 w 548"/>
                <a:gd name="T25" fmla="*/ 356 h 451"/>
                <a:gd name="T26" fmla="*/ 511 w 548"/>
                <a:gd name="T27" fmla="*/ 395 h 451"/>
                <a:gd name="T28" fmla="*/ 499 w 548"/>
                <a:gd name="T29" fmla="*/ 439 h 451"/>
                <a:gd name="T30" fmla="*/ 447 w 548"/>
                <a:gd name="T31" fmla="*/ 451 h 451"/>
                <a:gd name="T32" fmla="*/ 460 w 548"/>
                <a:gd name="T33" fmla="*/ 402 h 451"/>
                <a:gd name="T34" fmla="*/ 255 w 548"/>
                <a:gd name="T35" fmla="*/ 420 h 451"/>
                <a:gd name="T36" fmla="*/ 107 w 548"/>
                <a:gd name="T37" fmla="*/ 438 h 451"/>
                <a:gd name="T38" fmla="*/ 98 w 548"/>
                <a:gd name="T39" fmla="*/ 390 h 451"/>
                <a:gd name="T40" fmla="*/ 88 w 548"/>
                <a:gd name="T41" fmla="*/ 246 h 451"/>
                <a:gd name="T42" fmla="*/ 86 w 548"/>
                <a:gd name="T43" fmla="*/ 167 h 451"/>
                <a:gd name="T44" fmla="*/ 37 w 548"/>
                <a:gd name="T45" fmla="*/ 131 h 451"/>
                <a:gd name="T46" fmla="*/ 55 w 548"/>
                <a:gd name="T47" fmla="*/ 98 h 451"/>
                <a:gd name="T48" fmla="*/ 31 w 548"/>
                <a:gd name="T49" fmla="*/ 80 h 451"/>
                <a:gd name="T50" fmla="*/ 0 w 548"/>
                <a:gd name="T51" fmla="*/ 15 h 4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8"/>
                <a:gd name="T79" fmla="*/ 0 h 451"/>
                <a:gd name="T80" fmla="*/ 548 w 548"/>
                <a:gd name="T81" fmla="*/ 451 h 4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8" h="451">
                  <a:moveTo>
                    <a:pt x="0" y="15"/>
                  </a:moveTo>
                  <a:lnTo>
                    <a:pt x="240" y="0"/>
                  </a:lnTo>
                  <a:lnTo>
                    <a:pt x="290" y="0"/>
                  </a:lnTo>
                  <a:lnTo>
                    <a:pt x="329" y="13"/>
                  </a:lnTo>
                  <a:lnTo>
                    <a:pt x="308" y="52"/>
                  </a:lnTo>
                  <a:lnTo>
                    <a:pt x="378" y="116"/>
                  </a:lnTo>
                  <a:lnTo>
                    <a:pt x="401" y="170"/>
                  </a:lnTo>
                  <a:lnTo>
                    <a:pt x="442" y="156"/>
                  </a:lnTo>
                  <a:lnTo>
                    <a:pt x="441" y="232"/>
                  </a:lnTo>
                  <a:lnTo>
                    <a:pt x="483" y="255"/>
                  </a:lnTo>
                  <a:lnTo>
                    <a:pt x="502" y="322"/>
                  </a:lnTo>
                  <a:lnTo>
                    <a:pt x="532" y="328"/>
                  </a:lnTo>
                  <a:lnTo>
                    <a:pt x="548" y="356"/>
                  </a:lnTo>
                  <a:lnTo>
                    <a:pt x="511" y="395"/>
                  </a:lnTo>
                  <a:lnTo>
                    <a:pt x="499" y="439"/>
                  </a:lnTo>
                  <a:lnTo>
                    <a:pt x="447" y="451"/>
                  </a:lnTo>
                  <a:lnTo>
                    <a:pt x="460" y="402"/>
                  </a:lnTo>
                  <a:lnTo>
                    <a:pt x="255" y="420"/>
                  </a:lnTo>
                  <a:lnTo>
                    <a:pt x="107" y="438"/>
                  </a:lnTo>
                  <a:lnTo>
                    <a:pt x="98" y="390"/>
                  </a:lnTo>
                  <a:lnTo>
                    <a:pt x="88" y="246"/>
                  </a:lnTo>
                  <a:lnTo>
                    <a:pt x="86" y="167"/>
                  </a:lnTo>
                  <a:lnTo>
                    <a:pt x="37" y="131"/>
                  </a:lnTo>
                  <a:lnTo>
                    <a:pt x="55" y="98"/>
                  </a:lnTo>
                  <a:lnTo>
                    <a:pt x="31" y="80"/>
                  </a:lnTo>
                  <a:lnTo>
                    <a:pt x="0" y="15"/>
                  </a:lnTo>
                  <a:close/>
                </a:path>
              </a:pathLst>
            </a:custGeom>
            <a:solidFill>
              <a:srgbClr val="0065A5"/>
            </a:solidFill>
            <a:ln w="19050">
              <a:solidFill>
                <a:schemeClr val="tx1"/>
              </a:solidFill>
              <a:prstDash val="solid"/>
              <a:round/>
              <a:headEnd/>
              <a:tailEnd/>
            </a:ln>
          </p:spPr>
          <p:txBody>
            <a:bodyPr/>
            <a:lstStyle/>
            <a:p>
              <a:pPr algn="ctr" eaLnBrk="0" hangingPunct="0">
                <a:defRPr/>
              </a:pPr>
              <a:endParaRPr lang="en-US" sz="1200" b="1">
                <a:solidFill>
                  <a:srgbClr val="000000"/>
                </a:solidFill>
                <a:latin typeface="Calibri"/>
                <a:cs typeface="Calibri" pitchFamily="34" charset="0"/>
              </a:endParaRPr>
            </a:p>
          </p:txBody>
        </p:sp>
        <p:sp>
          <p:nvSpPr>
            <p:cNvPr id="34" name="Shape - Mississippi"/>
            <p:cNvSpPr>
              <a:spLocks noChangeAspect="1"/>
            </p:cNvSpPr>
            <p:nvPr/>
          </p:nvSpPr>
          <p:spPr bwMode="auto">
            <a:xfrm>
              <a:off x="5237161" y="3552675"/>
              <a:ext cx="450851" cy="774700"/>
            </a:xfrm>
            <a:custGeom>
              <a:avLst/>
              <a:gdLst>
                <a:gd name="T0" fmla="*/ 2147483647 w 287"/>
                <a:gd name="T1" fmla="*/ 2147483647 h 499"/>
                <a:gd name="T2" fmla="*/ 2147483647 w 287"/>
                <a:gd name="T3" fmla="*/ 2147483647 h 499"/>
                <a:gd name="T4" fmla="*/ 0 w 287"/>
                <a:gd name="T5" fmla="*/ 2147483647 h 499"/>
                <a:gd name="T6" fmla="*/ 2147483647 w 287"/>
                <a:gd name="T7" fmla="*/ 2147483647 h 499"/>
                <a:gd name="T8" fmla="*/ 2147483647 w 287"/>
                <a:gd name="T9" fmla="*/ 2147483647 h 499"/>
                <a:gd name="T10" fmla="*/ 2147483647 w 287"/>
                <a:gd name="T11" fmla="*/ 2147483647 h 499"/>
                <a:gd name="T12" fmla="*/ 2147483647 w 287"/>
                <a:gd name="T13" fmla="*/ 2147483647 h 499"/>
                <a:gd name="T14" fmla="*/ 2147483647 w 287"/>
                <a:gd name="T15" fmla="*/ 2147483647 h 499"/>
                <a:gd name="T16" fmla="*/ 2147483647 w 287"/>
                <a:gd name="T17" fmla="*/ 2147483647 h 499"/>
                <a:gd name="T18" fmla="*/ 2147483647 w 287"/>
                <a:gd name="T19" fmla="*/ 2147483647 h 499"/>
                <a:gd name="T20" fmla="*/ 2147483647 w 287"/>
                <a:gd name="T21" fmla="*/ 2147483647 h 499"/>
                <a:gd name="T22" fmla="*/ 2147483647 w 287"/>
                <a:gd name="T23" fmla="*/ 2147483647 h 499"/>
                <a:gd name="T24" fmla="*/ 2147483647 w 287"/>
                <a:gd name="T25" fmla="*/ 2147483647 h 499"/>
                <a:gd name="T26" fmla="*/ 2147483647 w 287"/>
                <a:gd name="T27" fmla="*/ 0 h 499"/>
                <a:gd name="T28" fmla="*/ 2147483647 w 287"/>
                <a:gd name="T29" fmla="*/ 2147483647 h 4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7"/>
                <a:gd name="T46" fmla="*/ 0 h 499"/>
                <a:gd name="T47" fmla="*/ 287 w 287"/>
                <a:gd name="T48" fmla="*/ 499 h 4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7" h="499">
                  <a:moveTo>
                    <a:pt x="81" y="16"/>
                  </a:moveTo>
                  <a:lnTo>
                    <a:pt x="38" y="101"/>
                  </a:lnTo>
                  <a:lnTo>
                    <a:pt x="0" y="156"/>
                  </a:lnTo>
                  <a:lnTo>
                    <a:pt x="12" y="222"/>
                  </a:lnTo>
                  <a:lnTo>
                    <a:pt x="57" y="311"/>
                  </a:lnTo>
                  <a:lnTo>
                    <a:pt x="23" y="402"/>
                  </a:lnTo>
                  <a:lnTo>
                    <a:pt x="8" y="450"/>
                  </a:lnTo>
                  <a:lnTo>
                    <a:pt x="175" y="430"/>
                  </a:lnTo>
                  <a:lnTo>
                    <a:pt x="182" y="492"/>
                  </a:lnTo>
                  <a:lnTo>
                    <a:pt x="216" y="499"/>
                  </a:lnTo>
                  <a:lnTo>
                    <a:pt x="225" y="468"/>
                  </a:lnTo>
                  <a:lnTo>
                    <a:pt x="287" y="459"/>
                  </a:lnTo>
                  <a:lnTo>
                    <a:pt x="273" y="357"/>
                  </a:lnTo>
                  <a:lnTo>
                    <a:pt x="270" y="0"/>
                  </a:lnTo>
                  <a:lnTo>
                    <a:pt x="81" y="16"/>
                  </a:lnTo>
                  <a:close/>
                </a:path>
              </a:pathLst>
            </a:custGeom>
            <a:solidFill>
              <a:srgbClr val="0065A5"/>
            </a:solidFill>
            <a:ln w="19050">
              <a:solidFill>
                <a:schemeClr val="tx1"/>
              </a:solidFill>
              <a:prstDash val="solid"/>
              <a:round/>
              <a:headEnd/>
              <a:tailEnd/>
            </a:ln>
          </p:spPr>
          <p:txBody>
            <a:bodyPr/>
            <a:lstStyle/>
            <a:p>
              <a:pPr algn="ctr" eaLnBrk="0" hangingPunct="0"/>
              <a:endParaRPr lang="en-US" sz="1200" b="1">
                <a:solidFill>
                  <a:srgbClr val="000000"/>
                </a:solidFill>
                <a:latin typeface="Calibri"/>
                <a:cs typeface="Calibri" pitchFamily="34" charset="0"/>
              </a:endParaRPr>
            </a:p>
          </p:txBody>
        </p:sp>
        <p:sp>
          <p:nvSpPr>
            <p:cNvPr id="35" name="Shape - Minnesota"/>
            <p:cNvSpPr>
              <a:spLocks noChangeAspect="1"/>
            </p:cNvSpPr>
            <p:nvPr/>
          </p:nvSpPr>
          <p:spPr bwMode="auto">
            <a:xfrm>
              <a:off x="4352924" y="1327001"/>
              <a:ext cx="857251" cy="957263"/>
            </a:xfrm>
            <a:custGeom>
              <a:avLst/>
              <a:gdLst>
                <a:gd name="T0" fmla="*/ 0 w 545"/>
                <a:gd name="T1" fmla="*/ 2147483647 h 614"/>
                <a:gd name="T2" fmla="*/ 2147483647 w 545"/>
                <a:gd name="T3" fmla="*/ 2147483647 h 614"/>
                <a:gd name="T4" fmla="*/ 2147483647 w 545"/>
                <a:gd name="T5" fmla="*/ 0 h 614"/>
                <a:gd name="T6" fmla="*/ 2147483647 w 545"/>
                <a:gd name="T7" fmla="*/ 2147483647 h 614"/>
                <a:gd name="T8" fmla="*/ 2147483647 w 545"/>
                <a:gd name="T9" fmla="*/ 2147483647 h 614"/>
                <a:gd name="T10" fmla="*/ 2147483647 w 545"/>
                <a:gd name="T11" fmla="*/ 2147483647 h 614"/>
                <a:gd name="T12" fmla="*/ 2147483647 w 545"/>
                <a:gd name="T13" fmla="*/ 2147483647 h 614"/>
                <a:gd name="T14" fmla="*/ 2147483647 w 545"/>
                <a:gd name="T15" fmla="*/ 2147483647 h 614"/>
                <a:gd name="T16" fmla="*/ 2147483647 w 545"/>
                <a:gd name="T17" fmla="*/ 2147483647 h 614"/>
                <a:gd name="T18" fmla="*/ 2147483647 w 545"/>
                <a:gd name="T19" fmla="*/ 2147483647 h 614"/>
                <a:gd name="T20" fmla="*/ 2147483647 w 545"/>
                <a:gd name="T21" fmla="*/ 2147483647 h 614"/>
                <a:gd name="T22" fmla="*/ 2147483647 w 545"/>
                <a:gd name="T23" fmla="*/ 2147483647 h 614"/>
                <a:gd name="T24" fmla="*/ 2147483647 w 545"/>
                <a:gd name="T25" fmla="*/ 2147483647 h 614"/>
                <a:gd name="T26" fmla="*/ 2147483647 w 545"/>
                <a:gd name="T27" fmla="*/ 2147483647 h 614"/>
                <a:gd name="T28" fmla="*/ 2147483647 w 545"/>
                <a:gd name="T29" fmla="*/ 2147483647 h 614"/>
                <a:gd name="T30" fmla="*/ 2147483647 w 545"/>
                <a:gd name="T31" fmla="*/ 2147483647 h 614"/>
                <a:gd name="T32" fmla="*/ 2147483647 w 545"/>
                <a:gd name="T33" fmla="*/ 2147483647 h 614"/>
                <a:gd name="T34" fmla="*/ 2147483647 w 545"/>
                <a:gd name="T35" fmla="*/ 2147483647 h 614"/>
                <a:gd name="T36" fmla="*/ 2147483647 w 545"/>
                <a:gd name="T37" fmla="*/ 2147483647 h 614"/>
                <a:gd name="T38" fmla="*/ 2147483647 w 545"/>
                <a:gd name="T39" fmla="*/ 2147483647 h 614"/>
                <a:gd name="T40" fmla="*/ 2147483647 w 545"/>
                <a:gd name="T41" fmla="*/ 2147483647 h 614"/>
                <a:gd name="T42" fmla="*/ 2147483647 w 545"/>
                <a:gd name="T43" fmla="*/ 2147483647 h 614"/>
                <a:gd name="T44" fmla="*/ 2147483647 w 545"/>
                <a:gd name="T45" fmla="*/ 2147483647 h 614"/>
                <a:gd name="T46" fmla="*/ 2147483647 w 545"/>
                <a:gd name="T47" fmla="*/ 2147483647 h 614"/>
                <a:gd name="T48" fmla="*/ 2147483647 w 545"/>
                <a:gd name="T49" fmla="*/ 2147483647 h 614"/>
                <a:gd name="T50" fmla="*/ 2147483647 w 545"/>
                <a:gd name="T51" fmla="*/ 2147483647 h 614"/>
                <a:gd name="T52" fmla="*/ 2147483647 w 545"/>
                <a:gd name="T53" fmla="*/ 2147483647 h 614"/>
                <a:gd name="T54" fmla="*/ 2147483647 w 545"/>
                <a:gd name="T55" fmla="*/ 2147483647 h 614"/>
                <a:gd name="T56" fmla="*/ 2147483647 w 545"/>
                <a:gd name="T57" fmla="*/ 2147483647 h 614"/>
                <a:gd name="T58" fmla="*/ 2147483647 w 545"/>
                <a:gd name="T59" fmla="*/ 2147483647 h 614"/>
                <a:gd name="T60" fmla="*/ 0 w 545"/>
                <a:gd name="T61" fmla="*/ 2147483647 h 6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45"/>
                <a:gd name="T94" fmla="*/ 0 h 614"/>
                <a:gd name="T95" fmla="*/ 545 w 545"/>
                <a:gd name="T96" fmla="*/ 614 h 6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45" h="614">
                  <a:moveTo>
                    <a:pt x="0" y="48"/>
                  </a:moveTo>
                  <a:lnTo>
                    <a:pt x="143" y="48"/>
                  </a:lnTo>
                  <a:lnTo>
                    <a:pt x="141" y="0"/>
                  </a:lnTo>
                  <a:lnTo>
                    <a:pt x="173" y="14"/>
                  </a:lnTo>
                  <a:lnTo>
                    <a:pt x="179" y="51"/>
                  </a:lnTo>
                  <a:lnTo>
                    <a:pt x="247" y="91"/>
                  </a:lnTo>
                  <a:lnTo>
                    <a:pt x="268" y="73"/>
                  </a:lnTo>
                  <a:lnTo>
                    <a:pt x="308" y="73"/>
                  </a:lnTo>
                  <a:lnTo>
                    <a:pt x="340" y="109"/>
                  </a:lnTo>
                  <a:lnTo>
                    <a:pt x="361" y="96"/>
                  </a:lnTo>
                  <a:lnTo>
                    <a:pt x="420" y="111"/>
                  </a:lnTo>
                  <a:lnTo>
                    <a:pt x="441" y="84"/>
                  </a:lnTo>
                  <a:lnTo>
                    <a:pt x="478" y="105"/>
                  </a:lnTo>
                  <a:lnTo>
                    <a:pt x="545" y="102"/>
                  </a:lnTo>
                  <a:lnTo>
                    <a:pt x="437" y="178"/>
                  </a:lnTo>
                  <a:lnTo>
                    <a:pt x="383" y="245"/>
                  </a:lnTo>
                  <a:lnTo>
                    <a:pt x="393" y="342"/>
                  </a:lnTo>
                  <a:lnTo>
                    <a:pt x="356" y="382"/>
                  </a:lnTo>
                  <a:lnTo>
                    <a:pt x="371" y="410"/>
                  </a:lnTo>
                  <a:lnTo>
                    <a:pt x="371" y="482"/>
                  </a:lnTo>
                  <a:lnTo>
                    <a:pt x="408" y="482"/>
                  </a:lnTo>
                  <a:lnTo>
                    <a:pt x="463" y="534"/>
                  </a:lnTo>
                  <a:lnTo>
                    <a:pt x="486" y="596"/>
                  </a:lnTo>
                  <a:lnTo>
                    <a:pt x="100" y="614"/>
                  </a:lnTo>
                  <a:lnTo>
                    <a:pt x="101" y="444"/>
                  </a:lnTo>
                  <a:lnTo>
                    <a:pt x="67" y="407"/>
                  </a:lnTo>
                  <a:lnTo>
                    <a:pt x="79" y="362"/>
                  </a:lnTo>
                  <a:lnTo>
                    <a:pt x="91" y="337"/>
                  </a:lnTo>
                  <a:lnTo>
                    <a:pt x="67" y="219"/>
                  </a:lnTo>
                  <a:lnTo>
                    <a:pt x="34" y="142"/>
                  </a:lnTo>
                  <a:lnTo>
                    <a:pt x="0" y="48"/>
                  </a:lnTo>
                  <a:close/>
                </a:path>
              </a:pathLst>
            </a:custGeom>
            <a:solidFill>
              <a:srgbClr val="0065A5"/>
            </a:solidFill>
            <a:ln w="19050">
              <a:solidFill>
                <a:schemeClr val="tx1"/>
              </a:solidFill>
              <a:prstDash val="solid"/>
              <a:round/>
              <a:headEnd/>
              <a:tailEnd/>
            </a:ln>
          </p:spPr>
          <p:txBody>
            <a:bodyPr/>
            <a:lstStyle/>
            <a:p>
              <a:pPr algn="ctr" eaLnBrk="0" hangingPunct="0"/>
              <a:endParaRPr lang="en-US" sz="1200" b="1">
                <a:solidFill>
                  <a:srgbClr val="000000"/>
                </a:solidFill>
                <a:latin typeface="Calibri"/>
                <a:cs typeface="Calibri" pitchFamily="34" charset="0"/>
              </a:endParaRPr>
            </a:p>
          </p:txBody>
        </p:sp>
        <p:grpSp>
          <p:nvGrpSpPr>
            <p:cNvPr id="36" name="Shape - Michigan"/>
            <p:cNvGrpSpPr>
              <a:grpSpLocks/>
            </p:cNvGrpSpPr>
            <p:nvPr/>
          </p:nvGrpSpPr>
          <p:grpSpPr bwMode="auto">
            <a:xfrm>
              <a:off x="5165724" y="1550839"/>
              <a:ext cx="990600" cy="882650"/>
              <a:chOff x="3254" y="860"/>
              <a:chExt cx="623" cy="557"/>
            </a:xfrm>
            <a:solidFill>
              <a:schemeClr val="accent3"/>
            </a:solidFill>
          </p:grpSpPr>
          <p:sp>
            <p:nvSpPr>
              <p:cNvPr id="37" name="Freeform 27"/>
              <p:cNvSpPr>
                <a:spLocks noChangeAspect="1"/>
              </p:cNvSpPr>
              <p:nvPr/>
            </p:nvSpPr>
            <p:spPr bwMode="auto">
              <a:xfrm>
                <a:off x="3254" y="860"/>
                <a:ext cx="442" cy="190"/>
              </a:xfrm>
              <a:custGeom>
                <a:avLst/>
                <a:gdLst>
                  <a:gd name="T0" fmla="*/ 0 w 445"/>
                  <a:gd name="T1" fmla="*/ 100 h 193"/>
                  <a:gd name="T2" fmla="*/ 96 w 445"/>
                  <a:gd name="T3" fmla="*/ 0 h 193"/>
                  <a:gd name="T4" fmla="*/ 79 w 445"/>
                  <a:gd name="T5" fmla="*/ 41 h 193"/>
                  <a:gd name="T6" fmla="*/ 92 w 445"/>
                  <a:gd name="T7" fmla="*/ 54 h 193"/>
                  <a:gd name="T8" fmla="*/ 123 w 445"/>
                  <a:gd name="T9" fmla="*/ 36 h 193"/>
                  <a:gd name="T10" fmla="*/ 192 w 445"/>
                  <a:gd name="T11" fmla="*/ 63 h 193"/>
                  <a:gd name="T12" fmla="*/ 220 w 445"/>
                  <a:gd name="T13" fmla="*/ 41 h 193"/>
                  <a:gd name="T14" fmla="*/ 311 w 445"/>
                  <a:gd name="T15" fmla="*/ 32 h 193"/>
                  <a:gd name="T16" fmla="*/ 329 w 445"/>
                  <a:gd name="T17" fmla="*/ 55 h 193"/>
                  <a:gd name="T18" fmla="*/ 364 w 445"/>
                  <a:gd name="T19" fmla="*/ 50 h 193"/>
                  <a:gd name="T20" fmla="*/ 432 w 445"/>
                  <a:gd name="T21" fmla="*/ 78 h 193"/>
                  <a:gd name="T22" fmla="*/ 436 w 445"/>
                  <a:gd name="T23" fmla="*/ 96 h 193"/>
                  <a:gd name="T24" fmla="*/ 363 w 445"/>
                  <a:gd name="T25" fmla="*/ 114 h 193"/>
                  <a:gd name="T26" fmla="*/ 341 w 445"/>
                  <a:gd name="T27" fmla="*/ 100 h 193"/>
                  <a:gd name="T28" fmla="*/ 302 w 445"/>
                  <a:gd name="T29" fmla="*/ 105 h 193"/>
                  <a:gd name="T30" fmla="*/ 257 w 445"/>
                  <a:gd name="T31" fmla="*/ 131 h 193"/>
                  <a:gd name="T32" fmla="*/ 237 w 445"/>
                  <a:gd name="T33" fmla="*/ 133 h 193"/>
                  <a:gd name="T34" fmla="*/ 221 w 445"/>
                  <a:gd name="T35" fmla="*/ 114 h 193"/>
                  <a:gd name="T36" fmla="*/ 198 w 445"/>
                  <a:gd name="T37" fmla="*/ 182 h 193"/>
                  <a:gd name="T38" fmla="*/ 170 w 445"/>
                  <a:gd name="T39" fmla="*/ 184 h 193"/>
                  <a:gd name="T40" fmla="*/ 158 w 445"/>
                  <a:gd name="T41" fmla="*/ 156 h 193"/>
                  <a:gd name="T42" fmla="*/ 98 w 445"/>
                  <a:gd name="T43" fmla="*/ 145 h 193"/>
                  <a:gd name="T44" fmla="*/ 73 w 445"/>
                  <a:gd name="T45" fmla="*/ 124 h 193"/>
                  <a:gd name="T46" fmla="*/ 23 w 445"/>
                  <a:gd name="T47" fmla="*/ 131 h 193"/>
                  <a:gd name="T48" fmla="*/ 0 w 445"/>
                  <a:gd name="T49" fmla="*/ 100 h 1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5"/>
                  <a:gd name="T76" fmla="*/ 0 h 193"/>
                  <a:gd name="T77" fmla="*/ 445 w 445"/>
                  <a:gd name="T78" fmla="*/ 193 h 19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5" h="193">
                    <a:moveTo>
                      <a:pt x="0" y="106"/>
                    </a:moveTo>
                    <a:lnTo>
                      <a:pt x="99" y="0"/>
                    </a:lnTo>
                    <a:lnTo>
                      <a:pt x="82" y="44"/>
                    </a:lnTo>
                    <a:lnTo>
                      <a:pt x="95" y="57"/>
                    </a:lnTo>
                    <a:lnTo>
                      <a:pt x="126" y="39"/>
                    </a:lnTo>
                    <a:lnTo>
                      <a:pt x="195" y="66"/>
                    </a:lnTo>
                    <a:lnTo>
                      <a:pt x="225" y="44"/>
                    </a:lnTo>
                    <a:lnTo>
                      <a:pt x="317" y="32"/>
                    </a:lnTo>
                    <a:lnTo>
                      <a:pt x="335" y="58"/>
                    </a:lnTo>
                    <a:lnTo>
                      <a:pt x="371" y="53"/>
                    </a:lnTo>
                    <a:lnTo>
                      <a:pt x="441" y="81"/>
                    </a:lnTo>
                    <a:lnTo>
                      <a:pt x="445" y="102"/>
                    </a:lnTo>
                    <a:lnTo>
                      <a:pt x="369" y="120"/>
                    </a:lnTo>
                    <a:lnTo>
                      <a:pt x="347" y="106"/>
                    </a:lnTo>
                    <a:lnTo>
                      <a:pt x="308" y="111"/>
                    </a:lnTo>
                    <a:lnTo>
                      <a:pt x="263" y="137"/>
                    </a:lnTo>
                    <a:lnTo>
                      <a:pt x="243" y="139"/>
                    </a:lnTo>
                    <a:lnTo>
                      <a:pt x="226" y="120"/>
                    </a:lnTo>
                    <a:lnTo>
                      <a:pt x="201" y="191"/>
                    </a:lnTo>
                    <a:lnTo>
                      <a:pt x="173" y="193"/>
                    </a:lnTo>
                    <a:lnTo>
                      <a:pt x="161" y="164"/>
                    </a:lnTo>
                    <a:lnTo>
                      <a:pt x="101" y="151"/>
                    </a:lnTo>
                    <a:lnTo>
                      <a:pt x="73" y="130"/>
                    </a:lnTo>
                    <a:lnTo>
                      <a:pt x="23" y="137"/>
                    </a:lnTo>
                    <a:lnTo>
                      <a:pt x="0" y="106"/>
                    </a:lnTo>
                    <a:close/>
                  </a:path>
                </a:pathLst>
              </a:custGeom>
              <a:solidFill>
                <a:srgbClr val="85AA5D"/>
              </a:solidFill>
              <a:ln w="19050">
                <a:solidFill>
                  <a:schemeClr val="tx1"/>
                </a:solidFill>
                <a:prstDash val="solid"/>
                <a:round/>
                <a:headEnd/>
                <a:tailEnd/>
              </a:ln>
            </p:spPr>
            <p:txBody>
              <a:bodyPr/>
              <a:lstStyle/>
              <a:p>
                <a:pPr algn="ctr" eaLnBrk="0" hangingPunct="0"/>
                <a:endParaRPr lang="en-US" sz="1200" b="1">
                  <a:solidFill>
                    <a:srgbClr val="000000"/>
                  </a:solidFill>
                  <a:latin typeface="Calibri"/>
                  <a:cs typeface="Calibri" pitchFamily="34" charset="0"/>
                </a:endParaRPr>
              </a:p>
            </p:txBody>
          </p:sp>
          <p:sp>
            <p:nvSpPr>
              <p:cNvPr id="38" name="Freeform 28"/>
              <p:cNvSpPr>
                <a:spLocks noChangeAspect="1"/>
              </p:cNvSpPr>
              <p:nvPr/>
            </p:nvSpPr>
            <p:spPr bwMode="auto">
              <a:xfrm>
                <a:off x="3560" y="994"/>
                <a:ext cx="317" cy="423"/>
              </a:xfrm>
              <a:custGeom>
                <a:avLst/>
                <a:gdLst>
                  <a:gd name="T0" fmla="*/ 79 w 319"/>
                  <a:gd name="T1" fmla="*/ 18 h 432"/>
                  <a:gd name="T2" fmla="*/ 90 w 319"/>
                  <a:gd name="T3" fmla="*/ 42 h 432"/>
                  <a:gd name="T4" fmla="*/ 70 w 319"/>
                  <a:gd name="T5" fmla="*/ 58 h 432"/>
                  <a:gd name="T6" fmla="*/ 69 w 319"/>
                  <a:gd name="T7" fmla="*/ 121 h 432"/>
                  <a:gd name="T8" fmla="*/ 57 w 319"/>
                  <a:gd name="T9" fmla="*/ 79 h 432"/>
                  <a:gd name="T10" fmla="*/ 11 w 319"/>
                  <a:gd name="T11" fmla="*/ 119 h 432"/>
                  <a:gd name="T12" fmla="*/ 0 w 319"/>
                  <a:gd name="T13" fmla="*/ 237 h 432"/>
                  <a:gd name="T14" fmla="*/ 30 w 319"/>
                  <a:gd name="T15" fmla="*/ 294 h 432"/>
                  <a:gd name="T16" fmla="*/ 33 w 319"/>
                  <a:gd name="T17" fmla="*/ 323 h 432"/>
                  <a:gd name="T18" fmla="*/ 34 w 319"/>
                  <a:gd name="T19" fmla="*/ 346 h 432"/>
                  <a:gd name="T20" fmla="*/ 33 w 319"/>
                  <a:gd name="T21" fmla="*/ 368 h 432"/>
                  <a:gd name="T22" fmla="*/ 27 w 319"/>
                  <a:gd name="T23" fmla="*/ 405 h 432"/>
                  <a:gd name="T24" fmla="*/ 149 w 319"/>
                  <a:gd name="T25" fmla="*/ 399 h 432"/>
                  <a:gd name="T26" fmla="*/ 312 w 319"/>
                  <a:gd name="T27" fmla="*/ 385 h 432"/>
                  <a:gd name="T28" fmla="*/ 282 w 319"/>
                  <a:gd name="T29" fmla="*/ 377 h 432"/>
                  <a:gd name="T30" fmla="*/ 265 w 319"/>
                  <a:gd name="T31" fmla="*/ 354 h 432"/>
                  <a:gd name="T32" fmla="*/ 291 w 319"/>
                  <a:gd name="T33" fmla="*/ 338 h 432"/>
                  <a:gd name="T34" fmla="*/ 291 w 319"/>
                  <a:gd name="T35" fmla="*/ 314 h 432"/>
                  <a:gd name="T36" fmla="*/ 279 w 319"/>
                  <a:gd name="T37" fmla="*/ 295 h 432"/>
                  <a:gd name="T38" fmla="*/ 291 w 319"/>
                  <a:gd name="T39" fmla="*/ 281 h 432"/>
                  <a:gd name="T40" fmla="*/ 313 w 319"/>
                  <a:gd name="T41" fmla="*/ 283 h 432"/>
                  <a:gd name="T42" fmla="*/ 309 w 319"/>
                  <a:gd name="T43" fmla="*/ 226 h 432"/>
                  <a:gd name="T44" fmla="*/ 303 w 319"/>
                  <a:gd name="T45" fmla="*/ 194 h 432"/>
                  <a:gd name="T46" fmla="*/ 289 w 319"/>
                  <a:gd name="T47" fmla="*/ 171 h 432"/>
                  <a:gd name="T48" fmla="*/ 276 w 319"/>
                  <a:gd name="T49" fmla="*/ 160 h 432"/>
                  <a:gd name="T50" fmla="*/ 255 w 319"/>
                  <a:gd name="T51" fmla="*/ 156 h 432"/>
                  <a:gd name="T52" fmla="*/ 237 w 319"/>
                  <a:gd name="T53" fmla="*/ 156 h 432"/>
                  <a:gd name="T54" fmla="*/ 218 w 319"/>
                  <a:gd name="T55" fmla="*/ 182 h 432"/>
                  <a:gd name="T56" fmla="*/ 204 w 319"/>
                  <a:gd name="T57" fmla="*/ 191 h 432"/>
                  <a:gd name="T58" fmla="*/ 195 w 319"/>
                  <a:gd name="T59" fmla="*/ 194 h 432"/>
                  <a:gd name="T60" fmla="*/ 185 w 319"/>
                  <a:gd name="T61" fmla="*/ 189 h 432"/>
                  <a:gd name="T62" fmla="*/ 182 w 319"/>
                  <a:gd name="T63" fmla="*/ 176 h 432"/>
                  <a:gd name="T64" fmla="*/ 185 w 319"/>
                  <a:gd name="T65" fmla="*/ 167 h 432"/>
                  <a:gd name="T66" fmla="*/ 194 w 319"/>
                  <a:gd name="T67" fmla="*/ 160 h 432"/>
                  <a:gd name="T68" fmla="*/ 203 w 319"/>
                  <a:gd name="T69" fmla="*/ 156 h 432"/>
                  <a:gd name="T70" fmla="*/ 212 w 319"/>
                  <a:gd name="T71" fmla="*/ 155 h 432"/>
                  <a:gd name="T72" fmla="*/ 212 w 319"/>
                  <a:gd name="T73" fmla="*/ 138 h 432"/>
                  <a:gd name="T74" fmla="*/ 236 w 319"/>
                  <a:gd name="T75" fmla="*/ 121 h 432"/>
                  <a:gd name="T76" fmla="*/ 212 w 319"/>
                  <a:gd name="T77" fmla="*/ 69 h 432"/>
                  <a:gd name="T78" fmla="*/ 212 w 319"/>
                  <a:gd name="T79" fmla="*/ 43 h 432"/>
                  <a:gd name="T80" fmla="*/ 172 w 319"/>
                  <a:gd name="T81" fmla="*/ 33 h 432"/>
                  <a:gd name="T82" fmla="*/ 113 w 319"/>
                  <a:gd name="T83" fmla="*/ 0 h 432"/>
                  <a:gd name="T84" fmla="*/ 79 w 319"/>
                  <a:gd name="T85" fmla="*/ 18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9"/>
                  <a:gd name="T130" fmla="*/ 0 h 432"/>
                  <a:gd name="T131" fmla="*/ 319 w 319"/>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9" h="432">
                    <a:moveTo>
                      <a:pt x="81" y="18"/>
                    </a:moveTo>
                    <a:lnTo>
                      <a:pt x="93" y="45"/>
                    </a:lnTo>
                    <a:lnTo>
                      <a:pt x="70" y="61"/>
                    </a:lnTo>
                    <a:lnTo>
                      <a:pt x="69" y="130"/>
                    </a:lnTo>
                    <a:lnTo>
                      <a:pt x="57" y="85"/>
                    </a:lnTo>
                    <a:lnTo>
                      <a:pt x="11" y="128"/>
                    </a:lnTo>
                    <a:lnTo>
                      <a:pt x="0" y="252"/>
                    </a:lnTo>
                    <a:lnTo>
                      <a:pt x="30" y="313"/>
                    </a:lnTo>
                    <a:lnTo>
                      <a:pt x="33" y="344"/>
                    </a:lnTo>
                    <a:lnTo>
                      <a:pt x="34" y="369"/>
                    </a:lnTo>
                    <a:lnTo>
                      <a:pt x="33" y="392"/>
                    </a:lnTo>
                    <a:lnTo>
                      <a:pt x="27" y="432"/>
                    </a:lnTo>
                    <a:lnTo>
                      <a:pt x="152" y="425"/>
                    </a:lnTo>
                    <a:lnTo>
                      <a:pt x="318" y="410"/>
                    </a:lnTo>
                    <a:lnTo>
                      <a:pt x="288" y="401"/>
                    </a:lnTo>
                    <a:lnTo>
                      <a:pt x="271" y="378"/>
                    </a:lnTo>
                    <a:lnTo>
                      <a:pt x="297" y="359"/>
                    </a:lnTo>
                    <a:lnTo>
                      <a:pt x="297" y="335"/>
                    </a:lnTo>
                    <a:lnTo>
                      <a:pt x="285" y="314"/>
                    </a:lnTo>
                    <a:lnTo>
                      <a:pt x="297" y="299"/>
                    </a:lnTo>
                    <a:lnTo>
                      <a:pt x="319" y="301"/>
                    </a:lnTo>
                    <a:lnTo>
                      <a:pt x="315" y="241"/>
                    </a:lnTo>
                    <a:lnTo>
                      <a:pt x="309" y="206"/>
                    </a:lnTo>
                    <a:lnTo>
                      <a:pt x="295" y="183"/>
                    </a:lnTo>
                    <a:lnTo>
                      <a:pt x="282" y="170"/>
                    </a:lnTo>
                    <a:lnTo>
                      <a:pt x="261" y="165"/>
                    </a:lnTo>
                    <a:lnTo>
                      <a:pt x="242" y="165"/>
                    </a:lnTo>
                    <a:lnTo>
                      <a:pt x="221" y="194"/>
                    </a:lnTo>
                    <a:lnTo>
                      <a:pt x="207" y="203"/>
                    </a:lnTo>
                    <a:lnTo>
                      <a:pt x="198" y="206"/>
                    </a:lnTo>
                    <a:lnTo>
                      <a:pt x="188" y="201"/>
                    </a:lnTo>
                    <a:lnTo>
                      <a:pt x="185" y="188"/>
                    </a:lnTo>
                    <a:lnTo>
                      <a:pt x="188" y="179"/>
                    </a:lnTo>
                    <a:lnTo>
                      <a:pt x="197" y="170"/>
                    </a:lnTo>
                    <a:lnTo>
                      <a:pt x="206" y="165"/>
                    </a:lnTo>
                    <a:lnTo>
                      <a:pt x="215" y="164"/>
                    </a:lnTo>
                    <a:lnTo>
                      <a:pt x="215" y="147"/>
                    </a:lnTo>
                    <a:lnTo>
                      <a:pt x="239" y="130"/>
                    </a:lnTo>
                    <a:lnTo>
                      <a:pt x="215" y="73"/>
                    </a:lnTo>
                    <a:lnTo>
                      <a:pt x="215" y="46"/>
                    </a:lnTo>
                    <a:lnTo>
                      <a:pt x="175" y="36"/>
                    </a:lnTo>
                    <a:lnTo>
                      <a:pt x="116" y="0"/>
                    </a:lnTo>
                    <a:lnTo>
                      <a:pt x="81" y="18"/>
                    </a:lnTo>
                    <a:close/>
                  </a:path>
                </a:pathLst>
              </a:custGeom>
              <a:solidFill>
                <a:srgbClr val="85AA5D"/>
              </a:solidFill>
              <a:ln w="19050">
                <a:solidFill>
                  <a:schemeClr val="tx1"/>
                </a:solidFill>
                <a:prstDash val="solid"/>
                <a:round/>
                <a:headEnd/>
                <a:tailEnd/>
              </a:ln>
            </p:spPr>
            <p:txBody>
              <a:bodyPr/>
              <a:lstStyle/>
              <a:p>
                <a:pPr algn="ctr" eaLnBrk="0" hangingPunct="0"/>
                <a:endParaRPr lang="en-US" sz="1200" b="1">
                  <a:solidFill>
                    <a:srgbClr val="000000"/>
                  </a:solidFill>
                  <a:latin typeface="Calibri"/>
                  <a:cs typeface="Calibri" pitchFamily="34" charset="0"/>
                </a:endParaRPr>
              </a:p>
            </p:txBody>
          </p:sp>
        </p:grpSp>
        <p:sp>
          <p:nvSpPr>
            <p:cNvPr id="39" name="Shape - Massachusetts"/>
            <p:cNvSpPr>
              <a:spLocks noChangeAspect="1"/>
            </p:cNvSpPr>
            <p:nvPr/>
          </p:nvSpPr>
          <p:spPr bwMode="auto">
            <a:xfrm>
              <a:off x="7212012" y="1874689"/>
              <a:ext cx="468312" cy="211137"/>
            </a:xfrm>
            <a:custGeom>
              <a:avLst/>
              <a:gdLst>
                <a:gd name="T0" fmla="*/ 0 w 296"/>
                <a:gd name="T1" fmla="*/ 2147483647 h 134"/>
                <a:gd name="T2" fmla="*/ 2147483647 w 296"/>
                <a:gd name="T3" fmla="*/ 2147483647 h 134"/>
                <a:gd name="T4" fmla="*/ 2147483647 w 296"/>
                <a:gd name="T5" fmla="*/ 2147483647 h 134"/>
                <a:gd name="T6" fmla="*/ 2147483647 w 296"/>
                <a:gd name="T7" fmla="*/ 0 h 134"/>
                <a:gd name="T8" fmla="*/ 2147483647 w 296"/>
                <a:gd name="T9" fmla="*/ 2147483647 h 134"/>
                <a:gd name="T10" fmla="*/ 2147483647 w 296"/>
                <a:gd name="T11" fmla="*/ 2147483647 h 134"/>
                <a:gd name="T12" fmla="*/ 2147483647 w 296"/>
                <a:gd name="T13" fmla="*/ 2147483647 h 134"/>
                <a:gd name="T14" fmla="*/ 2147483647 w 296"/>
                <a:gd name="T15" fmla="*/ 2147483647 h 134"/>
                <a:gd name="T16" fmla="*/ 2147483647 w 296"/>
                <a:gd name="T17" fmla="*/ 2147483647 h 134"/>
                <a:gd name="T18" fmla="*/ 2147483647 w 296"/>
                <a:gd name="T19" fmla="*/ 2147483647 h 134"/>
                <a:gd name="T20" fmla="*/ 2147483647 w 296"/>
                <a:gd name="T21" fmla="*/ 2147483647 h 134"/>
                <a:gd name="T22" fmla="*/ 2147483647 w 296"/>
                <a:gd name="T23" fmla="*/ 2147483647 h 134"/>
                <a:gd name="T24" fmla="*/ 2147483647 w 296"/>
                <a:gd name="T25" fmla="*/ 2147483647 h 134"/>
                <a:gd name="T26" fmla="*/ 2147483647 w 296"/>
                <a:gd name="T27" fmla="*/ 2147483647 h 134"/>
                <a:gd name="T28" fmla="*/ 2147483647 w 296"/>
                <a:gd name="T29" fmla="*/ 2147483647 h 134"/>
                <a:gd name="T30" fmla="*/ 2147483647 w 296"/>
                <a:gd name="T31" fmla="*/ 2147483647 h 134"/>
                <a:gd name="T32" fmla="*/ 2147483647 w 296"/>
                <a:gd name="T33" fmla="*/ 2147483647 h 134"/>
                <a:gd name="T34" fmla="*/ 2147483647 w 296"/>
                <a:gd name="T35" fmla="*/ 2147483647 h 134"/>
                <a:gd name="T36" fmla="*/ 2147483647 w 296"/>
                <a:gd name="T37" fmla="*/ 2147483647 h 134"/>
                <a:gd name="T38" fmla="*/ 0 w 296"/>
                <a:gd name="T39" fmla="*/ 2147483647 h 1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6"/>
                <a:gd name="T61" fmla="*/ 0 h 134"/>
                <a:gd name="T62" fmla="*/ 296 w 296"/>
                <a:gd name="T63" fmla="*/ 134 h 1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6" h="134">
                  <a:moveTo>
                    <a:pt x="0" y="54"/>
                  </a:moveTo>
                  <a:lnTo>
                    <a:pt x="151" y="16"/>
                  </a:lnTo>
                  <a:lnTo>
                    <a:pt x="169" y="18"/>
                  </a:lnTo>
                  <a:lnTo>
                    <a:pt x="187" y="0"/>
                  </a:lnTo>
                  <a:lnTo>
                    <a:pt x="202" y="9"/>
                  </a:lnTo>
                  <a:lnTo>
                    <a:pt x="184" y="48"/>
                  </a:lnTo>
                  <a:lnTo>
                    <a:pt x="215" y="45"/>
                  </a:lnTo>
                  <a:lnTo>
                    <a:pt x="233" y="74"/>
                  </a:lnTo>
                  <a:lnTo>
                    <a:pt x="254" y="77"/>
                  </a:lnTo>
                  <a:lnTo>
                    <a:pt x="269" y="73"/>
                  </a:lnTo>
                  <a:lnTo>
                    <a:pt x="269" y="57"/>
                  </a:lnTo>
                  <a:lnTo>
                    <a:pt x="243" y="36"/>
                  </a:lnTo>
                  <a:lnTo>
                    <a:pt x="263" y="34"/>
                  </a:lnTo>
                  <a:lnTo>
                    <a:pt x="296" y="79"/>
                  </a:lnTo>
                  <a:lnTo>
                    <a:pt x="264" y="106"/>
                  </a:lnTo>
                  <a:lnTo>
                    <a:pt x="229" y="92"/>
                  </a:lnTo>
                  <a:lnTo>
                    <a:pt x="206" y="125"/>
                  </a:lnTo>
                  <a:lnTo>
                    <a:pt x="161" y="92"/>
                  </a:lnTo>
                  <a:lnTo>
                    <a:pt x="12" y="134"/>
                  </a:lnTo>
                  <a:lnTo>
                    <a:pt x="0" y="54"/>
                  </a:lnTo>
                  <a:close/>
                </a:path>
              </a:pathLst>
            </a:custGeom>
            <a:solidFill>
              <a:srgbClr val="0065A5"/>
            </a:solidFill>
            <a:ln w="19050">
              <a:solidFill>
                <a:schemeClr val="tx1"/>
              </a:solidFill>
              <a:prstDash val="solid"/>
              <a:round/>
              <a:headEnd/>
              <a:tailEnd/>
            </a:ln>
          </p:spPr>
          <p:txBody>
            <a:bodyPr/>
            <a:lstStyle/>
            <a:p>
              <a:pPr algn="ctr" eaLnBrk="0" hangingPunct="0"/>
              <a:endParaRPr lang="en-US" sz="1200" b="1">
                <a:solidFill>
                  <a:srgbClr val="000000"/>
                </a:solidFill>
                <a:latin typeface="Calibri"/>
                <a:cs typeface="Calibri" pitchFamily="34" charset="0"/>
              </a:endParaRPr>
            </a:p>
          </p:txBody>
        </p:sp>
        <p:sp>
          <p:nvSpPr>
            <p:cNvPr id="40" name="Shape - Maryland"/>
            <p:cNvSpPr>
              <a:spLocks noChangeAspect="1"/>
            </p:cNvSpPr>
            <p:nvPr/>
          </p:nvSpPr>
          <p:spPr bwMode="auto">
            <a:xfrm>
              <a:off x="6584949" y="2531913"/>
              <a:ext cx="635000" cy="258762"/>
            </a:xfrm>
            <a:custGeom>
              <a:avLst/>
              <a:gdLst>
                <a:gd name="T0" fmla="*/ 0 w 403"/>
                <a:gd name="T1" fmla="*/ 2147483647 h 165"/>
                <a:gd name="T2" fmla="*/ 2147483647 w 403"/>
                <a:gd name="T3" fmla="*/ 0 h 165"/>
                <a:gd name="T4" fmla="*/ 2147483647 w 403"/>
                <a:gd name="T5" fmla="*/ 2147483647 h 165"/>
                <a:gd name="T6" fmla="*/ 2147483647 w 403"/>
                <a:gd name="T7" fmla="*/ 2147483647 h 165"/>
                <a:gd name="T8" fmla="*/ 2147483647 w 403"/>
                <a:gd name="T9" fmla="*/ 2147483647 h 165"/>
                <a:gd name="T10" fmla="*/ 2147483647 w 403"/>
                <a:gd name="T11" fmla="*/ 2147483647 h 165"/>
                <a:gd name="T12" fmla="*/ 2147483647 w 403"/>
                <a:gd name="T13" fmla="*/ 2147483647 h 165"/>
                <a:gd name="T14" fmla="*/ 2147483647 w 403"/>
                <a:gd name="T15" fmla="*/ 2147483647 h 165"/>
                <a:gd name="T16" fmla="*/ 2147483647 w 403"/>
                <a:gd name="T17" fmla="*/ 2147483647 h 165"/>
                <a:gd name="T18" fmla="*/ 2147483647 w 403"/>
                <a:gd name="T19" fmla="*/ 2147483647 h 165"/>
                <a:gd name="T20" fmla="*/ 2147483647 w 403"/>
                <a:gd name="T21" fmla="*/ 2147483647 h 165"/>
                <a:gd name="T22" fmla="*/ 2147483647 w 403"/>
                <a:gd name="T23" fmla="*/ 2147483647 h 165"/>
                <a:gd name="T24" fmla="*/ 2147483647 w 403"/>
                <a:gd name="T25" fmla="*/ 2147483647 h 165"/>
                <a:gd name="T26" fmla="*/ 2147483647 w 403"/>
                <a:gd name="T27" fmla="*/ 2147483647 h 165"/>
                <a:gd name="T28" fmla="*/ 2147483647 w 403"/>
                <a:gd name="T29" fmla="*/ 2147483647 h 165"/>
                <a:gd name="T30" fmla="*/ 2147483647 w 403"/>
                <a:gd name="T31" fmla="*/ 2147483647 h 165"/>
                <a:gd name="T32" fmla="*/ 0 w 403"/>
                <a:gd name="T33" fmla="*/ 2147483647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3"/>
                <a:gd name="T52" fmla="*/ 0 h 165"/>
                <a:gd name="T53" fmla="*/ 403 w 403"/>
                <a:gd name="T54" fmla="*/ 165 h 1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3" h="165">
                  <a:moveTo>
                    <a:pt x="0" y="56"/>
                  </a:moveTo>
                  <a:lnTo>
                    <a:pt x="300" y="0"/>
                  </a:lnTo>
                  <a:lnTo>
                    <a:pt x="349" y="113"/>
                  </a:lnTo>
                  <a:lnTo>
                    <a:pt x="401" y="101"/>
                  </a:lnTo>
                  <a:lnTo>
                    <a:pt x="403" y="158"/>
                  </a:lnTo>
                  <a:lnTo>
                    <a:pt x="361" y="165"/>
                  </a:lnTo>
                  <a:lnTo>
                    <a:pt x="324" y="128"/>
                  </a:lnTo>
                  <a:lnTo>
                    <a:pt x="300" y="83"/>
                  </a:lnTo>
                  <a:lnTo>
                    <a:pt x="296" y="21"/>
                  </a:lnTo>
                  <a:lnTo>
                    <a:pt x="278" y="52"/>
                  </a:lnTo>
                  <a:lnTo>
                    <a:pt x="299" y="146"/>
                  </a:lnTo>
                  <a:lnTo>
                    <a:pt x="211" y="159"/>
                  </a:lnTo>
                  <a:lnTo>
                    <a:pt x="208" y="91"/>
                  </a:lnTo>
                  <a:lnTo>
                    <a:pt x="154" y="61"/>
                  </a:lnTo>
                  <a:lnTo>
                    <a:pt x="108" y="53"/>
                  </a:lnTo>
                  <a:lnTo>
                    <a:pt x="12" y="101"/>
                  </a:lnTo>
                  <a:lnTo>
                    <a:pt x="0" y="56"/>
                  </a:lnTo>
                  <a:close/>
                </a:path>
              </a:pathLst>
            </a:custGeom>
            <a:solidFill>
              <a:srgbClr val="0065A5"/>
            </a:solidFill>
            <a:ln w="19050">
              <a:solidFill>
                <a:schemeClr val="tx1"/>
              </a:solidFill>
              <a:prstDash val="solid"/>
              <a:round/>
              <a:headEnd/>
              <a:tailEnd/>
            </a:ln>
          </p:spPr>
          <p:txBody>
            <a:bodyPr/>
            <a:lstStyle/>
            <a:p>
              <a:pPr algn="ctr" eaLnBrk="0" hangingPunct="0"/>
              <a:endParaRPr lang="en-US" sz="1200" b="1">
                <a:solidFill>
                  <a:srgbClr val="000000"/>
                </a:solidFill>
                <a:latin typeface="Calibri"/>
                <a:cs typeface="Calibri" pitchFamily="34" charset="0"/>
              </a:endParaRPr>
            </a:p>
          </p:txBody>
        </p:sp>
        <p:sp>
          <p:nvSpPr>
            <p:cNvPr id="42" name="Shape - Louisiana"/>
            <p:cNvSpPr>
              <a:spLocks noChangeAspect="1"/>
            </p:cNvSpPr>
            <p:nvPr/>
          </p:nvSpPr>
          <p:spPr bwMode="auto">
            <a:xfrm>
              <a:off x="4879975" y="3903513"/>
              <a:ext cx="773113" cy="609600"/>
            </a:xfrm>
            <a:custGeom>
              <a:avLst/>
              <a:gdLst>
                <a:gd name="T0" fmla="*/ 0 w 489"/>
                <a:gd name="T1" fmla="*/ 2147483647 h 392"/>
                <a:gd name="T2" fmla="*/ 2147483647 w 489"/>
                <a:gd name="T3" fmla="*/ 0 h 392"/>
                <a:gd name="T4" fmla="*/ 2147483647 w 489"/>
                <a:gd name="T5" fmla="*/ 2147483647 h 392"/>
                <a:gd name="T6" fmla="*/ 2147483647 w 489"/>
                <a:gd name="T7" fmla="*/ 2147483647 h 392"/>
                <a:gd name="T8" fmla="*/ 2147483647 w 489"/>
                <a:gd name="T9" fmla="*/ 2147483647 h 392"/>
                <a:gd name="T10" fmla="*/ 2147483647 w 489"/>
                <a:gd name="T11" fmla="*/ 2147483647 h 392"/>
                <a:gd name="T12" fmla="*/ 2147483647 w 489"/>
                <a:gd name="T13" fmla="*/ 2147483647 h 392"/>
                <a:gd name="T14" fmla="*/ 2147483647 w 489"/>
                <a:gd name="T15" fmla="*/ 2147483647 h 392"/>
                <a:gd name="T16" fmla="*/ 2147483647 w 489"/>
                <a:gd name="T17" fmla="*/ 2147483647 h 392"/>
                <a:gd name="T18" fmla="*/ 2147483647 w 489"/>
                <a:gd name="T19" fmla="*/ 2147483647 h 392"/>
                <a:gd name="T20" fmla="*/ 2147483647 w 489"/>
                <a:gd name="T21" fmla="*/ 2147483647 h 392"/>
                <a:gd name="T22" fmla="*/ 2147483647 w 489"/>
                <a:gd name="T23" fmla="*/ 2147483647 h 392"/>
                <a:gd name="T24" fmla="*/ 2147483647 w 489"/>
                <a:gd name="T25" fmla="*/ 2147483647 h 392"/>
                <a:gd name="T26" fmla="*/ 2147483647 w 489"/>
                <a:gd name="T27" fmla="*/ 2147483647 h 392"/>
                <a:gd name="T28" fmla="*/ 2147483647 w 489"/>
                <a:gd name="T29" fmla="*/ 2147483647 h 392"/>
                <a:gd name="T30" fmla="*/ 2147483647 w 489"/>
                <a:gd name="T31" fmla="*/ 2147483647 h 392"/>
                <a:gd name="T32" fmla="*/ 2147483647 w 489"/>
                <a:gd name="T33" fmla="*/ 2147483647 h 392"/>
                <a:gd name="T34" fmla="*/ 2147483647 w 489"/>
                <a:gd name="T35" fmla="*/ 2147483647 h 392"/>
                <a:gd name="T36" fmla="*/ 2147483647 w 489"/>
                <a:gd name="T37" fmla="*/ 2147483647 h 392"/>
                <a:gd name="T38" fmla="*/ 2147483647 w 489"/>
                <a:gd name="T39" fmla="*/ 2147483647 h 392"/>
                <a:gd name="T40" fmla="*/ 2147483647 w 489"/>
                <a:gd name="T41" fmla="*/ 2147483647 h 392"/>
                <a:gd name="T42" fmla="*/ 2147483647 w 489"/>
                <a:gd name="T43" fmla="*/ 2147483647 h 392"/>
                <a:gd name="T44" fmla="*/ 2147483647 w 489"/>
                <a:gd name="T45" fmla="*/ 2147483647 h 392"/>
                <a:gd name="T46" fmla="*/ 2147483647 w 489"/>
                <a:gd name="T47" fmla="*/ 2147483647 h 392"/>
                <a:gd name="T48" fmla="*/ 2147483647 w 489"/>
                <a:gd name="T49" fmla="*/ 2147483647 h 392"/>
                <a:gd name="T50" fmla="*/ 2147483647 w 489"/>
                <a:gd name="T51" fmla="*/ 2147483647 h 392"/>
                <a:gd name="T52" fmla="*/ 2147483647 w 489"/>
                <a:gd name="T53" fmla="*/ 2147483647 h 392"/>
                <a:gd name="T54" fmla="*/ 2147483647 w 489"/>
                <a:gd name="T55" fmla="*/ 2147483647 h 392"/>
                <a:gd name="T56" fmla="*/ 2147483647 w 489"/>
                <a:gd name="T57" fmla="*/ 2147483647 h 392"/>
                <a:gd name="T58" fmla="*/ 2147483647 w 489"/>
                <a:gd name="T59" fmla="*/ 2147483647 h 392"/>
                <a:gd name="T60" fmla="*/ 2147483647 w 489"/>
                <a:gd name="T61" fmla="*/ 2147483647 h 392"/>
                <a:gd name="T62" fmla="*/ 2147483647 w 489"/>
                <a:gd name="T63" fmla="*/ 2147483647 h 392"/>
                <a:gd name="T64" fmla="*/ 2147483647 w 489"/>
                <a:gd name="T65" fmla="*/ 2147483647 h 392"/>
                <a:gd name="T66" fmla="*/ 2147483647 w 489"/>
                <a:gd name="T67" fmla="*/ 2147483647 h 392"/>
                <a:gd name="T68" fmla="*/ 0 w 489"/>
                <a:gd name="T69" fmla="*/ 2147483647 h 3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9"/>
                <a:gd name="T106" fmla="*/ 0 h 392"/>
                <a:gd name="T107" fmla="*/ 489 w 489"/>
                <a:gd name="T108" fmla="*/ 392 h 3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9" h="392">
                  <a:moveTo>
                    <a:pt x="0" y="9"/>
                  </a:moveTo>
                  <a:lnTo>
                    <a:pt x="245" y="0"/>
                  </a:lnTo>
                  <a:lnTo>
                    <a:pt x="288" y="81"/>
                  </a:lnTo>
                  <a:lnTo>
                    <a:pt x="251" y="176"/>
                  </a:lnTo>
                  <a:lnTo>
                    <a:pt x="239" y="219"/>
                  </a:lnTo>
                  <a:lnTo>
                    <a:pt x="403" y="201"/>
                  </a:lnTo>
                  <a:lnTo>
                    <a:pt x="413" y="264"/>
                  </a:lnTo>
                  <a:lnTo>
                    <a:pt x="364" y="258"/>
                  </a:lnTo>
                  <a:lnTo>
                    <a:pt x="342" y="285"/>
                  </a:lnTo>
                  <a:lnTo>
                    <a:pt x="367" y="303"/>
                  </a:lnTo>
                  <a:lnTo>
                    <a:pt x="412" y="282"/>
                  </a:lnTo>
                  <a:lnTo>
                    <a:pt x="413" y="312"/>
                  </a:lnTo>
                  <a:lnTo>
                    <a:pt x="440" y="286"/>
                  </a:lnTo>
                  <a:lnTo>
                    <a:pt x="458" y="286"/>
                  </a:lnTo>
                  <a:lnTo>
                    <a:pt x="437" y="339"/>
                  </a:lnTo>
                  <a:lnTo>
                    <a:pt x="477" y="347"/>
                  </a:lnTo>
                  <a:lnTo>
                    <a:pt x="489" y="376"/>
                  </a:lnTo>
                  <a:lnTo>
                    <a:pt x="471" y="385"/>
                  </a:lnTo>
                  <a:lnTo>
                    <a:pt x="446" y="367"/>
                  </a:lnTo>
                  <a:lnTo>
                    <a:pt x="398" y="353"/>
                  </a:lnTo>
                  <a:lnTo>
                    <a:pt x="409" y="388"/>
                  </a:lnTo>
                  <a:lnTo>
                    <a:pt x="385" y="392"/>
                  </a:lnTo>
                  <a:lnTo>
                    <a:pt x="365" y="361"/>
                  </a:lnTo>
                  <a:lnTo>
                    <a:pt x="354" y="380"/>
                  </a:lnTo>
                  <a:lnTo>
                    <a:pt x="282" y="380"/>
                  </a:lnTo>
                  <a:lnTo>
                    <a:pt x="282" y="361"/>
                  </a:lnTo>
                  <a:lnTo>
                    <a:pt x="255" y="339"/>
                  </a:lnTo>
                  <a:lnTo>
                    <a:pt x="201" y="336"/>
                  </a:lnTo>
                  <a:lnTo>
                    <a:pt x="246" y="361"/>
                  </a:lnTo>
                  <a:lnTo>
                    <a:pt x="184" y="374"/>
                  </a:lnTo>
                  <a:lnTo>
                    <a:pt x="85" y="356"/>
                  </a:lnTo>
                  <a:lnTo>
                    <a:pt x="48" y="361"/>
                  </a:lnTo>
                  <a:lnTo>
                    <a:pt x="61" y="230"/>
                  </a:lnTo>
                  <a:lnTo>
                    <a:pt x="2" y="125"/>
                  </a:lnTo>
                  <a:lnTo>
                    <a:pt x="0" y="9"/>
                  </a:lnTo>
                  <a:close/>
                </a:path>
              </a:pathLst>
            </a:custGeom>
            <a:solidFill>
              <a:srgbClr val="0065A5"/>
            </a:solidFill>
            <a:ln w="19050">
              <a:solidFill>
                <a:schemeClr val="tx1"/>
              </a:solidFill>
              <a:prstDash val="solid"/>
              <a:round/>
              <a:headEnd/>
              <a:tailEnd/>
            </a:ln>
          </p:spPr>
          <p:txBody>
            <a:bodyPr/>
            <a:lstStyle/>
            <a:p>
              <a:pPr algn="ctr" eaLnBrk="0" hangingPunct="0"/>
              <a:endParaRPr lang="en-US" sz="1200" b="1">
                <a:solidFill>
                  <a:srgbClr val="000000"/>
                </a:solidFill>
                <a:latin typeface="Calibri"/>
                <a:cs typeface="Calibri" pitchFamily="34" charset="0"/>
              </a:endParaRPr>
            </a:p>
          </p:txBody>
        </p:sp>
        <p:sp>
          <p:nvSpPr>
            <p:cNvPr id="43" name="Shape - Kentucky"/>
            <p:cNvSpPr>
              <a:spLocks noChangeAspect="1"/>
            </p:cNvSpPr>
            <p:nvPr/>
          </p:nvSpPr>
          <p:spPr bwMode="auto">
            <a:xfrm>
              <a:off x="5413375" y="2839888"/>
              <a:ext cx="957263" cy="525462"/>
            </a:xfrm>
            <a:custGeom>
              <a:avLst/>
              <a:gdLst>
                <a:gd name="T0" fmla="*/ 0 w 607"/>
                <a:gd name="T1" fmla="*/ 2147483647 h 337"/>
                <a:gd name="T2" fmla="*/ 2147483647 w 607"/>
                <a:gd name="T3" fmla="*/ 2147483647 h 337"/>
                <a:gd name="T4" fmla="*/ 2147483647 w 607"/>
                <a:gd name="T5" fmla="*/ 2147483647 h 337"/>
                <a:gd name="T6" fmla="*/ 2147483647 w 607"/>
                <a:gd name="T7" fmla="*/ 2147483647 h 337"/>
                <a:gd name="T8" fmla="*/ 2147483647 w 607"/>
                <a:gd name="T9" fmla="*/ 2147483647 h 337"/>
                <a:gd name="T10" fmla="*/ 2147483647 w 607"/>
                <a:gd name="T11" fmla="*/ 2147483647 h 337"/>
                <a:gd name="T12" fmla="*/ 2147483647 w 607"/>
                <a:gd name="T13" fmla="*/ 2147483647 h 337"/>
                <a:gd name="T14" fmla="*/ 2147483647 w 607"/>
                <a:gd name="T15" fmla="*/ 2147483647 h 337"/>
                <a:gd name="T16" fmla="*/ 2147483647 w 607"/>
                <a:gd name="T17" fmla="*/ 2147483647 h 337"/>
                <a:gd name="T18" fmla="*/ 2147483647 w 607"/>
                <a:gd name="T19" fmla="*/ 2147483647 h 337"/>
                <a:gd name="T20" fmla="*/ 2147483647 w 607"/>
                <a:gd name="T21" fmla="*/ 2147483647 h 337"/>
                <a:gd name="T22" fmla="*/ 2147483647 w 607"/>
                <a:gd name="T23" fmla="*/ 2147483647 h 337"/>
                <a:gd name="T24" fmla="*/ 2147483647 w 607"/>
                <a:gd name="T25" fmla="*/ 2147483647 h 337"/>
                <a:gd name="T26" fmla="*/ 2147483647 w 607"/>
                <a:gd name="T27" fmla="*/ 2147483647 h 337"/>
                <a:gd name="T28" fmla="*/ 2147483647 w 607"/>
                <a:gd name="T29" fmla="*/ 0 h 337"/>
                <a:gd name="T30" fmla="*/ 2147483647 w 607"/>
                <a:gd name="T31" fmla="*/ 2147483647 h 337"/>
                <a:gd name="T32" fmla="*/ 2147483647 w 607"/>
                <a:gd name="T33" fmla="*/ 2147483647 h 337"/>
                <a:gd name="T34" fmla="*/ 2147483647 w 607"/>
                <a:gd name="T35" fmla="*/ 2147483647 h 337"/>
                <a:gd name="T36" fmla="*/ 2147483647 w 607"/>
                <a:gd name="T37" fmla="*/ 2147483647 h 337"/>
                <a:gd name="T38" fmla="*/ 2147483647 w 607"/>
                <a:gd name="T39" fmla="*/ 2147483647 h 337"/>
                <a:gd name="T40" fmla="*/ 2147483647 w 607"/>
                <a:gd name="T41" fmla="*/ 2147483647 h 337"/>
                <a:gd name="T42" fmla="*/ 2147483647 w 607"/>
                <a:gd name="T43" fmla="*/ 2147483647 h 337"/>
                <a:gd name="T44" fmla="*/ 2147483647 w 607"/>
                <a:gd name="T45" fmla="*/ 2147483647 h 337"/>
                <a:gd name="T46" fmla="*/ 2147483647 w 607"/>
                <a:gd name="T47" fmla="*/ 2147483647 h 337"/>
                <a:gd name="T48" fmla="*/ 2147483647 w 607"/>
                <a:gd name="T49" fmla="*/ 2147483647 h 337"/>
                <a:gd name="T50" fmla="*/ 2147483647 w 607"/>
                <a:gd name="T51" fmla="*/ 2147483647 h 337"/>
                <a:gd name="T52" fmla="*/ 2147483647 w 607"/>
                <a:gd name="T53" fmla="*/ 2147483647 h 337"/>
                <a:gd name="T54" fmla="*/ 2147483647 w 607"/>
                <a:gd name="T55" fmla="*/ 2147483647 h 337"/>
                <a:gd name="T56" fmla="*/ 0 w 607"/>
                <a:gd name="T57" fmla="*/ 2147483647 h 3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7"/>
                <a:gd name="T88" fmla="*/ 0 h 337"/>
                <a:gd name="T89" fmla="*/ 607 w 607"/>
                <a:gd name="T90" fmla="*/ 337 h 3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7" h="337">
                  <a:moveTo>
                    <a:pt x="0" y="337"/>
                  </a:moveTo>
                  <a:lnTo>
                    <a:pt x="148" y="316"/>
                  </a:lnTo>
                  <a:lnTo>
                    <a:pt x="148" y="301"/>
                  </a:lnTo>
                  <a:lnTo>
                    <a:pt x="504" y="252"/>
                  </a:lnTo>
                  <a:lnTo>
                    <a:pt x="510" y="226"/>
                  </a:lnTo>
                  <a:lnTo>
                    <a:pt x="562" y="207"/>
                  </a:lnTo>
                  <a:lnTo>
                    <a:pt x="568" y="180"/>
                  </a:lnTo>
                  <a:lnTo>
                    <a:pt x="590" y="171"/>
                  </a:lnTo>
                  <a:lnTo>
                    <a:pt x="607" y="131"/>
                  </a:lnTo>
                  <a:lnTo>
                    <a:pt x="558" y="91"/>
                  </a:lnTo>
                  <a:lnTo>
                    <a:pt x="549" y="37"/>
                  </a:lnTo>
                  <a:lnTo>
                    <a:pt x="510" y="10"/>
                  </a:lnTo>
                  <a:lnTo>
                    <a:pt x="431" y="25"/>
                  </a:lnTo>
                  <a:lnTo>
                    <a:pt x="394" y="1"/>
                  </a:lnTo>
                  <a:lnTo>
                    <a:pt x="358" y="0"/>
                  </a:lnTo>
                  <a:lnTo>
                    <a:pt x="365" y="37"/>
                  </a:lnTo>
                  <a:lnTo>
                    <a:pt x="316" y="56"/>
                  </a:lnTo>
                  <a:lnTo>
                    <a:pt x="283" y="140"/>
                  </a:lnTo>
                  <a:lnTo>
                    <a:pt x="239" y="126"/>
                  </a:lnTo>
                  <a:lnTo>
                    <a:pt x="185" y="158"/>
                  </a:lnTo>
                  <a:lnTo>
                    <a:pt x="116" y="170"/>
                  </a:lnTo>
                  <a:lnTo>
                    <a:pt x="116" y="217"/>
                  </a:lnTo>
                  <a:lnTo>
                    <a:pt x="82" y="216"/>
                  </a:lnTo>
                  <a:lnTo>
                    <a:pt x="84" y="258"/>
                  </a:lnTo>
                  <a:lnTo>
                    <a:pt x="48" y="241"/>
                  </a:lnTo>
                  <a:lnTo>
                    <a:pt x="27" y="249"/>
                  </a:lnTo>
                  <a:lnTo>
                    <a:pt x="45" y="277"/>
                  </a:lnTo>
                  <a:lnTo>
                    <a:pt x="8" y="314"/>
                  </a:lnTo>
                  <a:lnTo>
                    <a:pt x="0" y="337"/>
                  </a:lnTo>
                  <a:close/>
                </a:path>
              </a:pathLst>
            </a:custGeom>
            <a:solidFill>
              <a:srgbClr val="0065A5"/>
            </a:solidFill>
            <a:ln w="19050">
              <a:solidFill>
                <a:schemeClr val="tx1"/>
              </a:solidFill>
              <a:prstDash val="solid"/>
              <a:round/>
              <a:headEnd/>
              <a:tailEnd/>
            </a:ln>
          </p:spPr>
          <p:txBody>
            <a:bodyPr/>
            <a:lstStyle/>
            <a:p>
              <a:pPr algn="ctr" eaLnBrk="0" hangingPunct="0"/>
              <a:endParaRPr lang="en-US" sz="1200" b="1">
                <a:solidFill>
                  <a:srgbClr val="000000"/>
                </a:solidFill>
                <a:latin typeface="Calibri"/>
                <a:cs typeface="Calibri" pitchFamily="34" charset="0"/>
              </a:endParaRPr>
            </a:p>
          </p:txBody>
        </p:sp>
        <p:sp>
          <p:nvSpPr>
            <p:cNvPr id="44" name="Shape - Kansas"/>
            <p:cNvSpPr>
              <a:spLocks noChangeAspect="1"/>
            </p:cNvSpPr>
            <p:nvPr/>
          </p:nvSpPr>
          <p:spPr bwMode="auto">
            <a:xfrm>
              <a:off x="3813175" y="2841476"/>
              <a:ext cx="966788" cy="485775"/>
            </a:xfrm>
            <a:custGeom>
              <a:avLst/>
              <a:gdLst>
                <a:gd name="T0" fmla="*/ 2147483647 w 611"/>
                <a:gd name="T1" fmla="*/ 2147483647 h 312"/>
                <a:gd name="T2" fmla="*/ 2147483647 w 611"/>
                <a:gd name="T3" fmla="*/ 2147483647 h 312"/>
                <a:gd name="T4" fmla="*/ 0 w 611"/>
                <a:gd name="T5" fmla="*/ 2147483647 h 312"/>
                <a:gd name="T6" fmla="*/ 2147483647 w 611"/>
                <a:gd name="T7" fmla="*/ 2147483647 h 312"/>
                <a:gd name="T8" fmla="*/ 2147483647 w 611"/>
                <a:gd name="T9" fmla="*/ 2147483647 h 312"/>
                <a:gd name="T10" fmla="*/ 2147483647 w 611"/>
                <a:gd name="T11" fmla="*/ 2147483647 h 312"/>
                <a:gd name="T12" fmla="*/ 2147483647 w 611"/>
                <a:gd name="T13" fmla="*/ 2147483647 h 312"/>
                <a:gd name="T14" fmla="*/ 2147483647 w 611"/>
                <a:gd name="T15" fmla="*/ 2147483647 h 312"/>
                <a:gd name="T16" fmla="*/ 2147483647 w 611"/>
                <a:gd name="T17" fmla="*/ 0 h 312"/>
                <a:gd name="T18" fmla="*/ 2147483647 w 611"/>
                <a:gd name="T19" fmla="*/ 2147483647 h 312"/>
                <a:gd name="T20" fmla="*/ 2147483647 w 611"/>
                <a:gd name="T21" fmla="*/ 2147483647 h 3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1"/>
                <a:gd name="T34" fmla="*/ 0 h 312"/>
                <a:gd name="T35" fmla="*/ 611 w 611"/>
                <a:gd name="T36" fmla="*/ 312 h 3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1" h="312">
                  <a:moveTo>
                    <a:pt x="6" y="3"/>
                  </a:moveTo>
                  <a:lnTo>
                    <a:pt x="4" y="182"/>
                  </a:lnTo>
                  <a:lnTo>
                    <a:pt x="0" y="309"/>
                  </a:lnTo>
                  <a:lnTo>
                    <a:pt x="611" y="312"/>
                  </a:lnTo>
                  <a:lnTo>
                    <a:pt x="599" y="149"/>
                  </a:lnTo>
                  <a:lnTo>
                    <a:pt x="599" y="88"/>
                  </a:lnTo>
                  <a:lnTo>
                    <a:pt x="550" y="51"/>
                  </a:lnTo>
                  <a:lnTo>
                    <a:pt x="565" y="18"/>
                  </a:lnTo>
                  <a:lnTo>
                    <a:pt x="544" y="0"/>
                  </a:lnTo>
                  <a:lnTo>
                    <a:pt x="267" y="3"/>
                  </a:lnTo>
                  <a:lnTo>
                    <a:pt x="6" y="3"/>
                  </a:lnTo>
                  <a:close/>
                </a:path>
              </a:pathLst>
            </a:custGeom>
            <a:solidFill>
              <a:srgbClr val="85AA5D"/>
            </a:solidFill>
            <a:ln w="19050">
              <a:solidFill>
                <a:schemeClr val="tx1"/>
              </a:solidFill>
              <a:prstDash val="solid"/>
              <a:round/>
              <a:headEnd/>
              <a:tailEnd/>
            </a:ln>
          </p:spPr>
          <p:txBody>
            <a:bodyPr/>
            <a:lstStyle/>
            <a:p>
              <a:pPr algn="ctr" eaLnBrk="0" hangingPunct="0"/>
              <a:endParaRPr lang="en-US" sz="1200" b="1">
                <a:solidFill>
                  <a:srgbClr val="000000"/>
                </a:solidFill>
                <a:latin typeface="Calibri"/>
                <a:cs typeface="Calibri" pitchFamily="34" charset="0"/>
              </a:endParaRPr>
            </a:p>
          </p:txBody>
        </p:sp>
        <p:sp>
          <p:nvSpPr>
            <p:cNvPr id="45" name="Shape - Iowa"/>
            <p:cNvSpPr>
              <a:spLocks noChangeAspect="1"/>
            </p:cNvSpPr>
            <p:nvPr/>
          </p:nvSpPr>
          <p:spPr bwMode="auto">
            <a:xfrm>
              <a:off x="4495800" y="2255688"/>
              <a:ext cx="758825" cy="487362"/>
            </a:xfrm>
            <a:custGeom>
              <a:avLst/>
              <a:gdLst>
                <a:gd name="T0" fmla="*/ 2147483647 w 481"/>
                <a:gd name="T1" fmla="*/ 2147483647 h 313"/>
                <a:gd name="T2" fmla="*/ 0 w 481"/>
                <a:gd name="T3" fmla="*/ 2147483647 h 313"/>
                <a:gd name="T4" fmla="*/ 2147483647 w 481"/>
                <a:gd name="T5" fmla="*/ 2147483647 h 313"/>
                <a:gd name="T6" fmla="*/ 2147483647 w 481"/>
                <a:gd name="T7" fmla="*/ 2147483647 h 313"/>
                <a:gd name="T8" fmla="*/ 2147483647 w 481"/>
                <a:gd name="T9" fmla="*/ 2147483647 h 313"/>
                <a:gd name="T10" fmla="*/ 2147483647 w 481"/>
                <a:gd name="T11" fmla="*/ 2147483647 h 313"/>
                <a:gd name="T12" fmla="*/ 2147483647 w 481"/>
                <a:gd name="T13" fmla="*/ 2147483647 h 313"/>
                <a:gd name="T14" fmla="*/ 2147483647 w 481"/>
                <a:gd name="T15" fmla="*/ 2147483647 h 313"/>
                <a:gd name="T16" fmla="*/ 2147483647 w 481"/>
                <a:gd name="T17" fmla="*/ 2147483647 h 313"/>
                <a:gd name="T18" fmla="*/ 2147483647 w 481"/>
                <a:gd name="T19" fmla="*/ 2147483647 h 313"/>
                <a:gd name="T20" fmla="*/ 2147483647 w 481"/>
                <a:gd name="T21" fmla="*/ 2147483647 h 313"/>
                <a:gd name="T22" fmla="*/ 2147483647 w 481"/>
                <a:gd name="T23" fmla="*/ 2147483647 h 313"/>
                <a:gd name="T24" fmla="*/ 2147483647 w 481"/>
                <a:gd name="T25" fmla="*/ 2147483647 h 313"/>
                <a:gd name="T26" fmla="*/ 2147483647 w 481"/>
                <a:gd name="T27" fmla="*/ 2147483647 h 313"/>
                <a:gd name="T28" fmla="*/ 2147483647 w 481"/>
                <a:gd name="T29" fmla="*/ 0 h 313"/>
                <a:gd name="T30" fmla="*/ 2147483647 w 481"/>
                <a:gd name="T31" fmla="*/ 2147483647 h 313"/>
                <a:gd name="T32" fmla="*/ 2147483647 w 481"/>
                <a:gd name="T33" fmla="*/ 2147483647 h 313"/>
                <a:gd name="T34" fmla="*/ 2147483647 w 481"/>
                <a:gd name="T35" fmla="*/ 2147483647 h 3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1"/>
                <a:gd name="T55" fmla="*/ 0 h 313"/>
                <a:gd name="T56" fmla="*/ 481 w 481"/>
                <a:gd name="T57" fmla="*/ 313 h 3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1" h="313">
                  <a:moveTo>
                    <a:pt x="7" y="16"/>
                  </a:moveTo>
                  <a:lnTo>
                    <a:pt x="0" y="71"/>
                  </a:lnTo>
                  <a:lnTo>
                    <a:pt x="10" y="129"/>
                  </a:lnTo>
                  <a:lnTo>
                    <a:pt x="55" y="249"/>
                  </a:lnTo>
                  <a:lnTo>
                    <a:pt x="80" y="313"/>
                  </a:lnTo>
                  <a:lnTo>
                    <a:pt x="363" y="298"/>
                  </a:lnTo>
                  <a:lnTo>
                    <a:pt x="410" y="313"/>
                  </a:lnTo>
                  <a:lnTo>
                    <a:pt x="438" y="252"/>
                  </a:lnTo>
                  <a:lnTo>
                    <a:pt x="428" y="208"/>
                  </a:lnTo>
                  <a:lnTo>
                    <a:pt x="475" y="200"/>
                  </a:lnTo>
                  <a:lnTo>
                    <a:pt x="481" y="131"/>
                  </a:lnTo>
                  <a:lnTo>
                    <a:pt x="453" y="101"/>
                  </a:lnTo>
                  <a:lnTo>
                    <a:pt x="404" y="71"/>
                  </a:lnTo>
                  <a:lnTo>
                    <a:pt x="414" y="30"/>
                  </a:lnTo>
                  <a:lnTo>
                    <a:pt x="393" y="0"/>
                  </a:lnTo>
                  <a:lnTo>
                    <a:pt x="287" y="4"/>
                  </a:lnTo>
                  <a:lnTo>
                    <a:pt x="180" y="9"/>
                  </a:lnTo>
                  <a:lnTo>
                    <a:pt x="7" y="16"/>
                  </a:lnTo>
                  <a:close/>
                </a:path>
              </a:pathLst>
            </a:custGeom>
            <a:solidFill>
              <a:srgbClr val="0065A5"/>
            </a:solidFill>
            <a:ln w="19050">
              <a:solidFill>
                <a:schemeClr val="tx1"/>
              </a:solidFill>
              <a:prstDash val="solid"/>
              <a:round/>
              <a:headEnd/>
              <a:tailEnd/>
            </a:ln>
          </p:spPr>
          <p:txBody>
            <a:bodyPr/>
            <a:lstStyle/>
            <a:p>
              <a:pPr algn="ctr" eaLnBrk="0" hangingPunct="0"/>
              <a:endParaRPr lang="en-US" sz="1200" b="1">
                <a:solidFill>
                  <a:srgbClr val="000000"/>
                </a:solidFill>
                <a:latin typeface="Calibri"/>
                <a:cs typeface="Calibri" pitchFamily="34" charset="0"/>
              </a:endParaRPr>
            </a:p>
          </p:txBody>
        </p:sp>
        <p:sp>
          <p:nvSpPr>
            <p:cNvPr id="46" name="Shape - Indiana"/>
            <p:cNvSpPr>
              <a:spLocks noChangeAspect="1"/>
            </p:cNvSpPr>
            <p:nvPr/>
          </p:nvSpPr>
          <p:spPr bwMode="auto">
            <a:xfrm>
              <a:off x="5568950" y="2420789"/>
              <a:ext cx="422275" cy="687387"/>
            </a:xfrm>
            <a:custGeom>
              <a:avLst/>
              <a:gdLst>
                <a:gd name="T0" fmla="*/ 0 w 268"/>
                <a:gd name="T1" fmla="*/ 2147483647 h 441"/>
                <a:gd name="T2" fmla="*/ 2147483647 w 268"/>
                <a:gd name="T3" fmla="*/ 2147483647 h 441"/>
                <a:gd name="T4" fmla="*/ 2147483647 w 268"/>
                <a:gd name="T5" fmla="*/ 2147483647 h 441"/>
                <a:gd name="T6" fmla="*/ 2147483647 w 268"/>
                <a:gd name="T7" fmla="*/ 2147483647 h 441"/>
                <a:gd name="T8" fmla="*/ 2147483647 w 268"/>
                <a:gd name="T9" fmla="*/ 2147483647 h 441"/>
                <a:gd name="T10" fmla="*/ 2147483647 w 268"/>
                <a:gd name="T11" fmla="*/ 0 h 441"/>
                <a:gd name="T12" fmla="*/ 2147483647 w 268"/>
                <a:gd name="T13" fmla="*/ 2147483647 h 441"/>
                <a:gd name="T14" fmla="*/ 2147483647 w 268"/>
                <a:gd name="T15" fmla="*/ 2147483647 h 441"/>
                <a:gd name="T16" fmla="*/ 2147483647 w 268"/>
                <a:gd name="T17" fmla="*/ 2147483647 h 441"/>
                <a:gd name="T18" fmla="*/ 2147483647 w 268"/>
                <a:gd name="T19" fmla="*/ 2147483647 h 441"/>
                <a:gd name="T20" fmla="*/ 2147483647 w 268"/>
                <a:gd name="T21" fmla="*/ 2147483647 h 441"/>
                <a:gd name="T22" fmla="*/ 2147483647 w 268"/>
                <a:gd name="T23" fmla="*/ 2147483647 h 441"/>
                <a:gd name="T24" fmla="*/ 2147483647 w 268"/>
                <a:gd name="T25" fmla="*/ 2147483647 h 441"/>
                <a:gd name="T26" fmla="*/ 2147483647 w 268"/>
                <a:gd name="T27" fmla="*/ 2147483647 h 441"/>
                <a:gd name="T28" fmla="*/ 2147483647 w 268"/>
                <a:gd name="T29" fmla="*/ 2147483647 h 441"/>
                <a:gd name="T30" fmla="*/ 0 w 268"/>
                <a:gd name="T31" fmla="*/ 2147483647 h 4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8"/>
                <a:gd name="T49" fmla="*/ 0 h 441"/>
                <a:gd name="T50" fmla="*/ 268 w 268"/>
                <a:gd name="T51" fmla="*/ 441 h 4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8" h="441">
                  <a:moveTo>
                    <a:pt x="0" y="31"/>
                  </a:moveTo>
                  <a:lnTo>
                    <a:pt x="31" y="48"/>
                  </a:lnTo>
                  <a:lnTo>
                    <a:pt x="61" y="45"/>
                  </a:lnTo>
                  <a:lnTo>
                    <a:pt x="71" y="36"/>
                  </a:lnTo>
                  <a:lnTo>
                    <a:pt x="79" y="9"/>
                  </a:lnTo>
                  <a:lnTo>
                    <a:pt x="208" y="0"/>
                  </a:lnTo>
                  <a:lnTo>
                    <a:pt x="268" y="312"/>
                  </a:lnTo>
                  <a:lnTo>
                    <a:pt x="263" y="309"/>
                  </a:lnTo>
                  <a:lnTo>
                    <a:pt x="219" y="326"/>
                  </a:lnTo>
                  <a:lnTo>
                    <a:pt x="187" y="410"/>
                  </a:lnTo>
                  <a:lnTo>
                    <a:pt x="141" y="398"/>
                  </a:lnTo>
                  <a:lnTo>
                    <a:pt x="87" y="429"/>
                  </a:lnTo>
                  <a:lnTo>
                    <a:pt x="17" y="441"/>
                  </a:lnTo>
                  <a:lnTo>
                    <a:pt x="49" y="359"/>
                  </a:lnTo>
                  <a:lnTo>
                    <a:pt x="35" y="313"/>
                  </a:lnTo>
                  <a:lnTo>
                    <a:pt x="0" y="31"/>
                  </a:lnTo>
                  <a:close/>
                </a:path>
              </a:pathLst>
            </a:custGeom>
            <a:solidFill>
              <a:srgbClr val="0065A5"/>
            </a:solidFill>
            <a:ln w="19050">
              <a:solidFill>
                <a:schemeClr val="tx1"/>
              </a:solidFill>
              <a:prstDash val="solid"/>
              <a:round/>
              <a:headEnd/>
              <a:tailEnd/>
            </a:ln>
          </p:spPr>
          <p:txBody>
            <a:bodyPr/>
            <a:lstStyle/>
            <a:p>
              <a:pPr algn="ctr" eaLnBrk="0" hangingPunct="0"/>
              <a:endParaRPr lang="en-US" sz="1200" b="1">
                <a:solidFill>
                  <a:srgbClr val="000000"/>
                </a:solidFill>
                <a:latin typeface="Calibri"/>
                <a:cs typeface="Calibri" pitchFamily="34" charset="0"/>
              </a:endParaRPr>
            </a:p>
          </p:txBody>
        </p:sp>
        <p:sp>
          <p:nvSpPr>
            <p:cNvPr id="47" name="Shape - Illinois"/>
            <p:cNvSpPr>
              <a:spLocks noChangeAspect="1"/>
            </p:cNvSpPr>
            <p:nvPr/>
          </p:nvSpPr>
          <p:spPr bwMode="auto">
            <a:xfrm>
              <a:off x="5106458" y="2358876"/>
              <a:ext cx="547688" cy="887413"/>
            </a:xfrm>
            <a:custGeom>
              <a:avLst/>
              <a:gdLst>
                <a:gd name="T0" fmla="*/ 64 w 346"/>
                <a:gd name="T1" fmla="*/ 33 h 571"/>
                <a:gd name="T2" fmla="*/ 262 w 346"/>
                <a:gd name="T3" fmla="*/ 0 h 571"/>
                <a:gd name="T4" fmla="*/ 294 w 346"/>
                <a:gd name="T5" fmla="*/ 70 h 571"/>
                <a:gd name="T6" fmla="*/ 334 w 346"/>
                <a:gd name="T7" fmla="*/ 362 h 571"/>
                <a:gd name="T8" fmla="*/ 346 w 346"/>
                <a:gd name="T9" fmla="*/ 401 h 571"/>
                <a:gd name="T10" fmla="*/ 314 w 346"/>
                <a:gd name="T11" fmla="*/ 478 h 571"/>
                <a:gd name="T12" fmla="*/ 314 w 346"/>
                <a:gd name="T13" fmla="*/ 532 h 571"/>
                <a:gd name="T14" fmla="*/ 279 w 346"/>
                <a:gd name="T15" fmla="*/ 526 h 571"/>
                <a:gd name="T16" fmla="*/ 280 w 346"/>
                <a:gd name="T17" fmla="*/ 571 h 571"/>
                <a:gd name="T18" fmla="*/ 243 w 346"/>
                <a:gd name="T19" fmla="*/ 553 h 571"/>
                <a:gd name="T20" fmla="*/ 223 w 346"/>
                <a:gd name="T21" fmla="*/ 559 h 571"/>
                <a:gd name="T22" fmla="*/ 195 w 346"/>
                <a:gd name="T23" fmla="*/ 554 h 571"/>
                <a:gd name="T24" fmla="*/ 174 w 346"/>
                <a:gd name="T25" fmla="*/ 486 h 571"/>
                <a:gd name="T26" fmla="*/ 134 w 346"/>
                <a:gd name="T27" fmla="*/ 465 h 571"/>
                <a:gd name="T28" fmla="*/ 134 w 346"/>
                <a:gd name="T29" fmla="*/ 392 h 571"/>
                <a:gd name="T30" fmla="*/ 94 w 346"/>
                <a:gd name="T31" fmla="*/ 401 h 571"/>
                <a:gd name="T32" fmla="*/ 71 w 346"/>
                <a:gd name="T33" fmla="*/ 347 h 571"/>
                <a:gd name="T34" fmla="*/ 0 w 346"/>
                <a:gd name="T35" fmla="*/ 285 h 571"/>
                <a:gd name="T36" fmla="*/ 52 w 346"/>
                <a:gd name="T37" fmla="*/ 186 h 571"/>
                <a:gd name="T38" fmla="*/ 37 w 346"/>
                <a:gd name="T39" fmla="*/ 140 h 571"/>
                <a:gd name="T40" fmla="*/ 89 w 346"/>
                <a:gd name="T41" fmla="*/ 131 h 571"/>
                <a:gd name="T42" fmla="*/ 94 w 346"/>
                <a:gd name="T43" fmla="*/ 67 h 571"/>
                <a:gd name="T44" fmla="*/ 64 w 346"/>
                <a:gd name="T45" fmla="*/ 33 h 5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6"/>
                <a:gd name="T70" fmla="*/ 0 h 571"/>
                <a:gd name="T71" fmla="*/ 346 w 346"/>
                <a:gd name="T72" fmla="*/ 571 h 5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6" h="571">
                  <a:moveTo>
                    <a:pt x="64" y="33"/>
                  </a:moveTo>
                  <a:lnTo>
                    <a:pt x="262" y="0"/>
                  </a:lnTo>
                  <a:lnTo>
                    <a:pt x="294" y="70"/>
                  </a:lnTo>
                  <a:lnTo>
                    <a:pt x="334" y="362"/>
                  </a:lnTo>
                  <a:lnTo>
                    <a:pt x="346" y="401"/>
                  </a:lnTo>
                  <a:lnTo>
                    <a:pt x="314" y="478"/>
                  </a:lnTo>
                  <a:lnTo>
                    <a:pt x="314" y="532"/>
                  </a:lnTo>
                  <a:lnTo>
                    <a:pt x="279" y="526"/>
                  </a:lnTo>
                  <a:lnTo>
                    <a:pt x="280" y="571"/>
                  </a:lnTo>
                  <a:lnTo>
                    <a:pt x="243" y="553"/>
                  </a:lnTo>
                  <a:lnTo>
                    <a:pt x="223" y="559"/>
                  </a:lnTo>
                  <a:lnTo>
                    <a:pt x="195" y="554"/>
                  </a:lnTo>
                  <a:lnTo>
                    <a:pt x="174" y="486"/>
                  </a:lnTo>
                  <a:lnTo>
                    <a:pt x="134" y="465"/>
                  </a:lnTo>
                  <a:lnTo>
                    <a:pt x="134" y="392"/>
                  </a:lnTo>
                  <a:lnTo>
                    <a:pt x="94" y="401"/>
                  </a:lnTo>
                  <a:lnTo>
                    <a:pt x="71" y="347"/>
                  </a:lnTo>
                  <a:lnTo>
                    <a:pt x="0" y="285"/>
                  </a:lnTo>
                  <a:lnTo>
                    <a:pt x="52" y="186"/>
                  </a:lnTo>
                  <a:lnTo>
                    <a:pt x="37" y="140"/>
                  </a:lnTo>
                  <a:lnTo>
                    <a:pt x="89" y="131"/>
                  </a:lnTo>
                  <a:lnTo>
                    <a:pt x="94" y="67"/>
                  </a:lnTo>
                  <a:lnTo>
                    <a:pt x="64" y="33"/>
                  </a:lnTo>
                  <a:close/>
                </a:path>
              </a:pathLst>
            </a:custGeom>
            <a:solidFill>
              <a:srgbClr val="0065A5"/>
            </a:solidFill>
            <a:ln w="19050">
              <a:solidFill>
                <a:schemeClr val="tx1"/>
              </a:solidFill>
              <a:prstDash val="solid"/>
              <a:round/>
              <a:headEnd/>
              <a:tailEnd/>
            </a:ln>
          </p:spPr>
          <p:txBody>
            <a:bodyPr/>
            <a:lstStyle/>
            <a:p>
              <a:pPr algn="ctr" eaLnBrk="0" hangingPunct="0">
                <a:defRPr/>
              </a:pPr>
              <a:endParaRPr lang="en-US" sz="1200" b="1">
                <a:solidFill>
                  <a:srgbClr val="000000"/>
                </a:solidFill>
                <a:latin typeface="Calibri"/>
                <a:cs typeface="Calibri" pitchFamily="34" charset="0"/>
              </a:endParaRPr>
            </a:p>
          </p:txBody>
        </p:sp>
        <p:sp>
          <p:nvSpPr>
            <p:cNvPr id="48" name="Shape - Idaho"/>
            <p:cNvSpPr>
              <a:spLocks noChangeAspect="1"/>
            </p:cNvSpPr>
            <p:nvPr/>
          </p:nvSpPr>
          <p:spPr bwMode="auto">
            <a:xfrm>
              <a:off x="2051049" y="1250801"/>
              <a:ext cx="750888" cy="1196975"/>
            </a:xfrm>
            <a:custGeom>
              <a:avLst/>
              <a:gdLst>
                <a:gd name="T0" fmla="*/ 2147483647 w 476"/>
                <a:gd name="T1" fmla="*/ 0 h 770"/>
                <a:gd name="T2" fmla="*/ 2147483647 w 476"/>
                <a:gd name="T3" fmla="*/ 2147483647 h 770"/>
                <a:gd name="T4" fmla="*/ 2147483647 w 476"/>
                <a:gd name="T5" fmla="*/ 2147483647 h 770"/>
                <a:gd name="T6" fmla="*/ 2147483647 w 476"/>
                <a:gd name="T7" fmla="*/ 2147483647 h 770"/>
                <a:gd name="T8" fmla="*/ 2147483647 w 476"/>
                <a:gd name="T9" fmla="*/ 2147483647 h 770"/>
                <a:gd name="T10" fmla="*/ 2147483647 w 476"/>
                <a:gd name="T11" fmla="*/ 2147483647 h 770"/>
                <a:gd name="T12" fmla="*/ 2147483647 w 476"/>
                <a:gd name="T13" fmla="*/ 2147483647 h 770"/>
                <a:gd name="T14" fmla="*/ 0 w 476"/>
                <a:gd name="T15" fmla="*/ 2147483647 h 770"/>
                <a:gd name="T16" fmla="*/ 2147483647 w 476"/>
                <a:gd name="T17" fmla="*/ 2147483647 h 770"/>
                <a:gd name="T18" fmla="*/ 2147483647 w 476"/>
                <a:gd name="T19" fmla="*/ 2147483647 h 770"/>
                <a:gd name="T20" fmla="*/ 2147483647 w 476"/>
                <a:gd name="T21" fmla="*/ 2147483647 h 770"/>
                <a:gd name="T22" fmla="*/ 2147483647 w 476"/>
                <a:gd name="T23" fmla="*/ 2147483647 h 770"/>
                <a:gd name="T24" fmla="*/ 2147483647 w 476"/>
                <a:gd name="T25" fmla="*/ 2147483647 h 770"/>
                <a:gd name="T26" fmla="*/ 2147483647 w 476"/>
                <a:gd name="T27" fmla="*/ 2147483647 h 770"/>
                <a:gd name="T28" fmla="*/ 2147483647 w 476"/>
                <a:gd name="T29" fmla="*/ 2147483647 h 770"/>
                <a:gd name="T30" fmla="*/ 2147483647 w 476"/>
                <a:gd name="T31" fmla="*/ 2147483647 h 770"/>
                <a:gd name="T32" fmla="*/ 2147483647 w 476"/>
                <a:gd name="T33" fmla="*/ 2147483647 h 770"/>
                <a:gd name="T34" fmla="*/ 2147483647 w 476"/>
                <a:gd name="T35" fmla="*/ 2147483647 h 770"/>
                <a:gd name="T36" fmla="*/ 2147483647 w 476"/>
                <a:gd name="T37" fmla="*/ 2147483647 h 770"/>
                <a:gd name="T38" fmla="*/ 2147483647 w 476"/>
                <a:gd name="T39" fmla="*/ 2147483647 h 770"/>
                <a:gd name="T40" fmla="*/ 2147483647 w 476"/>
                <a:gd name="T41" fmla="*/ 2147483647 h 770"/>
                <a:gd name="T42" fmla="*/ 2147483647 w 476"/>
                <a:gd name="T43" fmla="*/ 0 h 7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6"/>
                <a:gd name="T67" fmla="*/ 0 h 770"/>
                <a:gd name="T68" fmla="*/ 476 w 476"/>
                <a:gd name="T69" fmla="*/ 770 h 7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6" h="770">
                  <a:moveTo>
                    <a:pt x="115" y="0"/>
                  </a:moveTo>
                  <a:lnTo>
                    <a:pt x="72" y="301"/>
                  </a:lnTo>
                  <a:lnTo>
                    <a:pt x="117" y="365"/>
                  </a:lnTo>
                  <a:lnTo>
                    <a:pt x="47" y="432"/>
                  </a:lnTo>
                  <a:lnTo>
                    <a:pt x="38" y="478"/>
                  </a:lnTo>
                  <a:lnTo>
                    <a:pt x="57" y="511"/>
                  </a:lnTo>
                  <a:lnTo>
                    <a:pt x="38" y="527"/>
                  </a:lnTo>
                  <a:lnTo>
                    <a:pt x="0" y="701"/>
                  </a:lnTo>
                  <a:lnTo>
                    <a:pt x="227" y="742"/>
                  </a:lnTo>
                  <a:lnTo>
                    <a:pt x="442" y="770"/>
                  </a:lnTo>
                  <a:lnTo>
                    <a:pt x="464" y="611"/>
                  </a:lnTo>
                  <a:lnTo>
                    <a:pt x="476" y="523"/>
                  </a:lnTo>
                  <a:lnTo>
                    <a:pt x="455" y="491"/>
                  </a:lnTo>
                  <a:lnTo>
                    <a:pt x="406" y="500"/>
                  </a:lnTo>
                  <a:lnTo>
                    <a:pt x="342" y="508"/>
                  </a:lnTo>
                  <a:lnTo>
                    <a:pt x="330" y="436"/>
                  </a:lnTo>
                  <a:lnTo>
                    <a:pt x="252" y="378"/>
                  </a:lnTo>
                  <a:lnTo>
                    <a:pt x="263" y="341"/>
                  </a:lnTo>
                  <a:lnTo>
                    <a:pt x="270" y="275"/>
                  </a:lnTo>
                  <a:lnTo>
                    <a:pt x="170" y="134"/>
                  </a:lnTo>
                  <a:lnTo>
                    <a:pt x="184" y="9"/>
                  </a:lnTo>
                  <a:lnTo>
                    <a:pt x="115" y="0"/>
                  </a:lnTo>
                  <a:close/>
                </a:path>
              </a:pathLst>
            </a:custGeom>
            <a:solidFill>
              <a:srgbClr val="0065A5"/>
            </a:solidFill>
            <a:ln w="19050">
              <a:solidFill>
                <a:schemeClr val="tx1"/>
              </a:solidFill>
              <a:prstDash val="solid"/>
              <a:round/>
              <a:headEnd/>
              <a:tailEnd/>
            </a:ln>
          </p:spPr>
          <p:txBody>
            <a:bodyPr/>
            <a:lstStyle/>
            <a:p>
              <a:pPr algn="ctr" eaLnBrk="0" hangingPunct="0"/>
              <a:endParaRPr lang="en-US" sz="1200" b="1">
                <a:solidFill>
                  <a:srgbClr val="000000"/>
                </a:solidFill>
                <a:latin typeface="Calibri"/>
                <a:cs typeface="Calibri" pitchFamily="34" charset="0"/>
              </a:endParaRPr>
            </a:p>
          </p:txBody>
        </p:sp>
        <p:grpSp>
          <p:nvGrpSpPr>
            <p:cNvPr id="49" name="Shape - Hawaii"/>
            <p:cNvGrpSpPr/>
            <p:nvPr/>
          </p:nvGrpSpPr>
          <p:grpSpPr>
            <a:xfrm>
              <a:off x="2238257" y="4779448"/>
              <a:ext cx="622300" cy="477838"/>
              <a:chOff x="2322512" y="5000625"/>
              <a:chExt cx="622300" cy="477838"/>
            </a:xfrm>
            <a:solidFill>
              <a:schemeClr val="accent3"/>
            </a:solidFill>
          </p:grpSpPr>
          <p:sp>
            <p:nvSpPr>
              <p:cNvPr id="50" name="Freeform 4"/>
              <p:cNvSpPr>
                <a:spLocks noChangeAspect="1"/>
              </p:cNvSpPr>
              <p:nvPr/>
            </p:nvSpPr>
            <p:spPr bwMode="auto">
              <a:xfrm>
                <a:off x="2322512" y="5060535"/>
                <a:ext cx="47758" cy="69294"/>
              </a:xfrm>
              <a:custGeom>
                <a:avLst/>
                <a:gdLst>
                  <a:gd name="T0" fmla="*/ 0 w 66"/>
                  <a:gd name="T1" fmla="*/ 96 h 96"/>
                  <a:gd name="T2" fmla="*/ 0 w 66"/>
                  <a:gd name="T3" fmla="*/ 68 h 96"/>
                  <a:gd name="T4" fmla="*/ 37 w 66"/>
                  <a:gd name="T5" fmla="*/ 0 h 96"/>
                  <a:gd name="T6" fmla="*/ 66 w 66"/>
                  <a:gd name="T7" fmla="*/ 20 h 96"/>
                  <a:gd name="T8" fmla="*/ 34 w 66"/>
                  <a:gd name="T9" fmla="*/ 96 h 96"/>
                  <a:gd name="T10" fmla="*/ 0 w 66"/>
                  <a:gd name="T11" fmla="*/ 96 h 96"/>
                  <a:gd name="T12" fmla="*/ 0 60000 65536"/>
                  <a:gd name="T13" fmla="*/ 0 60000 65536"/>
                  <a:gd name="T14" fmla="*/ 0 60000 65536"/>
                  <a:gd name="T15" fmla="*/ 0 60000 65536"/>
                  <a:gd name="T16" fmla="*/ 0 60000 65536"/>
                  <a:gd name="T17" fmla="*/ 0 60000 65536"/>
                  <a:gd name="T18" fmla="*/ 0 w 66"/>
                  <a:gd name="T19" fmla="*/ 0 h 96"/>
                  <a:gd name="T20" fmla="*/ 66 w 66"/>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66" h="96">
                    <a:moveTo>
                      <a:pt x="0" y="96"/>
                    </a:moveTo>
                    <a:lnTo>
                      <a:pt x="0" y="68"/>
                    </a:lnTo>
                    <a:lnTo>
                      <a:pt x="37" y="0"/>
                    </a:lnTo>
                    <a:lnTo>
                      <a:pt x="66" y="20"/>
                    </a:lnTo>
                    <a:lnTo>
                      <a:pt x="34" y="96"/>
                    </a:lnTo>
                    <a:lnTo>
                      <a:pt x="0" y="96"/>
                    </a:lnTo>
                    <a:close/>
                  </a:path>
                </a:pathLst>
              </a:custGeom>
              <a:solidFill>
                <a:srgbClr val="85AA5D"/>
              </a:solidFill>
              <a:ln w="19050">
                <a:solidFill>
                  <a:schemeClr val="tx1"/>
                </a:solidFill>
                <a:prstDash val="solid"/>
                <a:round/>
                <a:headEnd/>
                <a:tailEnd/>
              </a:ln>
            </p:spPr>
            <p:txBody>
              <a:bodyPr/>
              <a:lstStyle/>
              <a:p>
                <a:pPr algn="ctr" eaLnBrk="0" hangingPunct="0"/>
                <a:endParaRPr lang="en-US" sz="1200" b="1">
                  <a:solidFill>
                    <a:srgbClr val="000000"/>
                  </a:solidFill>
                  <a:latin typeface="Calibri"/>
                  <a:cs typeface="Calibri" pitchFamily="34" charset="0"/>
                </a:endParaRPr>
              </a:p>
            </p:txBody>
          </p:sp>
          <p:sp>
            <p:nvSpPr>
              <p:cNvPr id="51" name="Freeform 5"/>
              <p:cNvSpPr>
                <a:spLocks noChangeAspect="1"/>
              </p:cNvSpPr>
              <p:nvPr/>
            </p:nvSpPr>
            <p:spPr bwMode="auto">
              <a:xfrm>
                <a:off x="2390531" y="5000625"/>
                <a:ext cx="89727" cy="87339"/>
              </a:xfrm>
              <a:custGeom>
                <a:avLst/>
                <a:gdLst>
                  <a:gd name="T0" fmla="*/ 27 w 124"/>
                  <a:gd name="T1" fmla="*/ 13 h 121"/>
                  <a:gd name="T2" fmla="*/ 0 w 124"/>
                  <a:gd name="T3" fmla="*/ 72 h 121"/>
                  <a:gd name="T4" fmla="*/ 48 w 124"/>
                  <a:gd name="T5" fmla="*/ 110 h 121"/>
                  <a:gd name="T6" fmla="*/ 103 w 124"/>
                  <a:gd name="T7" fmla="*/ 121 h 121"/>
                  <a:gd name="T8" fmla="*/ 124 w 124"/>
                  <a:gd name="T9" fmla="*/ 73 h 121"/>
                  <a:gd name="T10" fmla="*/ 110 w 124"/>
                  <a:gd name="T11" fmla="*/ 0 h 121"/>
                  <a:gd name="T12" fmla="*/ 27 w 124"/>
                  <a:gd name="T13" fmla="*/ 13 h 121"/>
                  <a:gd name="T14" fmla="*/ 0 60000 65536"/>
                  <a:gd name="T15" fmla="*/ 0 60000 65536"/>
                  <a:gd name="T16" fmla="*/ 0 60000 65536"/>
                  <a:gd name="T17" fmla="*/ 0 60000 65536"/>
                  <a:gd name="T18" fmla="*/ 0 60000 65536"/>
                  <a:gd name="T19" fmla="*/ 0 60000 65536"/>
                  <a:gd name="T20" fmla="*/ 0 60000 65536"/>
                  <a:gd name="T21" fmla="*/ 0 w 124"/>
                  <a:gd name="T22" fmla="*/ 0 h 121"/>
                  <a:gd name="T23" fmla="*/ 124 w 124"/>
                  <a:gd name="T24" fmla="*/ 121 h 1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121">
                    <a:moveTo>
                      <a:pt x="27" y="13"/>
                    </a:moveTo>
                    <a:lnTo>
                      <a:pt x="0" y="72"/>
                    </a:lnTo>
                    <a:lnTo>
                      <a:pt x="48" y="110"/>
                    </a:lnTo>
                    <a:lnTo>
                      <a:pt x="103" y="121"/>
                    </a:lnTo>
                    <a:lnTo>
                      <a:pt x="124" y="73"/>
                    </a:lnTo>
                    <a:lnTo>
                      <a:pt x="110" y="0"/>
                    </a:lnTo>
                    <a:lnTo>
                      <a:pt x="27" y="13"/>
                    </a:lnTo>
                    <a:close/>
                  </a:path>
                </a:pathLst>
              </a:custGeom>
              <a:solidFill>
                <a:srgbClr val="85AA5D"/>
              </a:solidFill>
              <a:ln w="19050">
                <a:solidFill>
                  <a:schemeClr val="tx1"/>
                </a:solidFill>
                <a:prstDash val="solid"/>
                <a:round/>
                <a:headEnd/>
                <a:tailEnd/>
              </a:ln>
            </p:spPr>
            <p:txBody>
              <a:bodyPr/>
              <a:lstStyle/>
              <a:p>
                <a:pPr algn="ctr" eaLnBrk="0" hangingPunct="0"/>
                <a:endParaRPr lang="en-US" sz="1200" b="1">
                  <a:solidFill>
                    <a:srgbClr val="000000"/>
                  </a:solidFill>
                  <a:latin typeface="Calibri"/>
                  <a:cs typeface="Calibri" pitchFamily="34" charset="0"/>
                </a:endParaRPr>
              </a:p>
            </p:txBody>
          </p:sp>
          <p:sp>
            <p:nvSpPr>
              <p:cNvPr id="52" name="Freeform 6"/>
              <p:cNvSpPr>
                <a:spLocks noChangeAspect="1"/>
              </p:cNvSpPr>
              <p:nvPr/>
            </p:nvSpPr>
            <p:spPr bwMode="auto">
              <a:xfrm>
                <a:off x="2474469" y="5060535"/>
                <a:ext cx="133143" cy="98166"/>
              </a:xfrm>
              <a:custGeom>
                <a:avLst/>
                <a:gdLst>
                  <a:gd name="T0" fmla="*/ 0 w 184"/>
                  <a:gd name="T1" fmla="*/ 48 h 136"/>
                  <a:gd name="T2" fmla="*/ 126 w 184"/>
                  <a:gd name="T3" fmla="*/ 0 h 136"/>
                  <a:gd name="T4" fmla="*/ 149 w 184"/>
                  <a:gd name="T5" fmla="*/ 59 h 136"/>
                  <a:gd name="T6" fmla="*/ 173 w 184"/>
                  <a:gd name="T7" fmla="*/ 72 h 136"/>
                  <a:gd name="T8" fmla="*/ 184 w 184"/>
                  <a:gd name="T9" fmla="*/ 120 h 136"/>
                  <a:gd name="T10" fmla="*/ 121 w 184"/>
                  <a:gd name="T11" fmla="*/ 127 h 136"/>
                  <a:gd name="T12" fmla="*/ 76 w 184"/>
                  <a:gd name="T13" fmla="*/ 136 h 136"/>
                  <a:gd name="T14" fmla="*/ 0 w 184"/>
                  <a:gd name="T15" fmla="*/ 48 h 136"/>
                  <a:gd name="T16" fmla="*/ 0 60000 65536"/>
                  <a:gd name="T17" fmla="*/ 0 60000 65536"/>
                  <a:gd name="T18" fmla="*/ 0 60000 65536"/>
                  <a:gd name="T19" fmla="*/ 0 60000 65536"/>
                  <a:gd name="T20" fmla="*/ 0 60000 65536"/>
                  <a:gd name="T21" fmla="*/ 0 60000 65536"/>
                  <a:gd name="T22" fmla="*/ 0 60000 65536"/>
                  <a:gd name="T23" fmla="*/ 0 60000 65536"/>
                  <a:gd name="T24" fmla="*/ 0 w 184"/>
                  <a:gd name="T25" fmla="*/ 0 h 136"/>
                  <a:gd name="T26" fmla="*/ 184 w 184"/>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 h="136">
                    <a:moveTo>
                      <a:pt x="0" y="48"/>
                    </a:moveTo>
                    <a:lnTo>
                      <a:pt x="126" y="0"/>
                    </a:lnTo>
                    <a:lnTo>
                      <a:pt x="149" y="59"/>
                    </a:lnTo>
                    <a:lnTo>
                      <a:pt x="173" y="72"/>
                    </a:lnTo>
                    <a:lnTo>
                      <a:pt x="184" y="120"/>
                    </a:lnTo>
                    <a:lnTo>
                      <a:pt x="121" y="127"/>
                    </a:lnTo>
                    <a:lnTo>
                      <a:pt x="76" y="136"/>
                    </a:lnTo>
                    <a:lnTo>
                      <a:pt x="0" y="48"/>
                    </a:lnTo>
                    <a:close/>
                  </a:path>
                </a:pathLst>
              </a:custGeom>
              <a:solidFill>
                <a:srgbClr val="85AA5D"/>
              </a:solidFill>
              <a:ln w="19050">
                <a:solidFill>
                  <a:schemeClr val="tx1"/>
                </a:solidFill>
                <a:prstDash val="solid"/>
                <a:round/>
                <a:headEnd/>
                <a:tailEnd/>
              </a:ln>
            </p:spPr>
            <p:txBody>
              <a:bodyPr/>
              <a:lstStyle/>
              <a:p>
                <a:pPr algn="ctr" eaLnBrk="0" hangingPunct="0"/>
                <a:endParaRPr lang="en-US" sz="1200" b="1">
                  <a:solidFill>
                    <a:srgbClr val="000000"/>
                  </a:solidFill>
                  <a:latin typeface="Calibri"/>
                  <a:cs typeface="Calibri" pitchFamily="34" charset="0"/>
                </a:endParaRPr>
              </a:p>
            </p:txBody>
          </p:sp>
          <p:sp>
            <p:nvSpPr>
              <p:cNvPr id="53" name="Freeform 7"/>
              <p:cNvSpPr>
                <a:spLocks noChangeAspect="1"/>
              </p:cNvSpPr>
              <p:nvPr/>
            </p:nvSpPr>
            <p:spPr bwMode="auto">
              <a:xfrm>
                <a:off x="2611954" y="5134882"/>
                <a:ext cx="105646" cy="51970"/>
              </a:xfrm>
              <a:custGeom>
                <a:avLst/>
                <a:gdLst>
                  <a:gd name="T0" fmla="*/ 22 w 146"/>
                  <a:gd name="T1" fmla="*/ 3 h 72"/>
                  <a:gd name="T2" fmla="*/ 0 w 146"/>
                  <a:gd name="T3" fmla="*/ 67 h 72"/>
                  <a:gd name="T4" fmla="*/ 38 w 146"/>
                  <a:gd name="T5" fmla="*/ 72 h 72"/>
                  <a:gd name="T6" fmla="*/ 62 w 146"/>
                  <a:gd name="T7" fmla="*/ 57 h 72"/>
                  <a:gd name="T8" fmla="*/ 107 w 146"/>
                  <a:gd name="T9" fmla="*/ 58 h 72"/>
                  <a:gd name="T10" fmla="*/ 146 w 146"/>
                  <a:gd name="T11" fmla="*/ 30 h 72"/>
                  <a:gd name="T12" fmla="*/ 120 w 146"/>
                  <a:gd name="T13" fmla="*/ 20 h 72"/>
                  <a:gd name="T14" fmla="*/ 101 w 146"/>
                  <a:gd name="T15" fmla="*/ 0 h 72"/>
                  <a:gd name="T16" fmla="*/ 22 w 146"/>
                  <a:gd name="T17" fmla="*/ 3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72"/>
                  <a:gd name="T29" fmla="*/ 146 w 146"/>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72">
                    <a:moveTo>
                      <a:pt x="22" y="3"/>
                    </a:moveTo>
                    <a:lnTo>
                      <a:pt x="0" y="67"/>
                    </a:lnTo>
                    <a:lnTo>
                      <a:pt x="38" y="72"/>
                    </a:lnTo>
                    <a:lnTo>
                      <a:pt x="62" y="57"/>
                    </a:lnTo>
                    <a:lnTo>
                      <a:pt x="107" y="58"/>
                    </a:lnTo>
                    <a:lnTo>
                      <a:pt x="146" y="30"/>
                    </a:lnTo>
                    <a:lnTo>
                      <a:pt x="120" y="20"/>
                    </a:lnTo>
                    <a:lnTo>
                      <a:pt x="101" y="0"/>
                    </a:lnTo>
                    <a:lnTo>
                      <a:pt x="22" y="3"/>
                    </a:lnTo>
                    <a:close/>
                  </a:path>
                </a:pathLst>
              </a:custGeom>
              <a:solidFill>
                <a:srgbClr val="85AA5D"/>
              </a:solidFill>
              <a:ln w="19050">
                <a:solidFill>
                  <a:schemeClr val="tx1"/>
                </a:solidFill>
                <a:prstDash val="solid"/>
                <a:round/>
                <a:headEnd/>
                <a:tailEnd/>
              </a:ln>
            </p:spPr>
            <p:txBody>
              <a:bodyPr/>
              <a:lstStyle/>
              <a:p>
                <a:pPr algn="ctr" eaLnBrk="0" hangingPunct="0"/>
                <a:endParaRPr lang="en-US" sz="1200" b="1">
                  <a:solidFill>
                    <a:srgbClr val="000000"/>
                  </a:solidFill>
                  <a:latin typeface="Calibri"/>
                  <a:cs typeface="Calibri" pitchFamily="34" charset="0"/>
                </a:endParaRPr>
              </a:p>
            </p:txBody>
          </p:sp>
          <p:sp>
            <p:nvSpPr>
              <p:cNvPr id="54" name="Freeform 8"/>
              <p:cNvSpPr>
                <a:spLocks noChangeAspect="1"/>
              </p:cNvSpPr>
              <p:nvPr/>
            </p:nvSpPr>
            <p:spPr bwMode="auto">
              <a:xfrm>
                <a:off x="2643069" y="5208506"/>
                <a:ext cx="43416" cy="37534"/>
              </a:xfrm>
              <a:custGeom>
                <a:avLst/>
                <a:gdLst>
                  <a:gd name="T0" fmla="*/ 52 w 60"/>
                  <a:gd name="T1" fmla="*/ 0 h 52"/>
                  <a:gd name="T2" fmla="*/ 0 w 60"/>
                  <a:gd name="T3" fmla="*/ 4 h 52"/>
                  <a:gd name="T4" fmla="*/ 9 w 60"/>
                  <a:gd name="T5" fmla="*/ 52 h 52"/>
                  <a:gd name="T6" fmla="*/ 60 w 60"/>
                  <a:gd name="T7" fmla="*/ 40 h 52"/>
                  <a:gd name="T8" fmla="*/ 52 w 60"/>
                  <a:gd name="T9" fmla="*/ 0 h 52"/>
                  <a:gd name="T10" fmla="*/ 0 60000 65536"/>
                  <a:gd name="T11" fmla="*/ 0 60000 65536"/>
                  <a:gd name="T12" fmla="*/ 0 60000 65536"/>
                  <a:gd name="T13" fmla="*/ 0 60000 65536"/>
                  <a:gd name="T14" fmla="*/ 0 60000 65536"/>
                  <a:gd name="T15" fmla="*/ 0 w 60"/>
                  <a:gd name="T16" fmla="*/ 0 h 52"/>
                  <a:gd name="T17" fmla="*/ 60 w 60"/>
                  <a:gd name="T18" fmla="*/ 52 h 52"/>
                </a:gdLst>
                <a:ahLst/>
                <a:cxnLst>
                  <a:cxn ang="T10">
                    <a:pos x="T0" y="T1"/>
                  </a:cxn>
                  <a:cxn ang="T11">
                    <a:pos x="T2" y="T3"/>
                  </a:cxn>
                  <a:cxn ang="T12">
                    <a:pos x="T4" y="T5"/>
                  </a:cxn>
                  <a:cxn ang="T13">
                    <a:pos x="T6" y="T7"/>
                  </a:cxn>
                  <a:cxn ang="T14">
                    <a:pos x="T8" y="T9"/>
                  </a:cxn>
                </a:cxnLst>
                <a:rect l="T15" t="T16" r="T17" b="T18"/>
                <a:pathLst>
                  <a:path w="60" h="52">
                    <a:moveTo>
                      <a:pt x="52" y="0"/>
                    </a:moveTo>
                    <a:lnTo>
                      <a:pt x="0" y="4"/>
                    </a:lnTo>
                    <a:lnTo>
                      <a:pt x="9" y="52"/>
                    </a:lnTo>
                    <a:lnTo>
                      <a:pt x="60" y="40"/>
                    </a:lnTo>
                    <a:lnTo>
                      <a:pt x="52" y="0"/>
                    </a:lnTo>
                    <a:close/>
                  </a:path>
                </a:pathLst>
              </a:custGeom>
              <a:solidFill>
                <a:srgbClr val="85AA5D"/>
              </a:solidFill>
              <a:ln w="19050">
                <a:solidFill>
                  <a:schemeClr val="tx1"/>
                </a:solidFill>
                <a:prstDash val="solid"/>
                <a:round/>
                <a:headEnd/>
                <a:tailEnd/>
              </a:ln>
            </p:spPr>
            <p:txBody>
              <a:bodyPr/>
              <a:lstStyle/>
              <a:p>
                <a:pPr algn="ctr" eaLnBrk="0" hangingPunct="0"/>
                <a:endParaRPr lang="en-US" sz="1200" b="1">
                  <a:solidFill>
                    <a:srgbClr val="000000"/>
                  </a:solidFill>
                  <a:latin typeface="Calibri"/>
                  <a:cs typeface="Calibri" pitchFamily="34" charset="0"/>
                </a:endParaRPr>
              </a:p>
            </p:txBody>
          </p:sp>
          <p:sp>
            <p:nvSpPr>
              <p:cNvPr id="55" name="Freeform 9"/>
              <p:cNvSpPr>
                <a:spLocks noChangeAspect="1"/>
              </p:cNvSpPr>
              <p:nvPr/>
            </p:nvSpPr>
            <p:spPr bwMode="auto">
              <a:xfrm>
                <a:off x="2690103" y="5248928"/>
                <a:ext cx="29668" cy="36812"/>
              </a:xfrm>
              <a:custGeom>
                <a:avLst/>
                <a:gdLst>
                  <a:gd name="T0" fmla="*/ 0 w 41"/>
                  <a:gd name="T1" fmla="*/ 20 h 51"/>
                  <a:gd name="T2" fmla="*/ 41 w 41"/>
                  <a:gd name="T3" fmla="*/ 0 h 51"/>
                  <a:gd name="T4" fmla="*/ 41 w 41"/>
                  <a:gd name="T5" fmla="*/ 45 h 51"/>
                  <a:gd name="T6" fmla="*/ 14 w 41"/>
                  <a:gd name="T7" fmla="*/ 51 h 51"/>
                  <a:gd name="T8" fmla="*/ 0 w 41"/>
                  <a:gd name="T9" fmla="*/ 20 h 51"/>
                  <a:gd name="T10" fmla="*/ 0 60000 65536"/>
                  <a:gd name="T11" fmla="*/ 0 60000 65536"/>
                  <a:gd name="T12" fmla="*/ 0 60000 65536"/>
                  <a:gd name="T13" fmla="*/ 0 60000 65536"/>
                  <a:gd name="T14" fmla="*/ 0 60000 65536"/>
                  <a:gd name="T15" fmla="*/ 0 w 41"/>
                  <a:gd name="T16" fmla="*/ 0 h 51"/>
                  <a:gd name="T17" fmla="*/ 41 w 41"/>
                  <a:gd name="T18" fmla="*/ 51 h 51"/>
                </a:gdLst>
                <a:ahLst/>
                <a:cxnLst>
                  <a:cxn ang="T10">
                    <a:pos x="T0" y="T1"/>
                  </a:cxn>
                  <a:cxn ang="T11">
                    <a:pos x="T2" y="T3"/>
                  </a:cxn>
                  <a:cxn ang="T12">
                    <a:pos x="T4" y="T5"/>
                  </a:cxn>
                  <a:cxn ang="T13">
                    <a:pos x="T6" y="T7"/>
                  </a:cxn>
                  <a:cxn ang="T14">
                    <a:pos x="T8" y="T9"/>
                  </a:cxn>
                </a:cxnLst>
                <a:rect l="T15" t="T16" r="T17" b="T18"/>
                <a:pathLst>
                  <a:path w="41" h="51">
                    <a:moveTo>
                      <a:pt x="0" y="20"/>
                    </a:moveTo>
                    <a:lnTo>
                      <a:pt x="41" y="0"/>
                    </a:lnTo>
                    <a:lnTo>
                      <a:pt x="41" y="45"/>
                    </a:lnTo>
                    <a:lnTo>
                      <a:pt x="14" y="51"/>
                    </a:lnTo>
                    <a:lnTo>
                      <a:pt x="0" y="20"/>
                    </a:lnTo>
                    <a:close/>
                  </a:path>
                </a:pathLst>
              </a:custGeom>
              <a:solidFill>
                <a:srgbClr val="85AA5D"/>
              </a:solidFill>
              <a:ln w="19050">
                <a:solidFill>
                  <a:schemeClr val="tx1"/>
                </a:solidFill>
                <a:prstDash val="solid"/>
                <a:round/>
                <a:headEnd/>
                <a:tailEnd/>
              </a:ln>
            </p:spPr>
            <p:txBody>
              <a:bodyPr/>
              <a:lstStyle/>
              <a:p>
                <a:pPr algn="ctr" eaLnBrk="0" hangingPunct="0"/>
                <a:endParaRPr lang="en-US" sz="1200" b="1">
                  <a:solidFill>
                    <a:srgbClr val="000000"/>
                  </a:solidFill>
                  <a:latin typeface="Calibri"/>
                  <a:cs typeface="Calibri" pitchFamily="34" charset="0"/>
                </a:endParaRPr>
              </a:p>
            </p:txBody>
          </p:sp>
          <p:sp>
            <p:nvSpPr>
              <p:cNvPr id="56" name="Freeform"/>
              <p:cNvSpPr>
                <a:spLocks noChangeAspect="1"/>
              </p:cNvSpPr>
              <p:nvPr/>
            </p:nvSpPr>
            <p:spPr bwMode="auto">
              <a:xfrm>
                <a:off x="2764634" y="5266251"/>
                <a:ext cx="180178" cy="212212"/>
              </a:xfrm>
              <a:custGeom>
                <a:avLst/>
                <a:gdLst>
                  <a:gd name="T0" fmla="*/ 42 w 249"/>
                  <a:gd name="T1" fmla="*/ 0 h 294"/>
                  <a:gd name="T2" fmla="*/ 0 w 249"/>
                  <a:gd name="T3" fmla="*/ 112 h 294"/>
                  <a:gd name="T4" fmla="*/ 30 w 249"/>
                  <a:gd name="T5" fmla="*/ 167 h 294"/>
                  <a:gd name="T6" fmla="*/ 30 w 249"/>
                  <a:gd name="T7" fmla="*/ 267 h 294"/>
                  <a:gd name="T8" fmla="*/ 90 w 249"/>
                  <a:gd name="T9" fmla="*/ 294 h 294"/>
                  <a:gd name="T10" fmla="*/ 117 w 249"/>
                  <a:gd name="T11" fmla="*/ 235 h 294"/>
                  <a:gd name="T12" fmla="*/ 193 w 249"/>
                  <a:gd name="T13" fmla="*/ 222 h 294"/>
                  <a:gd name="T14" fmla="*/ 249 w 249"/>
                  <a:gd name="T15" fmla="*/ 158 h 294"/>
                  <a:gd name="T16" fmla="*/ 190 w 249"/>
                  <a:gd name="T17" fmla="*/ 58 h 294"/>
                  <a:gd name="T18" fmla="*/ 42 w 249"/>
                  <a:gd name="T19" fmla="*/ 0 h 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9"/>
                  <a:gd name="T31" fmla="*/ 0 h 294"/>
                  <a:gd name="T32" fmla="*/ 249 w 249"/>
                  <a:gd name="T33" fmla="*/ 294 h 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9" h="294">
                    <a:moveTo>
                      <a:pt x="42" y="0"/>
                    </a:moveTo>
                    <a:lnTo>
                      <a:pt x="0" y="112"/>
                    </a:lnTo>
                    <a:lnTo>
                      <a:pt x="30" y="167"/>
                    </a:lnTo>
                    <a:lnTo>
                      <a:pt x="30" y="267"/>
                    </a:lnTo>
                    <a:lnTo>
                      <a:pt x="90" y="294"/>
                    </a:lnTo>
                    <a:lnTo>
                      <a:pt x="117" y="235"/>
                    </a:lnTo>
                    <a:lnTo>
                      <a:pt x="193" y="222"/>
                    </a:lnTo>
                    <a:lnTo>
                      <a:pt x="249" y="158"/>
                    </a:lnTo>
                    <a:lnTo>
                      <a:pt x="190" y="58"/>
                    </a:lnTo>
                    <a:lnTo>
                      <a:pt x="42" y="0"/>
                    </a:lnTo>
                    <a:close/>
                  </a:path>
                </a:pathLst>
              </a:custGeom>
              <a:solidFill>
                <a:srgbClr val="85AA5D"/>
              </a:solidFill>
              <a:ln w="19050">
                <a:solidFill>
                  <a:schemeClr val="tx1"/>
                </a:solidFill>
                <a:prstDash val="solid"/>
                <a:round/>
                <a:headEnd/>
                <a:tailEnd/>
              </a:ln>
            </p:spPr>
            <p:txBody>
              <a:bodyPr/>
              <a:lstStyle/>
              <a:p>
                <a:pPr algn="ctr" eaLnBrk="0" hangingPunct="0"/>
                <a:endParaRPr lang="en-US" sz="1200" b="1">
                  <a:solidFill>
                    <a:srgbClr val="000000"/>
                  </a:solidFill>
                  <a:latin typeface="Calibri"/>
                  <a:cs typeface="Calibri" pitchFamily="34" charset="0"/>
                </a:endParaRPr>
              </a:p>
            </p:txBody>
          </p:sp>
          <p:sp>
            <p:nvSpPr>
              <p:cNvPr id="57" name="Freeform"/>
              <p:cNvSpPr>
                <a:spLocks noChangeAspect="1"/>
              </p:cNvSpPr>
              <p:nvPr/>
            </p:nvSpPr>
            <p:spPr bwMode="auto">
              <a:xfrm>
                <a:off x="2700957" y="5167363"/>
                <a:ext cx="99857" cy="83008"/>
              </a:xfrm>
              <a:custGeom>
                <a:avLst/>
                <a:gdLst>
                  <a:gd name="T0" fmla="*/ 29 w 138"/>
                  <a:gd name="T1" fmla="*/ 0 h 115"/>
                  <a:gd name="T2" fmla="*/ 0 w 138"/>
                  <a:gd name="T3" fmla="*/ 34 h 115"/>
                  <a:gd name="T4" fmla="*/ 12 w 138"/>
                  <a:gd name="T5" fmla="*/ 61 h 115"/>
                  <a:gd name="T6" fmla="*/ 38 w 138"/>
                  <a:gd name="T7" fmla="*/ 70 h 115"/>
                  <a:gd name="T8" fmla="*/ 64 w 138"/>
                  <a:gd name="T9" fmla="*/ 115 h 115"/>
                  <a:gd name="T10" fmla="*/ 136 w 138"/>
                  <a:gd name="T11" fmla="*/ 97 h 115"/>
                  <a:gd name="T12" fmla="*/ 138 w 138"/>
                  <a:gd name="T13" fmla="*/ 49 h 115"/>
                  <a:gd name="T14" fmla="*/ 85 w 138"/>
                  <a:gd name="T15" fmla="*/ 9 h 115"/>
                  <a:gd name="T16" fmla="*/ 29 w 138"/>
                  <a:gd name="T17" fmla="*/ 0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115"/>
                  <a:gd name="T29" fmla="*/ 138 w 138"/>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115">
                    <a:moveTo>
                      <a:pt x="29" y="0"/>
                    </a:moveTo>
                    <a:lnTo>
                      <a:pt x="0" y="34"/>
                    </a:lnTo>
                    <a:lnTo>
                      <a:pt x="12" y="61"/>
                    </a:lnTo>
                    <a:lnTo>
                      <a:pt x="38" y="70"/>
                    </a:lnTo>
                    <a:lnTo>
                      <a:pt x="64" y="115"/>
                    </a:lnTo>
                    <a:lnTo>
                      <a:pt x="136" y="97"/>
                    </a:lnTo>
                    <a:lnTo>
                      <a:pt x="138" y="49"/>
                    </a:lnTo>
                    <a:lnTo>
                      <a:pt x="85" y="9"/>
                    </a:lnTo>
                    <a:lnTo>
                      <a:pt x="29" y="0"/>
                    </a:lnTo>
                    <a:close/>
                  </a:path>
                </a:pathLst>
              </a:custGeom>
              <a:solidFill>
                <a:srgbClr val="85AA5D"/>
              </a:solidFill>
              <a:ln w="19050">
                <a:solidFill>
                  <a:schemeClr val="tx1"/>
                </a:solidFill>
                <a:prstDash val="solid"/>
                <a:round/>
                <a:headEnd/>
                <a:tailEnd/>
              </a:ln>
            </p:spPr>
            <p:txBody>
              <a:bodyPr/>
              <a:lstStyle/>
              <a:p>
                <a:pPr algn="ctr" eaLnBrk="0" hangingPunct="0"/>
                <a:endParaRPr lang="en-US" sz="1200" b="1">
                  <a:solidFill>
                    <a:srgbClr val="000000"/>
                  </a:solidFill>
                  <a:latin typeface="Calibri"/>
                  <a:cs typeface="Calibri" pitchFamily="34" charset="0"/>
                </a:endParaRPr>
              </a:p>
            </p:txBody>
          </p:sp>
        </p:grpSp>
        <p:sp>
          <p:nvSpPr>
            <p:cNvPr id="58" name="Shape - Georgia"/>
            <p:cNvSpPr>
              <a:spLocks noChangeAspect="1"/>
            </p:cNvSpPr>
            <p:nvPr/>
          </p:nvSpPr>
          <p:spPr bwMode="auto">
            <a:xfrm>
              <a:off x="5994401" y="3470126"/>
              <a:ext cx="708025" cy="722313"/>
            </a:xfrm>
            <a:custGeom>
              <a:avLst/>
              <a:gdLst>
                <a:gd name="T0" fmla="*/ 0 w 447"/>
                <a:gd name="T1" fmla="*/ 2147483647 h 463"/>
                <a:gd name="T2" fmla="*/ 2147483647 w 447"/>
                <a:gd name="T3" fmla="*/ 2147483647 h 463"/>
                <a:gd name="T4" fmla="*/ 2147483647 w 447"/>
                <a:gd name="T5" fmla="*/ 2147483647 h 463"/>
                <a:gd name="T6" fmla="*/ 2147483647 w 447"/>
                <a:gd name="T7" fmla="*/ 0 h 463"/>
                <a:gd name="T8" fmla="*/ 2147483647 w 447"/>
                <a:gd name="T9" fmla="*/ 2147483647 h 463"/>
                <a:gd name="T10" fmla="*/ 2147483647 w 447"/>
                <a:gd name="T11" fmla="*/ 2147483647 h 463"/>
                <a:gd name="T12" fmla="*/ 2147483647 w 447"/>
                <a:gd name="T13" fmla="*/ 2147483647 h 463"/>
                <a:gd name="T14" fmla="*/ 2147483647 w 447"/>
                <a:gd name="T15" fmla="*/ 2147483647 h 463"/>
                <a:gd name="T16" fmla="*/ 2147483647 w 447"/>
                <a:gd name="T17" fmla="*/ 2147483647 h 463"/>
                <a:gd name="T18" fmla="*/ 2147483647 w 447"/>
                <a:gd name="T19" fmla="*/ 2147483647 h 463"/>
                <a:gd name="T20" fmla="*/ 2147483647 w 447"/>
                <a:gd name="T21" fmla="*/ 2147483647 h 463"/>
                <a:gd name="T22" fmla="*/ 2147483647 w 447"/>
                <a:gd name="T23" fmla="*/ 2147483647 h 463"/>
                <a:gd name="T24" fmla="*/ 2147483647 w 447"/>
                <a:gd name="T25" fmla="*/ 2147483647 h 463"/>
                <a:gd name="T26" fmla="*/ 2147483647 w 447"/>
                <a:gd name="T27" fmla="*/ 2147483647 h 463"/>
                <a:gd name="T28" fmla="*/ 2147483647 w 447"/>
                <a:gd name="T29" fmla="*/ 2147483647 h 463"/>
                <a:gd name="T30" fmla="*/ 2147483647 w 447"/>
                <a:gd name="T31" fmla="*/ 2147483647 h 463"/>
                <a:gd name="T32" fmla="*/ 2147483647 w 447"/>
                <a:gd name="T33" fmla="*/ 2147483647 h 463"/>
                <a:gd name="T34" fmla="*/ 2147483647 w 447"/>
                <a:gd name="T35" fmla="*/ 2147483647 h 463"/>
                <a:gd name="T36" fmla="*/ 0 w 447"/>
                <a:gd name="T37" fmla="*/ 2147483647 h 4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7"/>
                <a:gd name="T58" fmla="*/ 0 h 463"/>
                <a:gd name="T59" fmla="*/ 447 w 447"/>
                <a:gd name="T60" fmla="*/ 463 h 4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7" h="463">
                  <a:moveTo>
                    <a:pt x="0" y="28"/>
                  </a:moveTo>
                  <a:lnTo>
                    <a:pt x="4" y="28"/>
                  </a:lnTo>
                  <a:lnTo>
                    <a:pt x="109" y="9"/>
                  </a:lnTo>
                  <a:lnTo>
                    <a:pt x="201" y="0"/>
                  </a:lnTo>
                  <a:lnTo>
                    <a:pt x="188" y="23"/>
                  </a:lnTo>
                  <a:lnTo>
                    <a:pt x="216" y="23"/>
                  </a:lnTo>
                  <a:lnTo>
                    <a:pt x="375" y="167"/>
                  </a:lnTo>
                  <a:lnTo>
                    <a:pt x="438" y="259"/>
                  </a:lnTo>
                  <a:lnTo>
                    <a:pt x="447" y="322"/>
                  </a:lnTo>
                  <a:lnTo>
                    <a:pt x="426" y="336"/>
                  </a:lnTo>
                  <a:lnTo>
                    <a:pt x="438" y="399"/>
                  </a:lnTo>
                  <a:lnTo>
                    <a:pt x="393" y="402"/>
                  </a:lnTo>
                  <a:lnTo>
                    <a:pt x="393" y="456"/>
                  </a:lnTo>
                  <a:lnTo>
                    <a:pt x="358" y="429"/>
                  </a:lnTo>
                  <a:lnTo>
                    <a:pt x="128" y="463"/>
                  </a:lnTo>
                  <a:lnTo>
                    <a:pt x="76" y="363"/>
                  </a:lnTo>
                  <a:lnTo>
                    <a:pt x="113" y="295"/>
                  </a:lnTo>
                  <a:lnTo>
                    <a:pt x="64" y="260"/>
                  </a:lnTo>
                  <a:lnTo>
                    <a:pt x="0" y="28"/>
                  </a:lnTo>
                  <a:close/>
                </a:path>
              </a:pathLst>
            </a:custGeom>
            <a:solidFill>
              <a:srgbClr val="85AA5D"/>
            </a:solidFill>
            <a:ln w="19050">
              <a:solidFill>
                <a:schemeClr val="tx1"/>
              </a:solidFill>
              <a:prstDash val="solid"/>
              <a:round/>
              <a:headEnd/>
              <a:tailEnd/>
            </a:ln>
          </p:spPr>
          <p:txBody>
            <a:bodyPr/>
            <a:lstStyle/>
            <a:p>
              <a:pPr algn="ctr" eaLnBrk="0" hangingPunct="0"/>
              <a:endParaRPr lang="en-US" sz="1200" b="1">
                <a:solidFill>
                  <a:srgbClr val="000000"/>
                </a:solidFill>
                <a:latin typeface="Calibri"/>
                <a:cs typeface="Calibri" pitchFamily="34" charset="0"/>
              </a:endParaRPr>
            </a:p>
          </p:txBody>
        </p:sp>
        <p:sp>
          <p:nvSpPr>
            <p:cNvPr id="59" name="Shape - Florida"/>
            <p:cNvSpPr>
              <a:spLocks noChangeAspect="1"/>
            </p:cNvSpPr>
            <p:nvPr/>
          </p:nvSpPr>
          <p:spPr bwMode="auto">
            <a:xfrm>
              <a:off x="5834063" y="4089251"/>
              <a:ext cx="1206500" cy="809625"/>
            </a:xfrm>
            <a:custGeom>
              <a:avLst/>
              <a:gdLst>
                <a:gd name="T0" fmla="*/ 0 w 765"/>
                <a:gd name="T1" fmla="*/ 2147483647 h 519"/>
                <a:gd name="T2" fmla="*/ 2147483647 w 765"/>
                <a:gd name="T3" fmla="*/ 2147483647 h 519"/>
                <a:gd name="T4" fmla="*/ 2147483647 w 765"/>
                <a:gd name="T5" fmla="*/ 2147483647 h 519"/>
                <a:gd name="T6" fmla="*/ 2147483647 w 765"/>
                <a:gd name="T7" fmla="*/ 2147483647 h 519"/>
                <a:gd name="T8" fmla="*/ 2147483647 w 765"/>
                <a:gd name="T9" fmla="*/ 2147483647 h 519"/>
                <a:gd name="T10" fmla="*/ 2147483647 w 765"/>
                <a:gd name="T11" fmla="*/ 2147483647 h 519"/>
                <a:gd name="T12" fmla="*/ 2147483647 w 765"/>
                <a:gd name="T13" fmla="*/ 0 h 519"/>
                <a:gd name="T14" fmla="*/ 2147483647 w 765"/>
                <a:gd name="T15" fmla="*/ 2147483647 h 519"/>
                <a:gd name="T16" fmla="*/ 2147483647 w 765"/>
                <a:gd name="T17" fmla="*/ 2147483647 h 519"/>
                <a:gd name="T18" fmla="*/ 2147483647 w 765"/>
                <a:gd name="T19" fmla="*/ 2147483647 h 519"/>
                <a:gd name="T20" fmla="*/ 2147483647 w 765"/>
                <a:gd name="T21" fmla="*/ 2147483647 h 519"/>
                <a:gd name="T22" fmla="*/ 2147483647 w 765"/>
                <a:gd name="T23" fmla="*/ 2147483647 h 519"/>
                <a:gd name="T24" fmla="*/ 2147483647 w 765"/>
                <a:gd name="T25" fmla="*/ 2147483647 h 519"/>
                <a:gd name="T26" fmla="*/ 2147483647 w 765"/>
                <a:gd name="T27" fmla="*/ 2147483647 h 519"/>
                <a:gd name="T28" fmla="*/ 2147483647 w 765"/>
                <a:gd name="T29" fmla="*/ 2147483647 h 519"/>
                <a:gd name="T30" fmla="*/ 2147483647 w 765"/>
                <a:gd name="T31" fmla="*/ 2147483647 h 519"/>
                <a:gd name="T32" fmla="*/ 2147483647 w 765"/>
                <a:gd name="T33" fmla="*/ 2147483647 h 519"/>
                <a:gd name="T34" fmla="*/ 2147483647 w 765"/>
                <a:gd name="T35" fmla="*/ 2147483647 h 519"/>
                <a:gd name="T36" fmla="*/ 2147483647 w 765"/>
                <a:gd name="T37" fmla="*/ 2147483647 h 519"/>
                <a:gd name="T38" fmla="*/ 2147483647 w 765"/>
                <a:gd name="T39" fmla="*/ 2147483647 h 519"/>
                <a:gd name="T40" fmla="*/ 2147483647 w 765"/>
                <a:gd name="T41" fmla="*/ 2147483647 h 519"/>
                <a:gd name="T42" fmla="*/ 2147483647 w 765"/>
                <a:gd name="T43" fmla="*/ 2147483647 h 519"/>
                <a:gd name="T44" fmla="*/ 2147483647 w 765"/>
                <a:gd name="T45" fmla="*/ 2147483647 h 519"/>
                <a:gd name="T46" fmla="*/ 2147483647 w 765"/>
                <a:gd name="T47" fmla="*/ 2147483647 h 519"/>
                <a:gd name="T48" fmla="*/ 2147483647 w 765"/>
                <a:gd name="T49" fmla="*/ 2147483647 h 519"/>
                <a:gd name="T50" fmla="*/ 2147483647 w 765"/>
                <a:gd name="T51" fmla="*/ 2147483647 h 519"/>
                <a:gd name="T52" fmla="*/ 2147483647 w 765"/>
                <a:gd name="T53" fmla="*/ 2147483647 h 519"/>
                <a:gd name="T54" fmla="*/ 2147483647 w 765"/>
                <a:gd name="T55" fmla="*/ 2147483647 h 519"/>
                <a:gd name="T56" fmla="*/ 2147483647 w 765"/>
                <a:gd name="T57" fmla="*/ 2147483647 h 519"/>
                <a:gd name="T58" fmla="*/ 2147483647 w 765"/>
                <a:gd name="T59" fmla="*/ 2147483647 h 519"/>
                <a:gd name="T60" fmla="*/ 2147483647 w 765"/>
                <a:gd name="T61" fmla="*/ 2147483647 h 519"/>
                <a:gd name="T62" fmla="*/ 2147483647 w 765"/>
                <a:gd name="T63" fmla="*/ 2147483647 h 519"/>
                <a:gd name="T64" fmla="*/ 2147483647 w 765"/>
                <a:gd name="T65" fmla="*/ 2147483647 h 519"/>
                <a:gd name="T66" fmla="*/ 2147483647 w 765"/>
                <a:gd name="T67" fmla="*/ 2147483647 h 519"/>
                <a:gd name="T68" fmla="*/ 2147483647 w 765"/>
                <a:gd name="T69" fmla="*/ 2147483647 h 519"/>
                <a:gd name="T70" fmla="*/ 2147483647 w 765"/>
                <a:gd name="T71" fmla="*/ 2147483647 h 519"/>
                <a:gd name="T72" fmla="*/ 2147483647 w 765"/>
                <a:gd name="T73" fmla="*/ 2147483647 h 519"/>
                <a:gd name="T74" fmla="*/ 2147483647 w 765"/>
                <a:gd name="T75" fmla="*/ 2147483647 h 519"/>
                <a:gd name="T76" fmla="*/ 2147483647 w 765"/>
                <a:gd name="T77" fmla="*/ 2147483647 h 519"/>
                <a:gd name="T78" fmla="*/ 0 w 765"/>
                <a:gd name="T79" fmla="*/ 2147483647 h 5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5"/>
                <a:gd name="T121" fmla="*/ 0 h 519"/>
                <a:gd name="T122" fmla="*/ 765 w 765"/>
                <a:gd name="T123" fmla="*/ 519 h 51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5" h="519">
                  <a:moveTo>
                    <a:pt x="0" y="51"/>
                  </a:moveTo>
                  <a:lnTo>
                    <a:pt x="210" y="30"/>
                  </a:lnTo>
                  <a:lnTo>
                    <a:pt x="233" y="64"/>
                  </a:lnTo>
                  <a:lnTo>
                    <a:pt x="458" y="30"/>
                  </a:lnTo>
                  <a:lnTo>
                    <a:pt x="496" y="58"/>
                  </a:lnTo>
                  <a:lnTo>
                    <a:pt x="496" y="4"/>
                  </a:lnTo>
                  <a:lnTo>
                    <a:pt x="493" y="0"/>
                  </a:lnTo>
                  <a:lnTo>
                    <a:pt x="538" y="3"/>
                  </a:lnTo>
                  <a:lnTo>
                    <a:pt x="586" y="83"/>
                  </a:lnTo>
                  <a:lnTo>
                    <a:pt x="662" y="192"/>
                  </a:lnTo>
                  <a:lnTo>
                    <a:pt x="699" y="286"/>
                  </a:lnTo>
                  <a:lnTo>
                    <a:pt x="756" y="352"/>
                  </a:lnTo>
                  <a:lnTo>
                    <a:pt x="765" y="447"/>
                  </a:lnTo>
                  <a:lnTo>
                    <a:pt x="747" y="504"/>
                  </a:lnTo>
                  <a:lnTo>
                    <a:pt x="666" y="519"/>
                  </a:lnTo>
                  <a:lnTo>
                    <a:pt x="653" y="495"/>
                  </a:lnTo>
                  <a:lnTo>
                    <a:pt x="596" y="460"/>
                  </a:lnTo>
                  <a:lnTo>
                    <a:pt x="578" y="425"/>
                  </a:lnTo>
                  <a:lnTo>
                    <a:pt x="563" y="411"/>
                  </a:lnTo>
                  <a:lnTo>
                    <a:pt x="554" y="378"/>
                  </a:lnTo>
                  <a:lnTo>
                    <a:pt x="541" y="387"/>
                  </a:lnTo>
                  <a:lnTo>
                    <a:pt x="496" y="344"/>
                  </a:lnTo>
                  <a:lnTo>
                    <a:pt x="507" y="304"/>
                  </a:lnTo>
                  <a:lnTo>
                    <a:pt x="496" y="282"/>
                  </a:lnTo>
                  <a:lnTo>
                    <a:pt x="483" y="289"/>
                  </a:lnTo>
                  <a:lnTo>
                    <a:pt x="484" y="313"/>
                  </a:lnTo>
                  <a:lnTo>
                    <a:pt x="470" y="282"/>
                  </a:lnTo>
                  <a:lnTo>
                    <a:pt x="471" y="209"/>
                  </a:lnTo>
                  <a:lnTo>
                    <a:pt x="443" y="165"/>
                  </a:lnTo>
                  <a:lnTo>
                    <a:pt x="371" y="130"/>
                  </a:lnTo>
                  <a:lnTo>
                    <a:pt x="335" y="89"/>
                  </a:lnTo>
                  <a:lnTo>
                    <a:pt x="295" y="85"/>
                  </a:lnTo>
                  <a:lnTo>
                    <a:pt x="279" y="110"/>
                  </a:lnTo>
                  <a:lnTo>
                    <a:pt x="219" y="128"/>
                  </a:lnTo>
                  <a:lnTo>
                    <a:pt x="185" y="110"/>
                  </a:lnTo>
                  <a:lnTo>
                    <a:pt x="167" y="83"/>
                  </a:lnTo>
                  <a:lnTo>
                    <a:pt x="55" y="107"/>
                  </a:lnTo>
                  <a:lnTo>
                    <a:pt x="31" y="88"/>
                  </a:lnTo>
                  <a:lnTo>
                    <a:pt x="6" y="109"/>
                  </a:lnTo>
                  <a:lnTo>
                    <a:pt x="0" y="51"/>
                  </a:lnTo>
                  <a:close/>
                </a:path>
              </a:pathLst>
            </a:custGeom>
            <a:solidFill>
              <a:srgbClr val="0065A5"/>
            </a:solidFill>
            <a:ln w="19050">
              <a:solidFill>
                <a:schemeClr val="tx1"/>
              </a:solidFill>
              <a:prstDash val="solid"/>
              <a:round/>
              <a:headEnd/>
              <a:tailEnd/>
            </a:ln>
          </p:spPr>
          <p:txBody>
            <a:bodyPr/>
            <a:lstStyle/>
            <a:p>
              <a:pPr algn="ctr" eaLnBrk="0" hangingPunct="0"/>
              <a:endParaRPr lang="en-US" sz="1200" b="1">
                <a:solidFill>
                  <a:srgbClr val="000000"/>
                </a:solidFill>
                <a:latin typeface="Calibri"/>
                <a:cs typeface="Calibri" pitchFamily="34" charset="0"/>
              </a:endParaRPr>
            </a:p>
          </p:txBody>
        </p:sp>
        <p:sp>
          <p:nvSpPr>
            <p:cNvPr id="60" name="Shape - Delaware"/>
            <p:cNvSpPr>
              <a:spLocks noChangeAspect="1"/>
            </p:cNvSpPr>
            <p:nvPr/>
          </p:nvSpPr>
          <p:spPr bwMode="auto">
            <a:xfrm>
              <a:off x="7062788" y="2519213"/>
              <a:ext cx="153987" cy="190500"/>
            </a:xfrm>
            <a:custGeom>
              <a:avLst/>
              <a:gdLst>
                <a:gd name="T0" fmla="*/ 0 w 98"/>
                <a:gd name="T1" fmla="*/ 2147483647 h 122"/>
                <a:gd name="T2" fmla="*/ 2147483647 w 98"/>
                <a:gd name="T3" fmla="*/ 0 h 122"/>
                <a:gd name="T4" fmla="*/ 2147483647 w 98"/>
                <a:gd name="T5" fmla="*/ 2147483647 h 122"/>
                <a:gd name="T6" fmla="*/ 2147483647 w 98"/>
                <a:gd name="T7" fmla="*/ 2147483647 h 122"/>
                <a:gd name="T8" fmla="*/ 2147483647 w 98"/>
                <a:gd name="T9" fmla="*/ 2147483647 h 122"/>
                <a:gd name="T10" fmla="*/ 2147483647 w 98"/>
                <a:gd name="T11" fmla="*/ 2147483647 h 122"/>
                <a:gd name="T12" fmla="*/ 2147483647 w 98"/>
                <a:gd name="T13" fmla="*/ 2147483647 h 122"/>
                <a:gd name="T14" fmla="*/ 0 w 98"/>
                <a:gd name="T15" fmla="*/ 2147483647 h 122"/>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122"/>
                <a:gd name="T26" fmla="*/ 98 w 98"/>
                <a:gd name="T27" fmla="*/ 122 h 1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122">
                  <a:moveTo>
                    <a:pt x="0" y="8"/>
                  </a:moveTo>
                  <a:lnTo>
                    <a:pt x="21" y="0"/>
                  </a:lnTo>
                  <a:lnTo>
                    <a:pt x="66" y="27"/>
                  </a:lnTo>
                  <a:lnTo>
                    <a:pt x="66" y="54"/>
                  </a:lnTo>
                  <a:lnTo>
                    <a:pt x="97" y="73"/>
                  </a:lnTo>
                  <a:lnTo>
                    <a:pt x="98" y="109"/>
                  </a:lnTo>
                  <a:lnTo>
                    <a:pt x="48" y="122"/>
                  </a:lnTo>
                  <a:lnTo>
                    <a:pt x="0" y="8"/>
                  </a:lnTo>
                  <a:close/>
                </a:path>
              </a:pathLst>
            </a:custGeom>
            <a:solidFill>
              <a:srgbClr val="552633"/>
            </a:solidFill>
            <a:ln w="19050">
              <a:solidFill>
                <a:schemeClr val="tx1"/>
              </a:solidFill>
              <a:prstDash val="solid"/>
              <a:round/>
              <a:headEnd/>
              <a:tailEnd/>
            </a:ln>
          </p:spPr>
          <p:txBody>
            <a:bodyPr/>
            <a:lstStyle/>
            <a:p>
              <a:pPr algn="ctr" eaLnBrk="0" hangingPunct="0"/>
              <a:endParaRPr lang="en-US" sz="1200" b="1">
                <a:solidFill>
                  <a:srgbClr val="000000"/>
                </a:solidFill>
                <a:latin typeface="Calibri"/>
                <a:cs typeface="Calibri" pitchFamily="34" charset="0"/>
              </a:endParaRPr>
            </a:p>
          </p:txBody>
        </p:sp>
        <p:sp>
          <p:nvSpPr>
            <p:cNvPr id="61" name="Shape - Connecticut"/>
            <p:cNvSpPr>
              <a:spLocks noChangeAspect="1"/>
            </p:cNvSpPr>
            <p:nvPr/>
          </p:nvSpPr>
          <p:spPr bwMode="auto">
            <a:xfrm>
              <a:off x="7227888" y="2031850"/>
              <a:ext cx="242887" cy="185738"/>
            </a:xfrm>
            <a:custGeom>
              <a:avLst/>
              <a:gdLst>
                <a:gd name="T0" fmla="*/ 0 w 153"/>
                <a:gd name="T1" fmla="*/ 2147483647 h 118"/>
                <a:gd name="T2" fmla="*/ 2147483647 w 153"/>
                <a:gd name="T3" fmla="*/ 0 h 118"/>
                <a:gd name="T4" fmla="*/ 2147483647 w 153"/>
                <a:gd name="T5" fmla="*/ 2147483647 h 118"/>
                <a:gd name="T6" fmla="*/ 2147483647 w 153"/>
                <a:gd name="T7" fmla="*/ 2147483647 h 118"/>
                <a:gd name="T8" fmla="*/ 2147483647 w 153"/>
                <a:gd name="T9" fmla="*/ 2147483647 h 118"/>
                <a:gd name="T10" fmla="*/ 2147483647 w 153"/>
                <a:gd name="T11" fmla="*/ 2147483647 h 118"/>
                <a:gd name="T12" fmla="*/ 2147483647 w 153"/>
                <a:gd name="T13" fmla="*/ 2147483647 h 118"/>
                <a:gd name="T14" fmla="*/ 0 w 153"/>
                <a:gd name="T15" fmla="*/ 2147483647 h 118"/>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118"/>
                <a:gd name="T26" fmla="*/ 153 w 153"/>
                <a:gd name="T27" fmla="*/ 118 h 1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118">
                  <a:moveTo>
                    <a:pt x="0" y="30"/>
                  </a:moveTo>
                  <a:lnTo>
                    <a:pt x="118" y="0"/>
                  </a:lnTo>
                  <a:lnTo>
                    <a:pt x="153" y="54"/>
                  </a:lnTo>
                  <a:lnTo>
                    <a:pt x="133" y="78"/>
                  </a:lnTo>
                  <a:lnTo>
                    <a:pt x="95" y="69"/>
                  </a:lnTo>
                  <a:lnTo>
                    <a:pt x="37" y="118"/>
                  </a:lnTo>
                  <a:lnTo>
                    <a:pt x="6" y="93"/>
                  </a:lnTo>
                  <a:lnTo>
                    <a:pt x="0" y="30"/>
                  </a:lnTo>
                  <a:close/>
                </a:path>
              </a:pathLst>
            </a:custGeom>
            <a:solidFill>
              <a:srgbClr val="0065A5"/>
            </a:solidFill>
            <a:ln w="19050">
              <a:solidFill>
                <a:schemeClr val="tx1"/>
              </a:solidFill>
              <a:prstDash val="solid"/>
              <a:round/>
              <a:headEnd/>
              <a:tailEnd/>
            </a:ln>
          </p:spPr>
          <p:txBody>
            <a:bodyPr/>
            <a:lstStyle/>
            <a:p>
              <a:pPr algn="ctr" eaLnBrk="0" hangingPunct="0"/>
              <a:endParaRPr lang="en-US" sz="1200" b="1">
                <a:solidFill>
                  <a:srgbClr val="000000"/>
                </a:solidFill>
                <a:latin typeface="Calibri"/>
                <a:cs typeface="Calibri" pitchFamily="34" charset="0"/>
              </a:endParaRPr>
            </a:p>
          </p:txBody>
        </p:sp>
        <p:sp>
          <p:nvSpPr>
            <p:cNvPr id="62" name="Shape - Colorado"/>
            <p:cNvSpPr>
              <a:spLocks noChangeAspect="1"/>
            </p:cNvSpPr>
            <p:nvPr/>
          </p:nvSpPr>
          <p:spPr bwMode="auto">
            <a:xfrm>
              <a:off x="2905124" y="2643039"/>
              <a:ext cx="928688" cy="682625"/>
            </a:xfrm>
            <a:custGeom>
              <a:avLst/>
              <a:gdLst>
                <a:gd name="T0" fmla="*/ 2147483647 w 590"/>
                <a:gd name="T1" fmla="*/ 0 h 439"/>
                <a:gd name="T2" fmla="*/ 2147483647 w 590"/>
                <a:gd name="T3" fmla="*/ 2147483647 h 439"/>
                <a:gd name="T4" fmla="*/ 0 w 590"/>
                <a:gd name="T5" fmla="*/ 2147483647 h 439"/>
                <a:gd name="T6" fmla="*/ 2147483647 w 590"/>
                <a:gd name="T7" fmla="*/ 2147483647 h 439"/>
                <a:gd name="T8" fmla="*/ 2147483647 w 590"/>
                <a:gd name="T9" fmla="*/ 2147483647 h 439"/>
                <a:gd name="T10" fmla="*/ 2147483647 w 590"/>
                <a:gd name="T11" fmla="*/ 2147483647 h 439"/>
                <a:gd name="T12" fmla="*/ 2147483647 w 590"/>
                <a:gd name="T13" fmla="*/ 2147483647 h 439"/>
                <a:gd name="T14" fmla="*/ 2147483647 w 590"/>
                <a:gd name="T15" fmla="*/ 2147483647 h 439"/>
                <a:gd name="T16" fmla="*/ 2147483647 w 590"/>
                <a:gd name="T17" fmla="*/ 0 h 4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0"/>
                <a:gd name="T28" fmla="*/ 0 h 439"/>
                <a:gd name="T29" fmla="*/ 590 w 590"/>
                <a:gd name="T30" fmla="*/ 439 h 4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0" h="439">
                  <a:moveTo>
                    <a:pt x="49" y="0"/>
                  </a:moveTo>
                  <a:lnTo>
                    <a:pt x="19" y="263"/>
                  </a:lnTo>
                  <a:lnTo>
                    <a:pt x="0" y="415"/>
                  </a:lnTo>
                  <a:lnTo>
                    <a:pt x="295" y="430"/>
                  </a:lnTo>
                  <a:lnTo>
                    <a:pt x="577" y="439"/>
                  </a:lnTo>
                  <a:lnTo>
                    <a:pt x="586" y="234"/>
                  </a:lnTo>
                  <a:lnTo>
                    <a:pt x="590" y="32"/>
                  </a:lnTo>
                  <a:lnTo>
                    <a:pt x="429" y="29"/>
                  </a:lnTo>
                  <a:lnTo>
                    <a:pt x="49" y="0"/>
                  </a:lnTo>
                  <a:close/>
                </a:path>
              </a:pathLst>
            </a:custGeom>
            <a:solidFill>
              <a:srgbClr val="0065A5"/>
            </a:solidFill>
            <a:ln w="19050">
              <a:solidFill>
                <a:schemeClr val="tx1"/>
              </a:solidFill>
              <a:prstDash val="solid"/>
              <a:round/>
              <a:headEnd/>
              <a:tailEnd/>
            </a:ln>
          </p:spPr>
          <p:txBody>
            <a:bodyPr/>
            <a:lstStyle/>
            <a:p>
              <a:pPr algn="ctr" eaLnBrk="0" hangingPunct="0"/>
              <a:endParaRPr lang="en-US" sz="1200" b="1">
                <a:solidFill>
                  <a:srgbClr val="000000"/>
                </a:solidFill>
                <a:latin typeface="Calibri"/>
                <a:cs typeface="Calibri" pitchFamily="34" charset="0"/>
              </a:endParaRPr>
            </a:p>
          </p:txBody>
        </p:sp>
        <p:sp>
          <p:nvSpPr>
            <p:cNvPr id="63" name="Shape - California"/>
            <p:cNvSpPr>
              <a:spLocks noChangeAspect="1"/>
            </p:cNvSpPr>
            <p:nvPr/>
          </p:nvSpPr>
          <p:spPr bwMode="auto">
            <a:xfrm>
              <a:off x="1114424" y="2165201"/>
              <a:ext cx="1098551" cy="1673225"/>
            </a:xfrm>
            <a:custGeom>
              <a:avLst/>
              <a:gdLst>
                <a:gd name="T0" fmla="*/ 2147483647 w 697"/>
                <a:gd name="T1" fmla="*/ 0 h 1077"/>
                <a:gd name="T2" fmla="*/ 2147483647 w 697"/>
                <a:gd name="T3" fmla="*/ 2147483647 h 1077"/>
                <a:gd name="T4" fmla="*/ 2147483647 w 697"/>
                <a:gd name="T5" fmla="*/ 2147483647 h 1077"/>
                <a:gd name="T6" fmla="*/ 2147483647 w 697"/>
                <a:gd name="T7" fmla="*/ 2147483647 h 1077"/>
                <a:gd name="T8" fmla="*/ 2147483647 w 697"/>
                <a:gd name="T9" fmla="*/ 2147483647 h 1077"/>
                <a:gd name="T10" fmla="*/ 2147483647 w 697"/>
                <a:gd name="T11" fmla="*/ 2147483647 h 1077"/>
                <a:gd name="T12" fmla="*/ 2147483647 w 697"/>
                <a:gd name="T13" fmla="*/ 2147483647 h 1077"/>
                <a:gd name="T14" fmla="*/ 2147483647 w 697"/>
                <a:gd name="T15" fmla="*/ 2147483647 h 1077"/>
                <a:gd name="T16" fmla="*/ 2147483647 w 697"/>
                <a:gd name="T17" fmla="*/ 2147483647 h 1077"/>
                <a:gd name="T18" fmla="*/ 2147483647 w 697"/>
                <a:gd name="T19" fmla="*/ 2147483647 h 1077"/>
                <a:gd name="T20" fmla="*/ 2147483647 w 697"/>
                <a:gd name="T21" fmla="*/ 2147483647 h 1077"/>
                <a:gd name="T22" fmla="*/ 2147483647 w 697"/>
                <a:gd name="T23" fmla="*/ 2147483647 h 1077"/>
                <a:gd name="T24" fmla="*/ 2147483647 w 697"/>
                <a:gd name="T25" fmla="*/ 2147483647 h 1077"/>
                <a:gd name="T26" fmla="*/ 2147483647 w 697"/>
                <a:gd name="T27" fmla="*/ 2147483647 h 1077"/>
                <a:gd name="T28" fmla="*/ 2147483647 w 697"/>
                <a:gd name="T29" fmla="*/ 2147483647 h 1077"/>
                <a:gd name="T30" fmla="*/ 2147483647 w 697"/>
                <a:gd name="T31" fmla="*/ 2147483647 h 1077"/>
                <a:gd name="T32" fmla="*/ 2147483647 w 697"/>
                <a:gd name="T33" fmla="*/ 2147483647 h 1077"/>
                <a:gd name="T34" fmla="*/ 2147483647 w 697"/>
                <a:gd name="T35" fmla="*/ 2147483647 h 1077"/>
                <a:gd name="T36" fmla="*/ 2147483647 w 697"/>
                <a:gd name="T37" fmla="*/ 2147483647 h 1077"/>
                <a:gd name="T38" fmla="*/ 2147483647 w 697"/>
                <a:gd name="T39" fmla="*/ 2147483647 h 1077"/>
                <a:gd name="T40" fmla="*/ 2147483647 w 697"/>
                <a:gd name="T41" fmla="*/ 2147483647 h 1077"/>
                <a:gd name="T42" fmla="*/ 2147483647 w 697"/>
                <a:gd name="T43" fmla="*/ 2147483647 h 1077"/>
                <a:gd name="T44" fmla="*/ 2147483647 w 697"/>
                <a:gd name="T45" fmla="*/ 2147483647 h 1077"/>
                <a:gd name="T46" fmla="*/ 2147483647 w 697"/>
                <a:gd name="T47" fmla="*/ 2147483647 h 1077"/>
                <a:gd name="T48" fmla="*/ 2147483647 w 697"/>
                <a:gd name="T49" fmla="*/ 2147483647 h 1077"/>
                <a:gd name="T50" fmla="*/ 2147483647 w 697"/>
                <a:gd name="T51" fmla="*/ 2147483647 h 1077"/>
                <a:gd name="T52" fmla="*/ 2147483647 w 697"/>
                <a:gd name="T53" fmla="*/ 2147483647 h 1077"/>
                <a:gd name="T54" fmla="*/ 2147483647 w 697"/>
                <a:gd name="T55" fmla="*/ 2147483647 h 1077"/>
                <a:gd name="T56" fmla="*/ 2147483647 w 697"/>
                <a:gd name="T57" fmla="*/ 2147483647 h 1077"/>
                <a:gd name="T58" fmla="*/ 2147483647 w 697"/>
                <a:gd name="T59" fmla="*/ 2147483647 h 1077"/>
                <a:gd name="T60" fmla="*/ 2147483647 w 697"/>
                <a:gd name="T61" fmla="*/ 2147483647 h 1077"/>
                <a:gd name="T62" fmla="*/ 2147483647 w 697"/>
                <a:gd name="T63" fmla="*/ 2147483647 h 1077"/>
                <a:gd name="T64" fmla="*/ 2147483647 w 697"/>
                <a:gd name="T65" fmla="*/ 2147483647 h 1077"/>
                <a:gd name="T66" fmla="*/ 2147483647 w 697"/>
                <a:gd name="T67" fmla="*/ 2147483647 h 1077"/>
                <a:gd name="T68" fmla="*/ 2147483647 w 697"/>
                <a:gd name="T69" fmla="*/ 2147483647 h 1077"/>
                <a:gd name="T70" fmla="*/ 2147483647 w 697"/>
                <a:gd name="T71" fmla="*/ 2147483647 h 1077"/>
                <a:gd name="T72" fmla="*/ 2147483647 w 697"/>
                <a:gd name="T73" fmla="*/ 2147483647 h 1077"/>
                <a:gd name="T74" fmla="*/ 2147483647 w 697"/>
                <a:gd name="T75" fmla="*/ 2147483647 h 1077"/>
                <a:gd name="T76" fmla="*/ 2147483647 w 697"/>
                <a:gd name="T77" fmla="*/ 2147483647 h 1077"/>
                <a:gd name="T78" fmla="*/ 2147483647 w 697"/>
                <a:gd name="T79" fmla="*/ 2147483647 h 1077"/>
                <a:gd name="T80" fmla="*/ 2147483647 w 697"/>
                <a:gd name="T81" fmla="*/ 2147483647 h 1077"/>
                <a:gd name="T82" fmla="*/ 2147483647 w 697"/>
                <a:gd name="T83" fmla="*/ 2147483647 h 1077"/>
                <a:gd name="T84" fmla="*/ 2147483647 w 697"/>
                <a:gd name="T85" fmla="*/ 2147483647 h 1077"/>
                <a:gd name="T86" fmla="*/ 0 w 697"/>
                <a:gd name="T87" fmla="*/ 2147483647 h 1077"/>
                <a:gd name="T88" fmla="*/ 2147483647 w 697"/>
                <a:gd name="T89" fmla="*/ 2147483647 h 1077"/>
                <a:gd name="T90" fmla="*/ 2147483647 w 697"/>
                <a:gd name="T91" fmla="*/ 2147483647 h 1077"/>
                <a:gd name="T92" fmla="*/ 2147483647 w 697"/>
                <a:gd name="T93" fmla="*/ 2147483647 h 1077"/>
                <a:gd name="T94" fmla="*/ 2147483647 w 697"/>
                <a:gd name="T95" fmla="*/ 0 h 10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7"/>
                <a:gd name="T145" fmla="*/ 0 h 1077"/>
                <a:gd name="T146" fmla="*/ 697 w 697"/>
                <a:gd name="T147" fmla="*/ 1077 h 10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7" h="1077">
                  <a:moveTo>
                    <a:pt x="53" y="0"/>
                  </a:moveTo>
                  <a:lnTo>
                    <a:pt x="374" y="64"/>
                  </a:lnTo>
                  <a:lnTo>
                    <a:pt x="304" y="381"/>
                  </a:lnTo>
                  <a:lnTo>
                    <a:pt x="664" y="864"/>
                  </a:lnTo>
                  <a:lnTo>
                    <a:pt x="697" y="925"/>
                  </a:lnTo>
                  <a:lnTo>
                    <a:pt x="663" y="955"/>
                  </a:lnTo>
                  <a:lnTo>
                    <a:pt x="641" y="1009"/>
                  </a:lnTo>
                  <a:lnTo>
                    <a:pt x="620" y="1040"/>
                  </a:lnTo>
                  <a:lnTo>
                    <a:pt x="642" y="1068"/>
                  </a:lnTo>
                  <a:lnTo>
                    <a:pt x="605" y="1077"/>
                  </a:lnTo>
                  <a:lnTo>
                    <a:pt x="393" y="1070"/>
                  </a:lnTo>
                  <a:lnTo>
                    <a:pt x="380" y="1007"/>
                  </a:lnTo>
                  <a:lnTo>
                    <a:pt x="343" y="961"/>
                  </a:lnTo>
                  <a:lnTo>
                    <a:pt x="316" y="944"/>
                  </a:lnTo>
                  <a:lnTo>
                    <a:pt x="308" y="912"/>
                  </a:lnTo>
                  <a:lnTo>
                    <a:pt x="286" y="894"/>
                  </a:lnTo>
                  <a:lnTo>
                    <a:pt x="263" y="871"/>
                  </a:lnTo>
                  <a:lnTo>
                    <a:pt x="256" y="846"/>
                  </a:lnTo>
                  <a:lnTo>
                    <a:pt x="235" y="830"/>
                  </a:lnTo>
                  <a:lnTo>
                    <a:pt x="202" y="839"/>
                  </a:lnTo>
                  <a:lnTo>
                    <a:pt x="165" y="825"/>
                  </a:lnTo>
                  <a:lnTo>
                    <a:pt x="165" y="812"/>
                  </a:lnTo>
                  <a:lnTo>
                    <a:pt x="164" y="782"/>
                  </a:lnTo>
                  <a:lnTo>
                    <a:pt x="149" y="749"/>
                  </a:lnTo>
                  <a:lnTo>
                    <a:pt x="147" y="722"/>
                  </a:lnTo>
                  <a:lnTo>
                    <a:pt x="131" y="699"/>
                  </a:lnTo>
                  <a:lnTo>
                    <a:pt x="135" y="676"/>
                  </a:lnTo>
                  <a:lnTo>
                    <a:pt x="89" y="621"/>
                  </a:lnTo>
                  <a:lnTo>
                    <a:pt x="89" y="590"/>
                  </a:lnTo>
                  <a:lnTo>
                    <a:pt x="113" y="578"/>
                  </a:lnTo>
                  <a:lnTo>
                    <a:pt x="113" y="559"/>
                  </a:lnTo>
                  <a:lnTo>
                    <a:pt x="89" y="553"/>
                  </a:lnTo>
                  <a:lnTo>
                    <a:pt x="79" y="523"/>
                  </a:lnTo>
                  <a:lnTo>
                    <a:pt x="67" y="471"/>
                  </a:lnTo>
                  <a:lnTo>
                    <a:pt x="101" y="499"/>
                  </a:lnTo>
                  <a:lnTo>
                    <a:pt x="88" y="462"/>
                  </a:lnTo>
                  <a:lnTo>
                    <a:pt x="113" y="462"/>
                  </a:lnTo>
                  <a:lnTo>
                    <a:pt x="113" y="435"/>
                  </a:lnTo>
                  <a:lnTo>
                    <a:pt x="88" y="417"/>
                  </a:lnTo>
                  <a:lnTo>
                    <a:pt x="76" y="442"/>
                  </a:lnTo>
                  <a:lnTo>
                    <a:pt x="53" y="433"/>
                  </a:lnTo>
                  <a:lnTo>
                    <a:pt x="9" y="313"/>
                  </a:lnTo>
                  <a:lnTo>
                    <a:pt x="21" y="226"/>
                  </a:lnTo>
                  <a:lnTo>
                    <a:pt x="0" y="177"/>
                  </a:lnTo>
                  <a:lnTo>
                    <a:pt x="10" y="140"/>
                  </a:lnTo>
                  <a:lnTo>
                    <a:pt x="32" y="132"/>
                  </a:lnTo>
                  <a:lnTo>
                    <a:pt x="53" y="73"/>
                  </a:lnTo>
                  <a:lnTo>
                    <a:pt x="53" y="0"/>
                  </a:lnTo>
                  <a:close/>
                </a:path>
              </a:pathLst>
            </a:custGeom>
            <a:solidFill>
              <a:srgbClr val="0065A5"/>
            </a:solidFill>
            <a:ln w="19050">
              <a:solidFill>
                <a:schemeClr val="tx1"/>
              </a:solidFill>
              <a:prstDash val="solid"/>
              <a:round/>
              <a:headEnd/>
              <a:tailEnd/>
            </a:ln>
          </p:spPr>
          <p:txBody>
            <a:bodyPr/>
            <a:lstStyle/>
            <a:p>
              <a:pPr algn="ctr" eaLnBrk="0" hangingPunct="0"/>
              <a:endParaRPr lang="en-US" sz="1200" b="1">
                <a:solidFill>
                  <a:srgbClr val="000000"/>
                </a:solidFill>
                <a:latin typeface="Calibri"/>
                <a:cs typeface="Calibri" pitchFamily="34" charset="0"/>
              </a:endParaRPr>
            </a:p>
          </p:txBody>
        </p:sp>
        <p:sp>
          <p:nvSpPr>
            <p:cNvPr id="64" name="Shape - Arkansas"/>
            <p:cNvSpPr>
              <a:spLocks noChangeAspect="1"/>
            </p:cNvSpPr>
            <p:nvPr/>
          </p:nvSpPr>
          <p:spPr bwMode="auto">
            <a:xfrm>
              <a:off x="4787900" y="3341538"/>
              <a:ext cx="633413" cy="582612"/>
            </a:xfrm>
            <a:custGeom>
              <a:avLst/>
              <a:gdLst>
                <a:gd name="T0" fmla="*/ 0 w 401"/>
                <a:gd name="T1" fmla="*/ 34 h 374"/>
                <a:gd name="T2" fmla="*/ 158 w 401"/>
                <a:gd name="T3" fmla="*/ 15 h 374"/>
                <a:gd name="T4" fmla="*/ 353 w 401"/>
                <a:gd name="T5" fmla="*/ 0 h 374"/>
                <a:gd name="T6" fmla="*/ 343 w 401"/>
                <a:gd name="T7" fmla="*/ 49 h 374"/>
                <a:gd name="T8" fmla="*/ 386 w 401"/>
                <a:gd name="T9" fmla="*/ 38 h 374"/>
                <a:gd name="T10" fmla="*/ 401 w 401"/>
                <a:gd name="T11" fmla="*/ 71 h 374"/>
                <a:gd name="T12" fmla="*/ 356 w 401"/>
                <a:gd name="T13" fmla="*/ 101 h 374"/>
                <a:gd name="T14" fmla="*/ 367 w 401"/>
                <a:gd name="T15" fmla="*/ 153 h 374"/>
                <a:gd name="T16" fmla="*/ 321 w 401"/>
                <a:gd name="T17" fmla="*/ 240 h 374"/>
                <a:gd name="T18" fmla="*/ 286 w 401"/>
                <a:gd name="T19" fmla="*/ 293 h 374"/>
                <a:gd name="T20" fmla="*/ 306 w 401"/>
                <a:gd name="T21" fmla="*/ 362 h 374"/>
                <a:gd name="T22" fmla="*/ 58 w 401"/>
                <a:gd name="T23" fmla="*/ 374 h 374"/>
                <a:gd name="T24" fmla="*/ 57 w 401"/>
                <a:gd name="T25" fmla="*/ 332 h 374"/>
                <a:gd name="T26" fmla="*/ 8 w 401"/>
                <a:gd name="T27" fmla="*/ 323 h 374"/>
                <a:gd name="T28" fmla="*/ 8 w 401"/>
                <a:gd name="T29" fmla="*/ 101 h 374"/>
                <a:gd name="T30" fmla="*/ 0 w 401"/>
                <a:gd name="T31" fmla="*/ 34 h 3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1"/>
                <a:gd name="T49" fmla="*/ 0 h 374"/>
                <a:gd name="T50" fmla="*/ 401 w 401"/>
                <a:gd name="T51" fmla="*/ 374 h 3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1" h="374">
                  <a:moveTo>
                    <a:pt x="0" y="34"/>
                  </a:moveTo>
                  <a:lnTo>
                    <a:pt x="158" y="15"/>
                  </a:lnTo>
                  <a:lnTo>
                    <a:pt x="353" y="0"/>
                  </a:lnTo>
                  <a:lnTo>
                    <a:pt x="343" y="49"/>
                  </a:lnTo>
                  <a:lnTo>
                    <a:pt x="386" y="38"/>
                  </a:lnTo>
                  <a:lnTo>
                    <a:pt x="401" y="71"/>
                  </a:lnTo>
                  <a:lnTo>
                    <a:pt x="356" y="101"/>
                  </a:lnTo>
                  <a:lnTo>
                    <a:pt x="367" y="153"/>
                  </a:lnTo>
                  <a:lnTo>
                    <a:pt x="321" y="240"/>
                  </a:lnTo>
                  <a:lnTo>
                    <a:pt x="286" y="293"/>
                  </a:lnTo>
                  <a:lnTo>
                    <a:pt x="306" y="362"/>
                  </a:lnTo>
                  <a:lnTo>
                    <a:pt x="58" y="374"/>
                  </a:lnTo>
                  <a:lnTo>
                    <a:pt x="57" y="332"/>
                  </a:lnTo>
                  <a:lnTo>
                    <a:pt x="8" y="323"/>
                  </a:lnTo>
                  <a:lnTo>
                    <a:pt x="8" y="101"/>
                  </a:lnTo>
                  <a:lnTo>
                    <a:pt x="0" y="34"/>
                  </a:lnTo>
                  <a:close/>
                </a:path>
              </a:pathLst>
            </a:custGeom>
            <a:solidFill>
              <a:srgbClr val="0065A5"/>
            </a:solidFill>
            <a:ln w="19050">
              <a:solidFill>
                <a:schemeClr val="tx1"/>
              </a:solidFill>
              <a:prstDash val="solid"/>
              <a:round/>
              <a:headEnd/>
              <a:tailEnd/>
            </a:ln>
          </p:spPr>
          <p:txBody>
            <a:bodyPr/>
            <a:lstStyle/>
            <a:p>
              <a:pPr algn="ctr" eaLnBrk="0" hangingPunct="0">
                <a:defRPr/>
              </a:pPr>
              <a:endParaRPr lang="en-US" sz="1200" b="1">
                <a:solidFill>
                  <a:srgbClr val="000000"/>
                </a:solidFill>
                <a:latin typeface="Calibri"/>
                <a:cs typeface="Calibri" pitchFamily="34" charset="0"/>
              </a:endParaRPr>
            </a:p>
          </p:txBody>
        </p:sp>
        <p:sp>
          <p:nvSpPr>
            <p:cNvPr id="65" name="Shape - Arizona"/>
            <p:cNvSpPr>
              <a:spLocks noChangeAspect="1"/>
            </p:cNvSpPr>
            <p:nvPr/>
          </p:nvSpPr>
          <p:spPr bwMode="auto">
            <a:xfrm>
              <a:off x="2066924" y="3216125"/>
              <a:ext cx="844551" cy="927100"/>
            </a:xfrm>
            <a:custGeom>
              <a:avLst/>
              <a:gdLst>
                <a:gd name="T0" fmla="*/ 2147483647 w 536"/>
                <a:gd name="T1" fmla="*/ 0 h 595"/>
                <a:gd name="T2" fmla="*/ 2147483647 w 536"/>
                <a:gd name="T3" fmla="*/ 2147483647 h 595"/>
                <a:gd name="T4" fmla="*/ 2147483647 w 536"/>
                <a:gd name="T5" fmla="*/ 2147483647 h 595"/>
                <a:gd name="T6" fmla="*/ 2147483647 w 536"/>
                <a:gd name="T7" fmla="*/ 2147483647 h 595"/>
                <a:gd name="T8" fmla="*/ 2147483647 w 536"/>
                <a:gd name="T9" fmla="*/ 2147483647 h 595"/>
                <a:gd name="T10" fmla="*/ 2147483647 w 536"/>
                <a:gd name="T11" fmla="*/ 2147483647 h 595"/>
                <a:gd name="T12" fmla="*/ 2147483647 w 536"/>
                <a:gd name="T13" fmla="*/ 2147483647 h 595"/>
                <a:gd name="T14" fmla="*/ 2147483647 w 536"/>
                <a:gd name="T15" fmla="*/ 2147483647 h 595"/>
                <a:gd name="T16" fmla="*/ 2147483647 w 536"/>
                <a:gd name="T17" fmla="*/ 2147483647 h 595"/>
                <a:gd name="T18" fmla="*/ 2147483647 w 536"/>
                <a:gd name="T19" fmla="*/ 2147483647 h 595"/>
                <a:gd name="T20" fmla="*/ 2147483647 w 536"/>
                <a:gd name="T21" fmla="*/ 2147483647 h 595"/>
                <a:gd name="T22" fmla="*/ 0 w 536"/>
                <a:gd name="T23" fmla="*/ 2147483647 h 595"/>
                <a:gd name="T24" fmla="*/ 2147483647 w 536"/>
                <a:gd name="T25" fmla="*/ 2147483647 h 595"/>
                <a:gd name="T26" fmla="*/ 2147483647 w 536"/>
                <a:gd name="T27" fmla="*/ 2147483647 h 595"/>
                <a:gd name="T28" fmla="*/ 2147483647 w 536"/>
                <a:gd name="T29" fmla="*/ 2147483647 h 595"/>
                <a:gd name="T30" fmla="*/ 2147483647 w 536"/>
                <a:gd name="T31" fmla="*/ 0 h 5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6"/>
                <a:gd name="T49" fmla="*/ 0 h 595"/>
                <a:gd name="T50" fmla="*/ 536 w 536"/>
                <a:gd name="T51" fmla="*/ 595 h 5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6" h="595">
                  <a:moveTo>
                    <a:pt x="136" y="0"/>
                  </a:moveTo>
                  <a:lnTo>
                    <a:pt x="126" y="78"/>
                  </a:lnTo>
                  <a:lnTo>
                    <a:pt x="79" y="69"/>
                  </a:lnTo>
                  <a:lnTo>
                    <a:pt x="82" y="169"/>
                  </a:lnTo>
                  <a:lnTo>
                    <a:pt x="60" y="188"/>
                  </a:lnTo>
                  <a:lnTo>
                    <a:pt x="93" y="249"/>
                  </a:lnTo>
                  <a:lnTo>
                    <a:pt x="60" y="276"/>
                  </a:lnTo>
                  <a:lnTo>
                    <a:pt x="42" y="321"/>
                  </a:lnTo>
                  <a:lnTo>
                    <a:pt x="17" y="364"/>
                  </a:lnTo>
                  <a:lnTo>
                    <a:pt x="35" y="389"/>
                  </a:lnTo>
                  <a:lnTo>
                    <a:pt x="3" y="400"/>
                  </a:lnTo>
                  <a:lnTo>
                    <a:pt x="0" y="440"/>
                  </a:lnTo>
                  <a:lnTo>
                    <a:pt x="301" y="592"/>
                  </a:lnTo>
                  <a:lnTo>
                    <a:pt x="471" y="595"/>
                  </a:lnTo>
                  <a:lnTo>
                    <a:pt x="536" y="46"/>
                  </a:lnTo>
                  <a:lnTo>
                    <a:pt x="136" y="0"/>
                  </a:lnTo>
                  <a:close/>
                </a:path>
              </a:pathLst>
            </a:custGeom>
            <a:solidFill>
              <a:srgbClr val="85AA5D"/>
            </a:solidFill>
            <a:ln w="19050">
              <a:solidFill>
                <a:schemeClr val="tx1"/>
              </a:solidFill>
              <a:prstDash val="solid"/>
              <a:round/>
              <a:headEnd/>
              <a:tailEnd/>
            </a:ln>
          </p:spPr>
          <p:txBody>
            <a:bodyPr/>
            <a:lstStyle/>
            <a:p>
              <a:pPr algn="ctr" eaLnBrk="0" hangingPunct="0"/>
              <a:endParaRPr lang="en-US" sz="1200" b="1">
                <a:solidFill>
                  <a:srgbClr val="000000"/>
                </a:solidFill>
                <a:latin typeface="Calibri"/>
                <a:cs typeface="Calibri" pitchFamily="34" charset="0"/>
              </a:endParaRPr>
            </a:p>
          </p:txBody>
        </p:sp>
        <p:sp>
          <p:nvSpPr>
            <p:cNvPr id="66" name="Shape - Alaska"/>
            <p:cNvSpPr>
              <a:spLocks noChangeAspect="1"/>
            </p:cNvSpPr>
            <p:nvPr/>
          </p:nvSpPr>
          <p:spPr bwMode="auto">
            <a:xfrm>
              <a:off x="455611" y="3811627"/>
              <a:ext cx="1617663" cy="1576388"/>
            </a:xfrm>
            <a:custGeom>
              <a:avLst/>
              <a:gdLst>
                <a:gd name="T0" fmla="*/ 2147483647 w 1572"/>
                <a:gd name="T1" fmla="*/ 2147483647 h 1533"/>
                <a:gd name="T2" fmla="*/ 2147483647 w 1572"/>
                <a:gd name="T3" fmla="*/ 0 h 1533"/>
                <a:gd name="T4" fmla="*/ 2147483647 w 1572"/>
                <a:gd name="T5" fmla="*/ 2147483647 h 1533"/>
                <a:gd name="T6" fmla="*/ 2147483647 w 1572"/>
                <a:gd name="T7" fmla="*/ 2147483647 h 1533"/>
                <a:gd name="T8" fmla="*/ 2147483647 w 1572"/>
                <a:gd name="T9" fmla="*/ 2147483647 h 1533"/>
                <a:gd name="T10" fmla="*/ 2147483647 w 1572"/>
                <a:gd name="T11" fmla="*/ 2147483647 h 1533"/>
                <a:gd name="T12" fmla="*/ 2147483647 w 1572"/>
                <a:gd name="T13" fmla="*/ 2147483647 h 1533"/>
                <a:gd name="T14" fmla="*/ 2147483647 w 1572"/>
                <a:gd name="T15" fmla="*/ 2147483647 h 1533"/>
                <a:gd name="T16" fmla="*/ 2147483647 w 1572"/>
                <a:gd name="T17" fmla="*/ 2147483647 h 1533"/>
                <a:gd name="T18" fmla="*/ 2147483647 w 1572"/>
                <a:gd name="T19" fmla="*/ 2147483647 h 1533"/>
                <a:gd name="T20" fmla="*/ 2147483647 w 1572"/>
                <a:gd name="T21" fmla="*/ 2147483647 h 1533"/>
                <a:gd name="T22" fmla="*/ 2147483647 w 1572"/>
                <a:gd name="T23" fmla="*/ 2147483647 h 1533"/>
                <a:gd name="T24" fmla="*/ 2147483647 w 1572"/>
                <a:gd name="T25" fmla="*/ 2147483647 h 1533"/>
                <a:gd name="T26" fmla="*/ 2147483647 w 1572"/>
                <a:gd name="T27" fmla="*/ 2147483647 h 1533"/>
                <a:gd name="T28" fmla="*/ 2147483647 w 1572"/>
                <a:gd name="T29" fmla="*/ 2147483647 h 1533"/>
                <a:gd name="T30" fmla="*/ 2147483647 w 1572"/>
                <a:gd name="T31" fmla="*/ 2147483647 h 1533"/>
                <a:gd name="T32" fmla="*/ 2147483647 w 1572"/>
                <a:gd name="T33" fmla="*/ 2147483647 h 1533"/>
                <a:gd name="T34" fmla="*/ 2147483647 w 1572"/>
                <a:gd name="T35" fmla="*/ 2147483647 h 1533"/>
                <a:gd name="T36" fmla="*/ 2147483647 w 1572"/>
                <a:gd name="T37" fmla="*/ 2147483647 h 1533"/>
                <a:gd name="T38" fmla="*/ 2147483647 w 1572"/>
                <a:gd name="T39" fmla="*/ 2147483647 h 1533"/>
                <a:gd name="T40" fmla="*/ 2147483647 w 1572"/>
                <a:gd name="T41" fmla="*/ 2147483647 h 1533"/>
                <a:gd name="T42" fmla="*/ 2147483647 w 1572"/>
                <a:gd name="T43" fmla="*/ 2147483647 h 1533"/>
                <a:gd name="T44" fmla="*/ 0 w 1572"/>
                <a:gd name="T45" fmla="*/ 2147483647 h 1533"/>
                <a:gd name="T46" fmla="*/ 2147483647 w 1572"/>
                <a:gd name="T47" fmla="*/ 2147483647 h 1533"/>
                <a:gd name="T48" fmla="*/ 2147483647 w 1572"/>
                <a:gd name="T49" fmla="*/ 2147483647 h 1533"/>
                <a:gd name="T50" fmla="*/ 2147483647 w 1572"/>
                <a:gd name="T51" fmla="*/ 2147483647 h 1533"/>
                <a:gd name="T52" fmla="*/ 2147483647 w 1572"/>
                <a:gd name="T53" fmla="*/ 2147483647 h 1533"/>
                <a:gd name="T54" fmla="*/ 2147483647 w 1572"/>
                <a:gd name="T55" fmla="*/ 2147483647 h 1533"/>
                <a:gd name="T56" fmla="*/ 2147483647 w 1572"/>
                <a:gd name="T57" fmla="*/ 2147483647 h 1533"/>
                <a:gd name="T58" fmla="*/ 2147483647 w 1572"/>
                <a:gd name="T59" fmla="*/ 2147483647 h 1533"/>
                <a:gd name="T60" fmla="*/ 2147483647 w 1572"/>
                <a:gd name="T61" fmla="*/ 2147483647 h 1533"/>
                <a:gd name="T62" fmla="*/ 2147483647 w 1572"/>
                <a:gd name="T63" fmla="*/ 2147483647 h 1533"/>
                <a:gd name="T64" fmla="*/ 2147483647 w 1572"/>
                <a:gd name="T65" fmla="*/ 2147483647 h 1533"/>
                <a:gd name="T66" fmla="*/ 2147483647 w 1572"/>
                <a:gd name="T67" fmla="*/ 2147483647 h 1533"/>
                <a:gd name="T68" fmla="*/ 2147483647 w 1572"/>
                <a:gd name="T69" fmla="*/ 2147483647 h 1533"/>
                <a:gd name="T70" fmla="*/ 2147483647 w 1572"/>
                <a:gd name="T71" fmla="*/ 2147483647 h 1533"/>
                <a:gd name="T72" fmla="*/ 2147483647 w 1572"/>
                <a:gd name="T73" fmla="*/ 2147483647 h 1533"/>
                <a:gd name="T74" fmla="*/ 2147483647 w 1572"/>
                <a:gd name="T75" fmla="*/ 2147483647 h 1533"/>
                <a:gd name="T76" fmla="*/ 2147483647 w 1572"/>
                <a:gd name="T77" fmla="*/ 2147483647 h 1533"/>
                <a:gd name="T78" fmla="*/ 2147483647 w 1572"/>
                <a:gd name="T79" fmla="*/ 2147483647 h 1533"/>
                <a:gd name="T80" fmla="*/ 2147483647 w 1572"/>
                <a:gd name="T81" fmla="*/ 2147483647 h 1533"/>
                <a:gd name="T82" fmla="*/ 2147483647 w 1572"/>
                <a:gd name="T83" fmla="*/ 2147483647 h 15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72"/>
                <a:gd name="T127" fmla="*/ 0 h 1533"/>
                <a:gd name="T128" fmla="*/ 1572 w 1572"/>
                <a:gd name="T129" fmla="*/ 1533 h 15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72" h="1533">
                  <a:moveTo>
                    <a:pt x="251" y="228"/>
                  </a:moveTo>
                  <a:lnTo>
                    <a:pt x="567" y="0"/>
                  </a:lnTo>
                  <a:lnTo>
                    <a:pt x="717" y="40"/>
                  </a:lnTo>
                  <a:lnTo>
                    <a:pt x="790" y="113"/>
                  </a:lnTo>
                  <a:lnTo>
                    <a:pt x="1087" y="142"/>
                  </a:lnTo>
                  <a:lnTo>
                    <a:pt x="1096" y="900"/>
                  </a:lnTo>
                  <a:lnTo>
                    <a:pt x="1193" y="922"/>
                  </a:lnTo>
                  <a:lnTo>
                    <a:pt x="1238" y="1013"/>
                  </a:lnTo>
                  <a:lnTo>
                    <a:pt x="1306" y="982"/>
                  </a:lnTo>
                  <a:lnTo>
                    <a:pt x="1449" y="1188"/>
                  </a:lnTo>
                  <a:lnTo>
                    <a:pt x="1572" y="1283"/>
                  </a:lnTo>
                  <a:lnTo>
                    <a:pt x="1567" y="1365"/>
                  </a:lnTo>
                  <a:lnTo>
                    <a:pt x="1412" y="1375"/>
                  </a:lnTo>
                  <a:lnTo>
                    <a:pt x="1344" y="1124"/>
                  </a:lnTo>
                  <a:lnTo>
                    <a:pt x="855" y="876"/>
                  </a:lnTo>
                  <a:lnTo>
                    <a:pt x="868" y="954"/>
                  </a:lnTo>
                  <a:lnTo>
                    <a:pt x="758" y="1055"/>
                  </a:lnTo>
                  <a:lnTo>
                    <a:pt x="740" y="1018"/>
                  </a:lnTo>
                  <a:lnTo>
                    <a:pt x="709" y="1018"/>
                  </a:lnTo>
                  <a:lnTo>
                    <a:pt x="621" y="1228"/>
                  </a:lnTo>
                  <a:lnTo>
                    <a:pt x="348" y="1435"/>
                  </a:lnTo>
                  <a:lnTo>
                    <a:pt x="78" y="1533"/>
                  </a:lnTo>
                  <a:lnTo>
                    <a:pt x="0" y="1520"/>
                  </a:lnTo>
                  <a:lnTo>
                    <a:pt x="310" y="1343"/>
                  </a:lnTo>
                  <a:lnTo>
                    <a:pt x="348" y="1343"/>
                  </a:lnTo>
                  <a:lnTo>
                    <a:pt x="461" y="1206"/>
                  </a:lnTo>
                  <a:lnTo>
                    <a:pt x="512" y="1201"/>
                  </a:lnTo>
                  <a:lnTo>
                    <a:pt x="589" y="1097"/>
                  </a:lnTo>
                  <a:lnTo>
                    <a:pt x="562" y="1051"/>
                  </a:lnTo>
                  <a:lnTo>
                    <a:pt x="397" y="1073"/>
                  </a:lnTo>
                  <a:lnTo>
                    <a:pt x="284" y="812"/>
                  </a:lnTo>
                  <a:lnTo>
                    <a:pt x="348" y="694"/>
                  </a:lnTo>
                  <a:lnTo>
                    <a:pt x="452" y="653"/>
                  </a:lnTo>
                  <a:lnTo>
                    <a:pt x="415" y="548"/>
                  </a:lnTo>
                  <a:lnTo>
                    <a:pt x="306" y="598"/>
                  </a:lnTo>
                  <a:lnTo>
                    <a:pt x="224" y="447"/>
                  </a:lnTo>
                  <a:lnTo>
                    <a:pt x="315" y="411"/>
                  </a:lnTo>
                  <a:lnTo>
                    <a:pt x="397" y="452"/>
                  </a:lnTo>
                  <a:lnTo>
                    <a:pt x="434" y="429"/>
                  </a:lnTo>
                  <a:lnTo>
                    <a:pt x="366" y="301"/>
                  </a:lnTo>
                  <a:lnTo>
                    <a:pt x="246" y="292"/>
                  </a:lnTo>
                  <a:lnTo>
                    <a:pt x="251" y="228"/>
                  </a:lnTo>
                  <a:close/>
                </a:path>
              </a:pathLst>
            </a:custGeom>
            <a:solidFill>
              <a:schemeClr val="bg1">
                <a:lumMod val="50000"/>
              </a:schemeClr>
            </a:solidFill>
            <a:ln w="19050">
              <a:solidFill>
                <a:schemeClr val="tx1"/>
              </a:solidFill>
              <a:prstDash val="solid"/>
              <a:round/>
              <a:headEnd/>
              <a:tailEnd/>
            </a:ln>
          </p:spPr>
          <p:txBody>
            <a:bodyPr/>
            <a:lstStyle/>
            <a:p>
              <a:pPr algn="ctr" eaLnBrk="0" hangingPunct="0"/>
              <a:endParaRPr lang="en-US" sz="1800" b="1">
                <a:solidFill>
                  <a:srgbClr val="000000"/>
                </a:solidFill>
                <a:latin typeface="Calibri"/>
                <a:cs typeface="Calibri" pitchFamily="34" charset="0"/>
              </a:endParaRPr>
            </a:p>
          </p:txBody>
        </p:sp>
        <p:sp>
          <p:nvSpPr>
            <p:cNvPr id="67" name="Shape - Alabama"/>
            <p:cNvSpPr>
              <a:spLocks noChangeAspect="1"/>
            </p:cNvSpPr>
            <p:nvPr/>
          </p:nvSpPr>
          <p:spPr bwMode="auto">
            <a:xfrm>
              <a:off x="5665788" y="3506639"/>
              <a:ext cx="509587" cy="785812"/>
            </a:xfrm>
            <a:custGeom>
              <a:avLst/>
              <a:gdLst>
                <a:gd name="T0" fmla="*/ 0 w 323"/>
                <a:gd name="T1" fmla="*/ 2147483647 h 504"/>
                <a:gd name="T2" fmla="*/ 2147483647 w 323"/>
                <a:gd name="T3" fmla="*/ 0 h 504"/>
                <a:gd name="T4" fmla="*/ 2147483647 w 323"/>
                <a:gd name="T5" fmla="*/ 2147483647 h 504"/>
                <a:gd name="T6" fmla="*/ 2147483647 w 323"/>
                <a:gd name="T7" fmla="*/ 2147483647 h 504"/>
                <a:gd name="T8" fmla="*/ 2147483647 w 323"/>
                <a:gd name="T9" fmla="*/ 2147483647 h 504"/>
                <a:gd name="T10" fmla="*/ 2147483647 w 323"/>
                <a:gd name="T11" fmla="*/ 2147483647 h 504"/>
                <a:gd name="T12" fmla="*/ 2147483647 w 323"/>
                <a:gd name="T13" fmla="*/ 2147483647 h 504"/>
                <a:gd name="T14" fmla="*/ 2147483647 w 323"/>
                <a:gd name="T15" fmla="*/ 2147483647 h 504"/>
                <a:gd name="T16" fmla="*/ 2147483647 w 323"/>
                <a:gd name="T17" fmla="*/ 2147483647 h 504"/>
                <a:gd name="T18" fmla="*/ 2147483647 w 323"/>
                <a:gd name="T19" fmla="*/ 2147483647 h 504"/>
                <a:gd name="T20" fmla="*/ 2147483647 w 323"/>
                <a:gd name="T21" fmla="*/ 2147483647 h 504"/>
                <a:gd name="T22" fmla="*/ 2147483647 w 323"/>
                <a:gd name="T23" fmla="*/ 2147483647 h 504"/>
                <a:gd name="T24" fmla="*/ 2147483647 w 323"/>
                <a:gd name="T25" fmla="*/ 2147483647 h 504"/>
                <a:gd name="T26" fmla="*/ 2147483647 w 323"/>
                <a:gd name="T27" fmla="*/ 2147483647 h 504"/>
                <a:gd name="T28" fmla="*/ 0 w 323"/>
                <a:gd name="T29" fmla="*/ 2147483647 h 5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3"/>
                <a:gd name="T46" fmla="*/ 0 h 504"/>
                <a:gd name="T47" fmla="*/ 323 w 323"/>
                <a:gd name="T48" fmla="*/ 504 h 5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3" h="504">
                  <a:moveTo>
                    <a:pt x="0" y="25"/>
                  </a:moveTo>
                  <a:lnTo>
                    <a:pt x="210" y="0"/>
                  </a:lnTo>
                  <a:lnTo>
                    <a:pt x="277" y="232"/>
                  </a:lnTo>
                  <a:lnTo>
                    <a:pt x="323" y="270"/>
                  </a:lnTo>
                  <a:lnTo>
                    <a:pt x="286" y="338"/>
                  </a:lnTo>
                  <a:lnTo>
                    <a:pt x="322" y="404"/>
                  </a:lnTo>
                  <a:lnTo>
                    <a:pt x="107" y="428"/>
                  </a:lnTo>
                  <a:lnTo>
                    <a:pt x="116" y="484"/>
                  </a:lnTo>
                  <a:lnTo>
                    <a:pt x="85" y="504"/>
                  </a:lnTo>
                  <a:lnTo>
                    <a:pt x="59" y="432"/>
                  </a:lnTo>
                  <a:lnTo>
                    <a:pt x="44" y="490"/>
                  </a:lnTo>
                  <a:lnTo>
                    <a:pt x="18" y="484"/>
                  </a:lnTo>
                  <a:lnTo>
                    <a:pt x="9" y="426"/>
                  </a:lnTo>
                  <a:lnTo>
                    <a:pt x="1" y="375"/>
                  </a:lnTo>
                  <a:lnTo>
                    <a:pt x="0" y="25"/>
                  </a:lnTo>
                  <a:close/>
                </a:path>
              </a:pathLst>
            </a:custGeom>
            <a:solidFill>
              <a:srgbClr val="0065A5"/>
            </a:solidFill>
            <a:ln w="19050">
              <a:solidFill>
                <a:schemeClr val="tx1"/>
              </a:solidFill>
              <a:prstDash val="solid"/>
              <a:round/>
              <a:headEnd/>
              <a:tailEnd/>
            </a:ln>
          </p:spPr>
          <p:txBody>
            <a:bodyPr/>
            <a:lstStyle/>
            <a:p>
              <a:pPr algn="ctr" eaLnBrk="0" hangingPunct="0"/>
              <a:endParaRPr lang="en-US" sz="1200" b="1">
                <a:solidFill>
                  <a:srgbClr val="000000"/>
                </a:solidFill>
                <a:latin typeface="Calibri"/>
                <a:cs typeface="Calibri" pitchFamily="34" charset="0"/>
              </a:endParaRPr>
            </a:p>
          </p:txBody>
        </p:sp>
        <p:sp>
          <p:nvSpPr>
            <p:cNvPr id="68" name="Shape - District of Columbia (star)"/>
            <p:cNvSpPr>
              <a:spLocks noChangeArrowheads="1"/>
            </p:cNvSpPr>
            <p:nvPr/>
          </p:nvSpPr>
          <p:spPr bwMode="auto">
            <a:xfrm>
              <a:off x="6792912" y="2601763"/>
              <a:ext cx="207963" cy="201612"/>
            </a:xfrm>
            <a:prstGeom prst="star5">
              <a:avLst/>
            </a:prstGeom>
            <a:solidFill>
              <a:srgbClr val="0033CC"/>
            </a:solidFill>
            <a:ln w="19050">
              <a:solidFill>
                <a:schemeClr val="bg1"/>
              </a:solidFill>
              <a:miter lim="800000"/>
              <a:headEnd/>
              <a:tailEnd/>
            </a:ln>
            <a:effectLst/>
          </p:spPr>
          <p:txBody>
            <a:bodyPr wrap="none" anchor="ctr"/>
            <a:lstStyle/>
            <a:p>
              <a:pPr algn="ctr" eaLnBrk="0" hangingPunct="0">
                <a:defRPr/>
              </a:pPr>
              <a:endParaRPr lang="en-US" sz="1200" b="1">
                <a:solidFill>
                  <a:srgbClr val="000000"/>
                </a:solidFill>
                <a:latin typeface="Calibri"/>
                <a:cs typeface="Calibri" pitchFamily="34" charset="0"/>
              </a:endParaRPr>
            </a:p>
          </p:txBody>
        </p:sp>
        <p:sp>
          <p:nvSpPr>
            <p:cNvPr id="69" name="Text - Wyoming"/>
            <p:cNvSpPr txBox="1">
              <a:spLocks noChangeArrowheads="1"/>
            </p:cNvSpPr>
            <p:nvPr/>
          </p:nvSpPr>
          <p:spPr bwMode="auto">
            <a:xfrm>
              <a:off x="2843212" y="2192189"/>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latin typeface="Calibri"/>
                  <a:cs typeface="Calibri" pitchFamily="34" charset="0"/>
                </a:rPr>
                <a:t> </a:t>
              </a:r>
              <a:r>
                <a:rPr lang="en-US" sz="1200" b="1" dirty="0">
                  <a:latin typeface="Calibri"/>
                  <a:cs typeface="Calibri" pitchFamily="34" charset="0"/>
                </a:rPr>
                <a:t>WY</a:t>
              </a:r>
            </a:p>
          </p:txBody>
        </p:sp>
        <p:sp>
          <p:nvSpPr>
            <p:cNvPr id="70" name="Text - Wisconsin"/>
            <p:cNvSpPr txBox="1">
              <a:spLocks noChangeArrowheads="1"/>
            </p:cNvSpPr>
            <p:nvPr/>
          </p:nvSpPr>
          <p:spPr bwMode="auto">
            <a:xfrm>
              <a:off x="4884738" y="1906439"/>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latin typeface="Calibri"/>
                  <a:cs typeface="Calibri" pitchFamily="34" charset="0"/>
                </a:rPr>
                <a:t> WI</a:t>
              </a:r>
            </a:p>
          </p:txBody>
        </p:sp>
        <p:sp>
          <p:nvSpPr>
            <p:cNvPr id="71" name="Text - West Virginia"/>
            <p:cNvSpPr txBox="1">
              <a:spLocks noChangeArrowheads="1"/>
            </p:cNvSpPr>
            <p:nvPr/>
          </p:nvSpPr>
          <p:spPr bwMode="auto">
            <a:xfrm>
              <a:off x="6119814" y="2787501"/>
              <a:ext cx="693737"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latin typeface="Calibri"/>
                  <a:cs typeface="Calibri" pitchFamily="34" charset="0"/>
                </a:rPr>
                <a:t>WV</a:t>
              </a:r>
            </a:p>
          </p:txBody>
        </p:sp>
        <p:sp>
          <p:nvSpPr>
            <p:cNvPr id="72" name="Text - Washington"/>
            <p:cNvSpPr txBox="1">
              <a:spLocks noChangeArrowheads="1"/>
            </p:cNvSpPr>
            <p:nvPr/>
          </p:nvSpPr>
          <p:spPr bwMode="auto">
            <a:xfrm>
              <a:off x="1543050" y="1288901"/>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latin typeface="Calibri"/>
                  <a:cs typeface="Calibri" pitchFamily="34" charset="0"/>
                </a:rPr>
                <a:t>WA</a:t>
              </a:r>
            </a:p>
          </p:txBody>
        </p:sp>
        <p:sp>
          <p:nvSpPr>
            <p:cNvPr id="73" name="Text - Virginia"/>
            <p:cNvSpPr txBox="1">
              <a:spLocks noChangeArrowheads="1"/>
            </p:cNvSpPr>
            <p:nvPr/>
          </p:nvSpPr>
          <p:spPr bwMode="auto">
            <a:xfrm>
              <a:off x="6523038" y="2830364"/>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Calibri"/>
                  <a:cs typeface="Calibri" pitchFamily="34" charset="0"/>
                </a:rPr>
                <a:t>VA</a:t>
              </a:r>
            </a:p>
          </p:txBody>
        </p:sp>
        <p:sp>
          <p:nvSpPr>
            <p:cNvPr id="74" name="Text - Vermont"/>
            <p:cNvSpPr txBox="1">
              <a:spLocks noChangeArrowheads="1"/>
            </p:cNvSpPr>
            <p:nvPr/>
          </p:nvSpPr>
          <p:spPr bwMode="auto">
            <a:xfrm>
              <a:off x="6473826" y="1271439"/>
              <a:ext cx="93662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latin typeface="Calibri"/>
                  <a:cs typeface="Calibri" pitchFamily="34" charset="0"/>
                </a:rPr>
                <a:t>VT</a:t>
              </a:r>
            </a:p>
          </p:txBody>
        </p:sp>
        <p:sp>
          <p:nvSpPr>
            <p:cNvPr id="75" name="Text - Utah"/>
            <p:cNvSpPr txBox="1">
              <a:spLocks noChangeArrowheads="1"/>
            </p:cNvSpPr>
            <p:nvPr/>
          </p:nvSpPr>
          <p:spPr bwMode="auto">
            <a:xfrm>
              <a:off x="2281238" y="2773214"/>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latin typeface="Calibri"/>
                  <a:cs typeface="Calibri" pitchFamily="34" charset="0"/>
                </a:rPr>
                <a:t> UT</a:t>
              </a:r>
            </a:p>
          </p:txBody>
        </p:sp>
        <p:sp>
          <p:nvSpPr>
            <p:cNvPr id="76" name="Text - Texas"/>
            <p:cNvSpPr txBox="1">
              <a:spLocks noChangeArrowheads="1"/>
            </p:cNvSpPr>
            <p:nvPr/>
          </p:nvSpPr>
          <p:spPr bwMode="auto">
            <a:xfrm>
              <a:off x="3886199" y="4057501"/>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latin typeface="Calibri"/>
                  <a:cs typeface="Calibri" pitchFamily="34" charset="0"/>
                </a:rPr>
                <a:t> TX</a:t>
              </a:r>
            </a:p>
          </p:txBody>
        </p:sp>
        <p:sp>
          <p:nvSpPr>
            <p:cNvPr id="77" name="Text - Tennessee"/>
            <p:cNvSpPr txBox="1">
              <a:spLocks noChangeArrowheads="1"/>
            </p:cNvSpPr>
            <p:nvPr/>
          </p:nvSpPr>
          <p:spPr bwMode="auto">
            <a:xfrm>
              <a:off x="5505450" y="3284389"/>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latin typeface="Calibri"/>
                  <a:cs typeface="Calibri" pitchFamily="34" charset="0"/>
                </a:rPr>
                <a:t> TN</a:t>
              </a:r>
            </a:p>
          </p:txBody>
        </p:sp>
        <p:sp>
          <p:nvSpPr>
            <p:cNvPr id="78" name="Text - South Dakota"/>
            <p:cNvSpPr txBox="1">
              <a:spLocks noChangeArrowheads="1"/>
            </p:cNvSpPr>
            <p:nvPr/>
          </p:nvSpPr>
          <p:spPr bwMode="auto">
            <a:xfrm>
              <a:off x="3708399" y="2006451"/>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Calibri"/>
                  <a:cs typeface="Calibri" pitchFamily="34" charset="0"/>
                </a:rPr>
                <a:t> SD</a:t>
              </a:r>
            </a:p>
          </p:txBody>
        </p:sp>
        <p:sp>
          <p:nvSpPr>
            <p:cNvPr id="80" name="Text - Rhode Island"/>
            <p:cNvSpPr txBox="1">
              <a:spLocks noChangeArrowheads="1"/>
            </p:cNvSpPr>
            <p:nvPr/>
          </p:nvSpPr>
          <p:spPr bwMode="auto">
            <a:xfrm>
              <a:off x="7467600" y="2063602"/>
              <a:ext cx="93662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latin typeface="Calibri"/>
                  <a:cs typeface="Calibri" pitchFamily="34" charset="0"/>
                </a:rPr>
                <a:t>RI</a:t>
              </a:r>
            </a:p>
          </p:txBody>
        </p:sp>
        <p:sp>
          <p:nvSpPr>
            <p:cNvPr id="82" name="Text - Oregon"/>
            <p:cNvSpPr txBox="1">
              <a:spLocks noChangeArrowheads="1"/>
            </p:cNvSpPr>
            <p:nvPr/>
          </p:nvSpPr>
          <p:spPr bwMode="auto">
            <a:xfrm>
              <a:off x="1101724" y="1733401"/>
              <a:ext cx="1219200"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latin typeface="Calibri"/>
                  <a:cs typeface="Calibri" pitchFamily="34" charset="0"/>
                </a:rPr>
                <a:t/>
              </a:r>
              <a:br>
                <a:rPr lang="en-US" sz="1200" b="1" dirty="0">
                  <a:solidFill>
                    <a:srgbClr val="000000"/>
                  </a:solidFill>
                  <a:latin typeface="Calibri"/>
                  <a:cs typeface="Calibri" pitchFamily="34" charset="0"/>
                </a:rPr>
              </a:br>
              <a:r>
                <a:rPr lang="en-US" sz="1200" b="1" dirty="0">
                  <a:solidFill>
                    <a:srgbClr val="000000"/>
                  </a:solidFill>
                  <a:latin typeface="Calibri"/>
                  <a:cs typeface="Calibri" pitchFamily="34" charset="0"/>
                </a:rPr>
                <a:t> OR</a:t>
              </a:r>
            </a:p>
          </p:txBody>
        </p:sp>
        <p:sp>
          <p:nvSpPr>
            <p:cNvPr id="83" name="Text - Oklahoma"/>
            <p:cNvSpPr txBox="1">
              <a:spLocks noChangeArrowheads="1"/>
            </p:cNvSpPr>
            <p:nvPr/>
          </p:nvSpPr>
          <p:spPr bwMode="auto">
            <a:xfrm>
              <a:off x="4067174" y="3438376"/>
              <a:ext cx="693739"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latin typeface="Calibri"/>
                  <a:cs typeface="Calibri" pitchFamily="34" charset="0"/>
                </a:rPr>
                <a:t> OK</a:t>
              </a:r>
            </a:p>
          </p:txBody>
        </p:sp>
        <p:sp>
          <p:nvSpPr>
            <p:cNvPr id="84" name="Text - Ohio"/>
            <p:cNvSpPr txBox="1">
              <a:spLocks noChangeArrowheads="1"/>
            </p:cNvSpPr>
            <p:nvPr/>
          </p:nvSpPr>
          <p:spPr bwMode="auto">
            <a:xfrm>
              <a:off x="5803899" y="2484289"/>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latin typeface="Calibri"/>
                  <a:cs typeface="Calibri" pitchFamily="34" charset="0"/>
                </a:rPr>
                <a:t> OH</a:t>
              </a:r>
              <a:r>
                <a:rPr lang="en-US" sz="1200" b="1" dirty="0">
                  <a:solidFill>
                    <a:srgbClr val="FF0000"/>
                  </a:solidFill>
                  <a:latin typeface="Calibri"/>
                  <a:cs typeface="Calibri" pitchFamily="34" charset="0"/>
                </a:rPr>
                <a:t>*</a:t>
              </a:r>
              <a:endParaRPr lang="en-US" sz="1200" b="1" dirty="0">
                <a:solidFill>
                  <a:srgbClr val="FFFFFF"/>
                </a:solidFill>
                <a:latin typeface="Calibri"/>
                <a:cs typeface="Calibri" pitchFamily="34" charset="0"/>
              </a:endParaRPr>
            </a:p>
          </p:txBody>
        </p:sp>
        <p:sp>
          <p:nvSpPr>
            <p:cNvPr id="85" name="Text - North Dakota"/>
            <p:cNvSpPr txBox="1">
              <a:spLocks noChangeArrowheads="1"/>
            </p:cNvSpPr>
            <p:nvPr/>
          </p:nvSpPr>
          <p:spPr bwMode="auto">
            <a:xfrm>
              <a:off x="3686175" y="1509564"/>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Calibri"/>
                  <a:cs typeface="Calibri" pitchFamily="34" charset="0"/>
                </a:rPr>
                <a:t> ND</a:t>
              </a:r>
            </a:p>
          </p:txBody>
        </p:sp>
        <p:sp>
          <p:nvSpPr>
            <p:cNvPr id="86" name="Text - North Carolina"/>
            <p:cNvSpPr txBox="1">
              <a:spLocks noChangeArrowheads="1"/>
            </p:cNvSpPr>
            <p:nvPr/>
          </p:nvSpPr>
          <p:spPr bwMode="auto">
            <a:xfrm>
              <a:off x="6483349" y="3133576"/>
              <a:ext cx="693739"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latin typeface="Calibri"/>
                  <a:cs typeface="Calibri" pitchFamily="34" charset="0"/>
                </a:rPr>
                <a:t>NC</a:t>
              </a:r>
            </a:p>
          </p:txBody>
        </p:sp>
        <p:sp>
          <p:nvSpPr>
            <p:cNvPr id="87" name="Text - New York"/>
            <p:cNvSpPr txBox="1">
              <a:spLocks noChangeArrowheads="1"/>
            </p:cNvSpPr>
            <p:nvPr/>
          </p:nvSpPr>
          <p:spPr bwMode="auto">
            <a:xfrm>
              <a:off x="6619875" y="188262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latin typeface="Calibri"/>
                  <a:cs typeface="Calibri" pitchFamily="34" charset="0"/>
                </a:rPr>
                <a:t> NY</a:t>
              </a:r>
            </a:p>
          </p:txBody>
        </p:sp>
        <p:sp>
          <p:nvSpPr>
            <p:cNvPr id="88" name="Text - New Mexico"/>
            <p:cNvSpPr txBox="1">
              <a:spLocks noChangeArrowheads="1"/>
            </p:cNvSpPr>
            <p:nvPr/>
          </p:nvSpPr>
          <p:spPr bwMode="auto">
            <a:xfrm>
              <a:off x="2916238" y="3547914"/>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latin typeface="Calibri"/>
                  <a:cs typeface="Calibri" pitchFamily="34" charset="0"/>
                </a:rPr>
                <a:t> </a:t>
              </a:r>
              <a:r>
                <a:rPr lang="en-US" sz="1200" b="1" dirty="0">
                  <a:solidFill>
                    <a:srgbClr val="FFFFFF"/>
                  </a:solidFill>
                  <a:latin typeface="Calibri"/>
                  <a:cs typeface="Calibri" pitchFamily="34" charset="0"/>
                </a:rPr>
                <a:t>NM</a:t>
              </a:r>
            </a:p>
          </p:txBody>
        </p:sp>
        <p:sp>
          <p:nvSpPr>
            <p:cNvPr id="89" name="Text - New Jersey"/>
            <p:cNvSpPr txBox="1">
              <a:spLocks noChangeArrowheads="1"/>
            </p:cNvSpPr>
            <p:nvPr/>
          </p:nvSpPr>
          <p:spPr bwMode="auto">
            <a:xfrm>
              <a:off x="7299325" y="2328931"/>
              <a:ext cx="77787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latin typeface="Calibri"/>
                  <a:cs typeface="Calibri" pitchFamily="34" charset="0"/>
                </a:rPr>
                <a:t>NJ</a:t>
              </a:r>
            </a:p>
          </p:txBody>
        </p:sp>
        <p:sp>
          <p:nvSpPr>
            <p:cNvPr id="90" name="Text - New Hampshire"/>
            <p:cNvSpPr txBox="1">
              <a:spLocks noChangeArrowheads="1"/>
            </p:cNvSpPr>
            <p:nvPr/>
          </p:nvSpPr>
          <p:spPr bwMode="auto">
            <a:xfrm>
              <a:off x="7427914" y="1423839"/>
              <a:ext cx="936625"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latin typeface="Calibri"/>
                  <a:cs typeface="Calibri" pitchFamily="34" charset="0"/>
                </a:rPr>
                <a:t/>
              </a:r>
              <a:br>
                <a:rPr lang="en-US" sz="1200" b="1" dirty="0">
                  <a:solidFill>
                    <a:srgbClr val="000000"/>
                  </a:solidFill>
                  <a:latin typeface="Calibri"/>
                  <a:cs typeface="Calibri" pitchFamily="34" charset="0"/>
                </a:rPr>
              </a:br>
              <a:r>
                <a:rPr lang="en-US" sz="1200" b="1" dirty="0">
                  <a:solidFill>
                    <a:srgbClr val="000000"/>
                  </a:solidFill>
                  <a:latin typeface="Calibri"/>
                  <a:cs typeface="Calibri" pitchFamily="34" charset="0"/>
                </a:rPr>
                <a:t>NH</a:t>
              </a:r>
              <a:r>
                <a:rPr lang="en-US" sz="1200" b="1" dirty="0">
                  <a:solidFill>
                    <a:srgbClr val="FF0000"/>
                  </a:solidFill>
                  <a:latin typeface="Calibri"/>
                  <a:cs typeface="Calibri" pitchFamily="34" charset="0"/>
                </a:rPr>
                <a:t>*</a:t>
              </a:r>
              <a:endParaRPr lang="en-US" sz="1200" b="1" dirty="0">
                <a:solidFill>
                  <a:srgbClr val="000000"/>
                </a:solidFill>
                <a:latin typeface="Calibri"/>
                <a:cs typeface="Calibri" pitchFamily="34" charset="0"/>
              </a:endParaRPr>
            </a:p>
          </p:txBody>
        </p:sp>
        <p:sp>
          <p:nvSpPr>
            <p:cNvPr id="91" name="Text - Nevada"/>
            <p:cNvSpPr txBox="1">
              <a:spLocks noChangeArrowheads="1"/>
            </p:cNvSpPr>
            <p:nvPr/>
          </p:nvSpPr>
          <p:spPr bwMode="auto">
            <a:xfrm>
              <a:off x="1409700" y="2642609"/>
              <a:ext cx="1219200"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Calibri"/>
                  <a:cs typeface="Calibri" pitchFamily="34" charset="0"/>
                </a:rPr>
                <a:t>NV</a:t>
              </a:r>
            </a:p>
          </p:txBody>
        </p:sp>
        <p:sp>
          <p:nvSpPr>
            <p:cNvPr id="92" name="Text - Nebraska"/>
            <p:cNvSpPr txBox="1">
              <a:spLocks noChangeArrowheads="1"/>
            </p:cNvSpPr>
            <p:nvPr/>
          </p:nvSpPr>
          <p:spPr bwMode="auto">
            <a:xfrm>
              <a:off x="3760786" y="246042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latin typeface="Calibri"/>
                  <a:cs typeface="Calibri" pitchFamily="34" charset="0"/>
                </a:rPr>
                <a:t> NE</a:t>
              </a:r>
            </a:p>
          </p:txBody>
        </p:sp>
        <p:sp>
          <p:nvSpPr>
            <p:cNvPr id="93" name="Text - Montana"/>
            <p:cNvSpPr txBox="1">
              <a:spLocks noChangeArrowheads="1"/>
            </p:cNvSpPr>
            <p:nvPr/>
          </p:nvSpPr>
          <p:spPr bwMode="auto">
            <a:xfrm>
              <a:off x="2697163" y="1480989"/>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latin typeface="Calibri"/>
                  <a:cs typeface="Calibri" pitchFamily="34" charset="0"/>
                </a:rPr>
                <a:t>MT</a:t>
              </a:r>
            </a:p>
          </p:txBody>
        </p:sp>
        <p:sp>
          <p:nvSpPr>
            <p:cNvPr id="94" name="Text - Missouri"/>
            <p:cNvSpPr txBox="1">
              <a:spLocks noChangeArrowheads="1"/>
            </p:cNvSpPr>
            <p:nvPr/>
          </p:nvSpPr>
          <p:spPr bwMode="auto">
            <a:xfrm>
              <a:off x="4714874" y="2981176"/>
              <a:ext cx="693739"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latin typeface="Calibri"/>
                  <a:cs typeface="Calibri" pitchFamily="34" charset="0"/>
                </a:rPr>
                <a:t>MO</a:t>
              </a:r>
            </a:p>
          </p:txBody>
        </p:sp>
        <p:sp>
          <p:nvSpPr>
            <p:cNvPr id="95" name="Text - Mississippi"/>
            <p:cNvSpPr txBox="1">
              <a:spLocks noChangeArrowheads="1"/>
            </p:cNvSpPr>
            <p:nvPr/>
          </p:nvSpPr>
          <p:spPr bwMode="auto">
            <a:xfrm>
              <a:off x="5089524" y="3757464"/>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latin typeface="Calibri"/>
                  <a:cs typeface="Calibri" pitchFamily="34" charset="0"/>
                </a:rPr>
                <a:t> MS</a:t>
              </a:r>
            </a:p>
          </p:txBody>
        </p:sp>
        <p:sp>
          <p:nvSpPr>
            <p:cNvPr id="96" name="Text - Minnesota"/>
            <p:cNvSpPr txBox="1">
              <a:spLocks noChangeArrowheads="1"/>
            </p:cNvSpPr>
            <p:nvPr/>
          </p:nvSpPr>
          <p:spPr bwMode="auto">
            <a:xfrm>
              <a:off x="4106862" y="1557189"/>
              <a:ext cx="1219200"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latin typeface="Calibri"/>
                  <a:cs typeface="Calibri" pitchFamily="34" charset="0"/>
                </a:rPr>
                <a:t/>
              </a:r>
              <a:br>
                <a:rPr lang="en-US" sz="1200" b="1" dirty="0">
                  <a:solidFill>
                    <a:srgbClr val="FFFFFF"/>
                  </a:solidFill>
                  <a:latin typeface="Calibri"/>
                  <a:cs typeface="Calibri" pitchFamily="34" charset="0"/>
                </a:rPr>
              </a:br>
              <a:r>
                <a:rPr lang="en-US" sz="1200" b="1" dirty="0">
                  <a:solidFill>
                    <a:srgbClr val="FFFFFF"/>
                  </a:solidFill>
                  <a:latin typeface="Calibri"/>
                  <a:cs typeface="Calibri" pitchFamily="34" charset="0"/>
                </a:rPr>
                <a:t> MN</a:t>
              </a:r>
            </a:p>
          </p:txBody>
        </p:sp>
        <p:sp>
          <p:nvSpPr>
            <p:cNvPr id="97" name="Text - Michigan"/>
            <p:cNvSpPr txBox="1">
              <a:spLocks noChangeArrowheads="1"/>
            </p:cNvSpPr>
            <p:nvPr/>
          </p:nvSpPr>
          <p:spPr bwMode="auto">
            <a:xfrm>
              <a:off x="5503864" y="2057251"/>
              <a:ext cx="693737"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latin typeface="Calibri"/>
                  <a:cs typeface="Calibri" pitchFamily="34" charset="0"/>
                </a:rPr>
                <a:t> MI</a:t>
              </a:r>
            </a:p>
          </p:txBody>
        </p:sp>
        <p:sp>
          <p:nvSpPr>
            <p:cNvPr id="98" name="Text - Massachusetts"/>
            <p:cNvSpPr txBox="1">
              <a:spLocks noChangeArrowheads="1"/>
            </p:cNvSpPr>
            <p:nvPr/>
          </p:nvSpPr>
          <p:spPr bwMode="auto">
            <a:xfrm>
              <a:off x="7602538" y="1835002"/>
              <a:ext cx="93662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latin typeface="Calibri"/>
                  <a:cs typeface="Calibri" pitchFamily="34" charset="0"/>
                </a:rPr>
                <a:t>MA</a:t>
              </a:r>
            </a:p>
          </p:txBody>
        </p:sp>
        <p:sp>
          <p:nvSpPr>
            <p:cNvPr id="99" name="Text - Maryland"/>
            <p:cNvSpPr txBox="1">
              <a:spLocks noChangeArrowheads="1"/>
            </p:cNvSpPr>
            <p:nvPr/>
          </p:nvSpPr>
          <p:spPr bwMode="auto">
            <a:xfrm>
              <a:off x="7305675" y="2643039"/>
              <a:ext cx="671513"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latin typeface="Calibri"/>
                  <a:cs typeface="Calibri" pitchFamily="34" charset="0"/>
                </a:rPr>
                <a:t>MD</a:t>
              </a:r>
            </a:p>
          </p:txBody>
        </p:sp>
        <p:sp>
          <p:nvSpPr>
            <p:cNvPr id="101" name="Text - Louisiana"/>
            <p:cNvSpPr txBox="1">
              <a:spLocks noChangeArrowheads="1"/>
            </p:cNvSpPr>
            <p:nvPr/>
          </p:nvSpPr>
          <p:spPr bwMode="auto">
            <a:xfrm>
              <a:off x="4776787" y="4024115"/>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latin typeface="Calibri"/>
                  <a:cs typeface="Calibri" pitchFamily="34" charset="0"/>
                </a:rPr>
                <a:t> </a:t>
              </a:r>
              <a:r>
                <a:rPr lang="en-US" sz="1200" b="1" dirty="0">
                  <a:solidFill>
                    <a:srgbClr val="FFFFFF"/>
                  </a:solidFill>
                  <a:latin typeface="Calibri"/>
                  <a:cs typeface="Calibri" pitchFamily="34" charset="0"/>
                </a:rPr>
                <a:t>LA</a:t>
              </a:r>
              <a:r>
                <a:rPr lang="en-US" sz="1200" b="1" dirty="0">
                  <a:solidFill>
                    <a:srgbClr val="FF0000"/>
                  </a:solidFill>
                  <a:latin typeface="Calibri"/>
                  <a:cs typeface="Calibri" pitchFamily="34" charset="0"/>
                </a:rPr>
                <a:t>*</a:t>
              </a:r>
              <a:endParaRPr lang="en-US" sz="1200" b="1" dirty="0">
                <a:solidFill>
                  <a:srgbClr val="FFFFFF"/>
                </a:solidFill>
                <a:latin typeface="Calibri"/>
                <a:cs typeface="Calibri" pitchFamily="34" charset="0"/>
              </a:endParaRPr>
            </a:p>
          </p:txBody>
        </p:sp>
        <p:sp>
          <p:nvSpPr>
            <p:cNvPr id="102" name="Text - Kentucky"/>
            <p:cNvSpPr txBox="1">
              <a:spLocks noChangeArrowheads="1"/>
            </p:cNvSpPr>
            <p:nvPr/>
          </p:nvSpPr>
          <p:spPr bwMode="auto">
            <a:xfrm>
              <a:off x="5683249" y="299387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latin typeface="Calibri"/>
                  <a:cs typeface="Calibri" pitchFamily="34" charset="0"/>
                </a:rPr>
                <a:t> KY</a:t>
              </a:r>
            </a:p>
          </p:txBody>
        </p:sp>
        <p:sp>
          <p:nvSpPr>
            <p:cNvPr id="103" name="Text - Kansas"/>
            <p:cNvSpPr txBox="1">
              <a:spLocks noChangeArrowheads="1"/>
            </p:cNvSpPr>
            <p:nvPr/>
          </p:nvSpPr>
          <p:spPr bwMode="auto">
            <a:xfrm>
              <a:off x="3929063" y="2960539"/>
              <a:ext cx="693737"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latin typeface="Calibri"/>
                  <a:cs typeface="Calibri" pitchFamily="34" charset="0"/>
                </a:rPr>
                <a:t> KS</a:t>
              </a:r>
            </a:p>
          </p:txBody>
        </p:sp>
        <p:sp>
          <p:nvSpPr>
            <p:cNvPr id="104" name="Text - Iowa"/>
            <p:cNvSpPr txBox="1">
              <a:spLocks noChangeArrowheads="1"/>
            </p:cNvSpPr>
            <p:nvPr/>
          </p:nvSpPr>
          <p:spPr bwMode="auto">
            <a:xfrm>
              <a:off x="4500563" y="2368401"/>
              <a:ext cx="693737"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latin typeface="Calibri"/>
                  <a:cs typeface="Calibri" pitchFamily="34" charset="0"/>
                </a:rPr>
                <a:t> IA</a:t>
              </a:r>
            </a:p>
          </p:txBody>
        </p:sp>
        <p:sp>
          <p:nvSpPr>
            <p:cNvPr id="105" name="Text - Indiana"/>
            <p:cNvSpPr txBox="1">
              <a:spLocks noChangeArrowheads="1"/>
            </p:cNvSpPr>
            <p:nvPr/>
          </p:nvSpPr>
          <p:spPr bwMode="auto">
            <a:xfrm>
              <a:off x="5424487" y="2611289"/>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latin typeface="Calibri"/>
                  <a:cs typeface="Calibri" pitchFamily="34" charset="0"/>
                </a:rPr>
                <a:t> </a:t>
              </a:r>
              <a:r>
                <a:rPr lang="en-US" sz="1200" b="1" dirty="0">
                  <a:solidFill>
                    <a:srgbClr val="FFFFFF"/>
                  </a:solidFill>
                  <a:latin typeface="Calibri"/>
                  <a:cs typeface="Calibri" pitchFamily="34" charset="0"/>
                </a:rPr>
                <a:t>IN</a:t>
              </a:r>
              <a:r>
                <a:rPr lang="en-US" sz="1200" b="1" dirty="0">
                  <a:solidFill>
                    <a:srgbClr val="FF0000"/>
                  </a:solidFill>
                  <a:latin typeface="Calibri"/>
                  <a:cs typeface="Calibri" pitchFamily="34" charset="0"/>
                </a:rPr>
                <a:t>*</a:t>
              </a:r>
              <a:endParaRPr lang="en-US" sz="1200" b="1" dirty="0">
                <a:solidFill>
                  <a:srgbClr val="FFFFFF"/>
                </a:solidFill>
                <a:latin typeface="Calibri"/>
                <a:cs typeface="Calibri" pitchFamily="34" charset="0"/>
              </a:endParaRPr>
            </a:p>
          </p:txBody>
        </p:sp>
        <p:sp>
          <p:nvSpPr>
            <p:cNvPr id="106" name="Text - Illinois"/>
            <p:cNvSpPr txBox="1">
              <a:spLocks noChangeArrowheads="1"/>
            </p:cNvSpPr>
            <p:nvPr/>
          </p:nvSpPr>
          <p:spPr bwMode="auto">
            <a:xfrm>
              <a:off x="5024438" y="2623989"/>
              <a:ext cx="693737"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latin typeface="Calibri"/>
                  <a:cs typeface="Calibri" pitchFamily="34" charset="0"/>
                </a:rPr>
                <a:t> IL</a:t>
              </a:r>
              <a:r>
                <a:rPr lang="en-US" sz="1200" b="1" dirty="0">
                  <a:solidFill>
                    <a:srgbClr val="FF0000"/>
                  </a:solidFill>
                  <a:latin typeface="Calibri"/>
                  <a:cs typeface="Calibri" pitchFamily="34" charset="0"/>
                </a:rPr>
                <a:t>*</a:t>
              </a:r>
              <a:endParaRPr lang="en-US" sz="1200" b="1" dirty="0">
                <a:solidFill>
                  <a:srgbClr val="FFFFFF"/>
                </a:solidFill>
                <a:latin typeface="Calibri"/>
                <a:cs typeface="Calibri" pitchFamily="34" charset="0"/>
              </a:endParaRPr>
            </a:p>
          </p:txBody>
        </p:sp>
        <p:sp>
          <p:nvSpPr>
            <p:cNvPr id="107" name="Text - Idaho"/>
            <p:cNvSpPr txBox="1">
              <a:spLocks noChangeArrowheads="1"/>
            </p:cNvSpPr>
            <p:nvPr/>
          </p:nvSpPr>
          <p:spPr bwMode="auto">
            <a:xfrm>
              <a:off x="2101849" y="2028676"/>
              <a:ext cx="693739"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latin typeface="Calibri"/>
                  <a:cs typeface="Calibri" pitchFamily="34" charset="0"/>
                </a:rPr>
                <a:t>ID</a:t>
              </a:r>
            </a:p>
          </p:txBody>
        </p:sp>
        <p:sp>
          <p:nvSpPr>
            <p:cNvPr id="108" name="Text - Hawaii"/>
            <p:cNvSpPr txBox="1">
              <a:spLocks noChangeArrowheads="1"/>
            </p:cNvSpPr>
            <p:nvPr/>
          </p:nvSpPr>
          <p:spPr bwMode="auto">
            <a:xfrm>
              <a:off x="2752726" y="5084713"/>
              <a:ext cx="93662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latin typeface="Calibri"/>
                  <a:cs typeface="Calibri" pitchFamily="34" charset="0"/>
                </a:rPr>
                <a:t>HI</a:t>
              </a:r>
            </a:p>
          </p:txBody>
        </p:sp>
        <p:sp>
          <p:nvSpPr>
            <p:cNvPr id="109" name="Text - Georgia"/>
            <p:cNvSpPr txBox="1">
              <a:spLocks noChangeArrowheads="1"/>
            </p:cNvSpPr>
            <p:nvPr/>
          </p:nvSpPr>
          <p:spPr bwMode="auto">
            <a:xfrm>
              <a:off x="6024563" y="3732064"/>
              <a:ext cx="693737"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latin typeface="Calibri"/>
                  <a:cs typeface="Calibri" pitchFamily="34" charset="0"/>
                </a:rPr>
                <a:t> GA</a:t>
              </a:r>
            </a:p>
          </p:txBody>
        </p:sp>
        <p:sp>
          <p:nvSpPr>
            <p:cNvPr id="110" name="Text - Florida"/>
            <p:cNvSpPr txBox="1">
              <a:spLocks noChangeArrowheads="1"/>
            </p:cNvSpPr>
            <p:nvPr/>
          </p:nvSpPr>
          <p:spPr bwMode="auto">
            <a:xfrm>
              <a:off x="6383338" y="432102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latin typeface="Calibri"/>
                  <a:cs typeface="Calibri" pitchFamily="34" charset="0"/>
                </a:rPr>
                <a:t> </a:t>
              </a:r>
              <a:r>
                <a:rPr lang="en-US" sz="1200" b="1" dirty="0">
                  <a:solidFill>
                    <a:srgbClr val="FFFFFF"/>
                  </a:solidFill>
                  <a:latin typeface="Calibri"/>
                  <a:cs typeface="Calibri" pitchFamily="34" charset="0"/>
                </a:rPr>
                <a:t>FL</a:t>
              </a:r>
            </a:p>
          </p:txBody>
        </p:sp>
        <p:sp>
          <p:nvSpPr>
            <p:cNvPr id="111" name="Text - District of Columbia"/>
            <p:cNvSpPr txBox="1">
              <a:spLocks noChangeArrowheads="1"/>
            </p:cNvSpPr>
            <p:nvPr/>
          </p:nvSpPr>
          <p:spPr bwMode="auto">
            <a:xfrm>
              <a:off x="7010400" y="2847213"/>
              <a:ext cx="952500" cy="276987"/>
            </a:xfrm>
            <a:prstGeom prst="rect">
              <a:avLst/>
            </a:prstGeom>
            <a:noFill/>
            <a:ln w="9525">
              <a:noFill/>
              <a:miter lim="800000"/>
              <a:headEnd/>
              <a:tailEnd/>
            </a:ln>
          </p:spPr>
          <p:txBody>
            <a:bodyPr wrap="square" lIns="91429" tIns="45714" rIns="91429" bIns="45714">
              <a:spAutoFit/>
            </a:bodyPr>
            <a:lstStyle/>
            <a:p>
              <a:pPr algn="ctr" eaLnBrk="0" hangingPunct="0"/>
              <a:r>
                <a:rPr lang="en-US" sz="1200" b="1" dirty="0">
                  <a:solidFill>
                    <a:srgbClr val="000000"/>
                  </a:solidFill>
                  <a:latin typeface="Calibri"/>
                  <a:cs typeface="Calibri" pitchFamily="34" charset="0"/>
                </a:rPr>
                <a:t>  DC  </a:t>
              </a:r>
            </a:p>
          </p:txBody>
        </p:sp>
        <p:sp>
          <p:nvSpPr>
            <p:cNvPr id="112" name="Text - Delaware"/>
            <p:cNvSpPr txBox="1">
              <a:spLocks noChangeArrowheads="1"/>
            </p:cNvSpPr>
            <p:nvPr/>
          </p:nvSpPr>
          <p:spPr bwMode="auto">
            <a:xfrm>
              <a:off x="7162801" y="2490639"/>
              <a:ext cx="93662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latin typeface="Calibri"/>
                  <a:cs typeface="Calibri" pitchFamily="34" charset="0"/>
                </a:rPr>
                <a:t>DE</a:t>
              </a:r>
            </a:p>
          </p:txBody>
        </p:sp>
        <p:sp>
          <p:nvSpPr>
            <p:cNvPr id="113" name="Text - Connecticut"/>
            <p:cNvSpPr txBox="1">
              <a:spLocks noChangeArrowheads="1"/>
            </p:cNvSpPr>
            <p:nvPr/>
          </p:nvSpPr>
          <p:spPr bwMode="auto">
            <a:xfrm>
              <a:off x="7313613" y="2130276"/>
              <a:ext cx="74612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latin typeface="Calibri"/>
                  <a:cs typeface="Calibri" pitchFamily="34" charset="0"/>
                </a:rPr>
                <a:t> CT</a:t>
              </a:r>
            </a:p>
          </p:txBody>
        </p:sp>
        <p:sp>
          <p:nvSpPr>
            <p:cNvPr id="114" name="Text - Colorado"/>
            <p:cNvSpPr txBox="1">
              <a:spLocks noChangeArrowheads="1"/>
            </p:cNvSpPr>
            <p:nvPr/>
          </p:nvSpPr>
          <p:spPr bwMode="auto">
            <a:xfrm>
              <a:off x="2768600" y="2750989"/>
              <a:ext cx="1219200"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latin typeface="Calibri"/>
                  <a:cs typeface="Calibri" pitchFamily="34" charset="0"/>
                </a:rPr>
                <a:t/>
              </a:r>
              <a:br>
                <a:rPr lang="en-US" sz="1200" b="1" dirty="0">
                  <a:solidFill>
                    <a:srgbClr val="FFFFFF"/>
                  </a:solidFill>
                  <a:latin typeface="Calibri"/>
                  <a:cs typeface="Calibri" pitchFamily="34" charset="0"/>
                </a:rPr>
              </a:br>
              <a:r>
                <a:rPr lang="en-US" sz="1200" b="1" dirty="0">
                  <a:solidFill>
                    <a:srgbClr val="FFFFFF"/>
                  </a:solidFill>
                  <a:latin typeface="Calibri"/>
                  <a:cs typeface="Calibri" pitchFamily="34" charset="0"/>
                </a:rPr>
                <a:t> CO</a:t>
              </a:r>
              <a:r>
                <a:rPr lang="en-US" sz="1200" b="1" dirty="0">
                  <a:solidFill>
                    <a:srgbClr val="FF0000"/>
                  </a:solidFill>
                  <a:latin typeface="Calibri"/>
                  <a:cs typeface="Calibri" pitchFamily="34" charset="0"/>
                </a:rPr>
                <a:t>*</a:t>
              </a:r>
              <a:endParaRPr lang="en-US" sz="1200" b="1" dirty="0">
                <a:solidFill>
                  <a:srgbClr val="FFFFFF"/>
                </a:solidFill>
                <a:latin typeface="Calibri"/>
                <a:cs typeface="Calibri" pitchFamily="34" charset="0"/>
              </a:endParaRPr>
            </a:p>
          </p:txBody>
        </p:sp>
        <p:sp>
          <p:nvSpPr>
            <p:cNvPr id="115" name="Text - California"/>
            <p:cNvSpPr txBox="1">
              <a:spLocks noChangeArrowheads="1"/>
            </p:cNvSpPr>
            <p:nvPr/>
          </p:nvSpPr>
          <p:spPr bwMode="auto">
            <a:xfrm>
              <a:off x="965200" y="2881164"/>
              <a:ext cx="1219200"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latin typeface="Calibri"/>
                  <a:cs typeface="Calibri" pitchFamily="34" charset="0"/>
                </a:rPr>
                <a:t/>
              </a:r>
              <a:br>
                <a:rPr lang="en-US" sz="1200" b="1" dirty="0">
                  <a:solidFill>
                    <a:srgbClr val="FFFFFF"/>
                  </a:solidFill>
                  <a:latin typeface="Calibri"/>
                  <a:cs typeface="Calibri" pitchFamily="34" charset="0"/>
                </a:rPr>
              </a:br>
              <a:r>
                <a:rPr lang="en-US" sz="1200" b="1" dirty="0">
                  <a:solidFill>
                    <a:srgbClr val="FFFFFF"/>
                  </a:solidFill>
                  <a:latin typeface="Calibri"/>
                  <a:cs typeface="Calibri" pitchFamily="34" charset="0"/>
                </a:rPr>
                <a:t> CA</a:t>
              </a:r>
            </a:p>
          </p:txBody>
        </p:sp>
        <p:sp>
          <p:nvSpPr>
            <p:cNvPr id="116" name="Text - Arkansas"/>
            <p:cNvSpPr txBox="1">
              <a:spLocks noChangeArrowheads="1"/>
            </p:cNvSpPr>
            <p:nvPr/>
          </p:nvSpPr>
          <p:spPr bwMode="auto">
            <a:xfrm>
              <a:off x="4718050" y="345107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latin typeface="Calibri"/>
                  <a:cs typeface="Calibri" pitchFamily="34" charset="0"/>
                </a:rPr>
                <a:t> AR</a:t>
              </a:r>
              <a:r>
                <a:rPr lang="en-US" sz="1200" b="1" dirty="0">
                  <a:solidFill>
                    <a:srgbClr val="FF0000"/>
                  </a:solidFill>
                  <a:latin typeface="Calibri"/>
                  <a:cs typeface="Calibri" pitchFamily="34" charset="0"/>
                </a:rPr>
                <a:t>*</a:t>
              </a:r>
              <a:endParaRPr lang="en-US" sz="1200" b="1" dirty="0">
                <a:solidFill>
                  <a:srgbClr val="FFFFFF"/>
                </a:solidFill>
                <a:latin typeface="Calibri"/>
                <a:cs typeface="Calibri" pitchFamily="34" charset="0"/>
              </a:endParaRPr>
            </a:p>
          </p:txBody>
        </p:sp>
        <p:sp>
          <p:nvSpPr>
            <p:cNvPr id="117" name="Text - Arizona"/>
            <p:cNvSpPr txBox="1">
              <a:spLocks noChangeArrowheads="1"/>
            </p:cNvSpPr>
            <p:nvPr/>
          </p:nvSpPr>
          <p:spPr bwMode="auto">
            <a:xfrm>
              <a:off x="1930398" y="3376464"/>
              <a:ext cx="1219200"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latin typeface="Calibri"/>
                  <a:cs typeface="Calibri" pitchFamily="34" charset="0"/>
                </a:rPr>
                <a:t/>
              </a:r>
              <a:br>
                <a:rPr lang="en-US" sz="1200" b="1" dirty="0">
                  <a:solidFill>
                    <a:srgbClr val="000000"/>
                  </a:solidFill>
                  <a:latin typeface="Calibri"/>
                  <a:cs typeface="Calibri" pitchFamily="34" charset="0"/>
                </a:rPr>
              </a:br>
              <a:r>
                <a:rPr lang="en-US" sz="1200" b="1" dirty="0">
                  <a:solidFill>
                    <a:srgbClr val="000000"/>
                  </a:solidFill>
                  <a:latin typeface="Calibri"/>
                  <a:cs typeface="Calibri" pitchFamily="34" charset="0"/>
                </a:rPr>
                <a:t>AZ</a:t>
              </a:r>
              <a:r>
                <a:rPr lang="en-US" sz="1200" b="1" dirty="0">
                  <a:solidFill>
                    <a:srgbClr val="FF0000"/>
                  </a:solidFill>
                  <a:latin typeface="Calibri"/>
                  <a:cs typeface="Calibri" pitchFamily="34" charset="0"/>
                </a:rPr>
                <a:t>*</a:t>
              </a:r>
              <a:endParaRPr lang="en-US" sz="1200" b="1" dirty="0">
                <a:solidFill>
                  <a:srgbClr val="000000"/>
                </a:solidFill>
                <a:latin typeface="Calibri"/>
                <a:cs typeface="Calibri" pitchFamily="34" charset="0"/>
              </a:endParaRPr>
            </a:p>
          </p:txBody>
        </p:sp>
        <p:sp>
          <p:nvSpPr>
            <p:cNvPr id="118" name="Text - Alaska"/>
            <p:cNvSpPr txBox="1">
              <a:spLocks noChangeArrowheads="1"/>
            </p:cNvSpPr>
            <p:nvPr/>
          </p:nvSpPr>
          <p:spPr bwMode="auto">
            <a:xfrm>
              <a:off x="651665" y="4068614"/>
              <a:ext cx="1219200"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latin typeface="Calibri"/>
                  <a:cs typeface="Calibri" pitchFamily="34" charset="0"/>
                </a:rPr>
                <a:t/>
              </a:r>
              <a:br>
                <a:rPr lang="en-US" sz="1200" b="1" dirty="0">
                  <a:solidFill>
                    <a:srgbClr val="000000"/>
                  </a:solidFill>
                  <a:latin typeface="Calibri"/>
                  <a:cs typeface="Calibri" pitchFamily="34" charset="0"/>
                </a:rPr>
              </a:br>
              <a:r>
                <a:rPr lang="en-US" sz="1200" b="1" dirty="0">
                  <a:solidFill>
                    <a:srgbClr val="000000"/>
                  </a:solidFill>
                  <a:latin typeface="Calibri"/>
                  <a:cs typeface="Calibri" pitchFamily="34" charset="0"/>
                </a:rPr>
                <a:t>AK</a:t>
              </a:r>
            </a:p>
          </p:txBody>
        </p:sp>
        <p:sp>
          <p:nvSpPr>
            <p:cNvPr id="119" name="Text - Alabama"/>
            <p:cNvSpPr txBox="1">
              <a:spLocks noChangeArrowheads="1"/>
            </p:cNvSpPr>
            <p:nvPr/>
          </p:nvSpPr>
          <p:spPr bwMode="auto">
            <a:xfrm>
              <a:off x="5505450" y="3744764"/>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latin typeface="Calibri"/>
                  <a:cs typeface="Calibri" pitchFamily="34" charset="0"/>
                </a:rPr>
                <a:t> AL</a:t>
              </a:r>
            </a:p>
          </p:txBody>
        </p:sp>
        <p:sp>
          <p:nvSpPr>
            <p:cNvPr id="120" name="Line - Vermont"/>
            <p:cNvSpPr>
              <a:spLocks noChangeShapeType="1"/>
            </p:cNvSpPr>
            <p:nvPr/>
          </p:nvSpPr>
          <p:spPr bwMode="auto">
            <a:xfrm>
              <a:off x="6977062" y="1479400"/>
              <a:ext cx="207963" cy="133350"/>
            </a:xfrm>
            <a:prstGeom prst="line">
              <a:avLst/>
            </a:prstGeom>
            <a:noFill/>
            <a:ln w="9525">
              <a:solidFill>
                <a:schemeClr val="tx1"/>
              </a:solidFill>
              <a:round/>
              <a:headEnd/>
              <a:tailEnd/>
            </a:ln>
          </p:spPr>
          <p:txBody>
            <a:bodyPr/>
            <a:lstStyle/>
            <a:p>
              <a:pPr algn="ctr" eaLnBrk="0" hangingPunct="0"/>
              <a:endParaRPr lang="en-US" sz="1200" b="1">
                <a:solidFill>
                  <a:srgbClr val="000000"/>
                </a:solidFill>
                <a:latin typeface="Calibri"/>
                <a:cs typeface="Calibri" pitchFamily="34" charset="0"/>
              </a:endParaRPr>
            </a:p>
          </p:txBody>
        </p:sp>
        <p:sp>
          <p:nvSpPr>
            <p:cNvPr id="121" name="Line - Rhode Island"/>
            <p:cNvSpPr>
              <a:spLocks noChangeShapeType="1"/>
            </p:cNvSpPr>
            <p:nvPr/>
          </p:nvSpPr>
          <p:spPr bwMode="auto">
            <a:xfrm>
              <a:off x="7488238" y="2087415"/>
              <a:ext cx="266700" cy="50800"/>
            </a:xfrm>
            <a:prstGeom prst="line">
              <a:avLst/>
            </a:prstGeom>
            <a:noFill/>
            <a:ln w="9525">
              <a:solidFill>
                <a:schemeClr val="tx1"/>
              </a:solidFill>
              <a:round/>
              <a:headEnd/>
              <a:tailEnd/>
            </a:ln>
          </p:spPr>
          <p:txBody>
            <a:bodyPr/>
            <a:lstStyle/>
            <a:p>
              <a:pPr algn="ctr" eaLnBrk="0" hangingPunct="0"/>
              <a:endParaRPr lang="en-US" sz="1200" b="1">
                <a:solidFill>
                  <a:srgbClr val="000000"/>
                </a:solidFill>
                <a:latin typeface="Calibri"/>
                <a:cs typeface="Calibri" pitchFamily="34" charset="0"/>
              </a:endParaRPr>
            </a:p>
          </p:txBody>
        </p:sp>
        <p:sp>
          <p:nvSpPr>
            <p:cNvPr id="122" name="Line - New Jersey"/>
            <p:cNvSpPr>
              <a:spLocks noChangeShapeType="1"/>
            </p:cNvSpPr>
            <p:nvPr/>
          </p:nvSpPr>
          <p:spPr bwMode="auto">
            <a:xfrm flipV="1">
              <a:off x="7202488" y="2414438"/>
              <a:ext cx="263525" cy="0"/>
            </a:xfrm>
            <a:prstGeom prst="line">
              <a:avLst/>
            </a:prstGeom>
            <a:noFill/>
            <a:ln w="9525">
              <a:solidFill>
                <a:schemeClr val="tx1"/>
              </a:solidFill>
              <a:round/>
              <a:headEnd/>
              <a:tailEnd/>
            </a:ln>
          </p:spPr>
          <p:txBody>
            <a:bodyPr/>
            <a:lstStyle/>
            <a:p>
              <a:pPr algn="ctr" eaLnBrk="0" hangingPunct="0"/>
              <a:endParaRPr lang="en-US" sz="1200" b="1">
                <a:solidFill>
                  <a:srgbClr val="000000"/>
                </a:solidFill>
                <a:latin typeface="Calibri"/>
                <a:cs typeface="Calibri" pitchFamily="34" charset="0"/>
              </a:endParaRPr>
            </a:p>
          </p:txBody>
        </p:sp>
        <p:sp>
          <p:nvSpPr>
            <p:cNvPr id="123" name="Line - New Hampshire"/>
            <p:cNvSpPr>
              <a:spLocks noChangeShapeType="1"/>
            </p:cNvSpPr>
            <p:nvPr/>
          </p:nvSpPr>
          <p:spPr bwMode="auto">
            <a:xfrm flipV="1">
              <a:off x="7350125" y="1750864"/>
              <a:ext cx="360363" cy="66675"/>
            </a:xfrm>
            <a:prstGeom prst="line">
              <a:avLst/>
            </a:prstGeom>
            <a:noFill/>
            <a:ln w="9525">
              <a:solidFill>
                <a:schemeClr val="tx1"/>
              </a:solidFill>
              <a:round/>
              <a:headEnd/>
              <a:tailEnd/>
            </a:ln>
          </p:spPr>
          <p:txBody>
            <a:bodyPr/>
            <a:lstStyle/>
            <a:p>
              <a:pPr algn="ctr" eaLnBrk="0" hangingPunct="0"/>
              <a:endParaRPr lang="en-US" sz="1200" b="1">
                <a:solidFill>
                  <a:srgbClr val="000000"/>
                </a:solidFill>
                <a:latin typeface="Calibri"/>
                <a:cs typeface="Calibri" pitchFamily="34" charset="0"/>
              </a:endParaRPr>
            </a:p>
          </p:txBody>
        </p:sp>
        <p:sp>
          <p:nvSpPr>
            <p:cNvPr id="124" name="Line - Massachusetts"/>
            <p:cNvSpPr>
              <a:spLocks noChangeShapeType="1"/>
            </p:cNvSpPr>
            <p:nvPr/>
          </p:nvSpPr>
          <p:spPr bwMode="auto">
            <a:xfrm flipV="1">
              <a:off x="7488237" y="1957238"/>
              <a:ext cx="415925" cy="0"/>
            </a:xfrm>
            <a:prstGeom prst="line">
              <a:avLst/>
            </a:prstGeom>
            <a:noFill/>
            <a:ln w="9525">
              <a:solidFill>
                <a:schemeClr val="tx1"/>
              </a:solidFill>
              <a:round/>
              <a:headEnd/>
              <a:tailEnd/>
            </a:ln>
          </p:spPr>
          <p:txBody>
            <a:bodyPr/>
            <a:lstStyle/>
            <a:p>
              <a:pPr algn="ctr" eaLnBrk="0" hangingPunct="0"/>
              <a:endParaRPr lang="en-US" sz="1200" b="1">
                <a:solidFill>
                  <a:srgbClr val="000000"/>
                </a:solidFill>
                <a:latin typeface="Calibri"/>
                <a:cs typeface="Calibri" pitchFamily="34" charset="0"/>
              </a:endParaRPr>
            </a:p>
          </p:txBody>
        </p:sp>
        <p:sp>
          <p:nvSpPr>
            <p:cNvPr id="125" name="Line - Maryland"/>
            <p:cNvSpPr>
              <a:spLocks noChangeShapeType="1"/>
            </p:cNvSpPr>
            <p:nvPr/>
          </p:nvSpPr>
          <p:spPr bwMode="auto">
            <a:xfrm flipV="1">
              <a:off x="7161213" y="2747813"/>
              <a:ext cx="263525" cy="0"/>
            </a:xfrm>
            <a:prstGeom prst="line">
              <a:avLst/>
            </a:prstGeom>
            <a:noFill/>
            <a:ln w="9525">
              <a:solidFill>
                <a:schemeClr val="tx1"/>
              </a:solidFill>
              <a:round/>
              <a:headEnd/>
              <a:tailEnd/>
            </a:ln>
          </p:spPr>
          <p:txBody>
            <a:bodyPr/>
            <a:lstStyle/>
            <a:p>
              <a:pPr algn="ctr" eaLnBrk="0" hangingPunct="0"/>
              <a:endParaRPr lang="en-US" sz="1200" b="1">
                <a:solidFill>
                  <a:srgbClr val="000000"/>
                </a:solidFill>
                <a:latin typeface="Calibri"/>
                <a:cs typeface="Calibri" pitchFamily="34" charset="0"/>
              </a:endParaRPr>
            </a:p>
          </p:txBody>
        </p:sp>
        <p:sp>
          <p:nvSpPr>
            <p:cNvPr id="126" name="Line - Hawaii"/>
            <p:cNvSpPr>
              <a:spLocks noChangeShapeType="1"/>
            </p:cNvSpPr>
            <p:nvPr/>
          </p:nvSpPr>
          <p:spPr bwMode="auto">
            <a:xfrm flipH="1" flipV="1">
              <a:off x="2826396" y="5114925"/>
              <a:ext cx="268288" cy="66675"/>
            </a:xfrm>
            <a:prstGeom prst="line">
              <a:avLst/>
            </a:prstGeom>
            <a:noFill/>
            <a:ln w="9525">
              <a:solidFill>
                <a:schemeClr val="tx1"/>
              </a:solidFill>
              <a:round/>
              <a:headEnd/>
              <a:tailEnd/>
            </a:ln>
          </p:spPr>
          <p:txBody>
            <a:bodyPr/>
            <a:lstStyle/>
            <a:p>
              <a:pPr algn="ctr" eaLnBrk="0" hangingPunct="0"/>
              <a:endParaRPr lang="en-US" sz="1200" b="1">
                <a:solidFill>
                  <a:srgbClr val="000000"/>
                </a:solidFill>
                <a:latin typeface="Calibri"/>
                <a:cs typeface="Calibri" pitchFamily="34" charset="0"/>
              </a:endParaRPr>
            </a:p>
          </p:txBody>
        </p:sp>
        <p:sp>
          <p:nvSpPr>
            <p:cNvPr id="127" name="Line - District of Columbia"/>
            <p:cNvSpPr>
              <a:spLocks noChangeShapeType="1"/>
            </p:cNvSpPr>
            <p:nvPr/>
          </p:nvSpPr>
          <p:spPr bwMode="auto">
            <a:xfrm flipH="1" flipV="1">
              <a:off x="6933403" y="2728762"/>
              <a:ext cx="440535" cy="247650"/>
            </a:xfrm>
            <a:prstGeom prst="line">
              <a:avLst/>
            </a:prstGeom>
            <a:noFill/>
            <a:ln w="9525">
              <a:solidFill>
                <a:schemeClr val="tx1"/>
              </a:solidFill>
              <a:round/>
              <a:headEnd/>
              <a:tailEnd/>
            </a:ln>
          </p:spPr>
          <p:txBody>
            <a:bodyPr/>
            <a:lstStyle/>
            <a:p>
              <a:pPr algn="ctr" eaLnBrk="0" hangingPunct="0"/>
              <a:endParaRPr lang="en-US" sz="1200" b="1">
                <a:solidFill>
                  <a:srgbClr val="000000"/>
                </a:solidFill>
                <a:latin typeface="Calibri"/>
                <a:cs typeface="Calibri" pitchFamily="34" charset="0"/>
              </a:endParaRPr>
            </a:p>
          </p:txBody>
        </p:sp>
        <p:sp>
          <p:nvSpPr>
            <p:cNvPr id="128" name="Line - Delaware"/>
            <p:cNvSpPr>
              <a:spLocks noChangeShapeType="1"/>
            </p:cNvSpPr>
            <p:nvPr/>
          </p:nvSpPr>
          <p:spPr bwMode="auto">
            <a:xfrm flipV="1">
              <a:off x="7154863" y="2643038"/>
              <a:ext cx="263525" cy="0"/>
            </a:xfrm>
            <a:prstGeom prst="line">
              <a:avLst/>
            </a:prstGeom>
            <a:noFill/>
            <a:ln w="9525">
              <a:solidFill>
                <a:schemeClr val="tx1"/>
              </a:solidFill>
              <a:round/>
              <a:headEnd/>
              <a:tailEnd/>
            </a:ln>
          </p:spPr>
          <p:txBody>
            <a:bodyPr/>
            <a:lstStyle/>
            <a:p>
              <a:pPr algn="ctr" eaLnBrk="0" hangingPunct="0"/>
              <a:endParaRPr lang="en-US" sz="1200" b="1">
                <a:solidFill>
                  <a:srgbClr val="000000"/>
                </a:solidFill>
                <a:latin typeface="Calibri"/>
                <a:cs typeface="Calibri" pitchFamily="34" charset="0"/>
              </a:endParaRPr>
            </a:p>
          </p:txBody>
        </p:sp>
        <p:sp>
          <p:nvSpPr>
            <p:cNvPr id="129" name="Line - Connecticut"/>
            <p:cNvSpPr>
              <a:spLocks noChangeShapeType="1"/>
            </p:cNvSpPr>
            <p:nvPr/>
          </p:nvSpPr>
          <p:spPr bwMode="auto">
            <a:xfrm>
              <a:off x="7340600" y="2125513"/>
              <a:ext cx="217488" cy="95250"/>
            </a:xfrm>
            <a:prstGeom prst="line">
              <a:avLst/>
            </a:prstGeom>
            <a:noFill/>
            <a:ln w="9525">
              <a:solidFill>
                <a:schemeClr val="tx1"/>
              </a:solidFill>
              <a:round/>
              <a:headEnd/>
              <a:tailEnd/>
            </a:ln>
          </p:spPr>
          <p:txBody>
            <a:bodyPr/>
            <a:lstStyle/>
            <a:p>
              <a:pPr algn="ctr" eaLnBrk="0" hangingPunct="0"/>
              <a:endParaRPr lang="en-US" sz="1200" b="1">
                <a:solidFill>
                  <a:srgbClr val="000000"/>
                </a:solidFill>
                <a:latin typeface="Calibri"/>
                <a:cs typeface="Calibri" pitchFamily="34" charset="0"/>
              </a:endParaRPr>
            </a:p>
          </p:txBody>
        </p:sp>
        <p:sp>
          <p:nvSpPr>
            <p:cNvPr id="79" name="Text - South Carolina"/>
            <p:cNvSpPr txBox="1">
              <a:spLocks noChangeArrowheads="1"/>
            </p:cNvSpPr>
            <p:nvPr/>
          </p:nvSpPr>
          <p:spPr bwMode="auto">
            <a:xfrm>
              <a:off x="6319838" y="3427264"/>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latin typeface="Calibri"/>
                  <a:cs typeface="Calibri" pitchFamily="34" charset="0"/>
                </a:rPr>
                <a:t> SC</a:t>
              </a:r>
            </a:p>
          </p:txBody>
        </p:sp>
      </p:grpSp>
      <p:grpSp>
        <p:nvGrpSpPr>
          <p:cNvPr id="130" name="Group 129"/>
          <p:cNvGrpSpPr/>
          <p:nvPr/>
        </p:nvGrpSpPr>
        <p:grpSpPr>
          <a:xfrm>
            <a:off x="4943750" y="4873183"/>
            <a:ext cx="3971649" cy="993564"/>
            <a:chOff x="6629400" y="5028038"/>
            <a:chExt cx="2678554" cy="993564"/>
          </a:xfrm>
        </p:grpSpPr>
        <p:sp>
          <p:nvSpPr>
            <p:cNvPr id="131" name="Legend 3 text"/>
            <p:cNvSpPr txBox="1">
              <a:spLocks noChangeArrowheads="1"/>
            </p:cNvSpPr>
            <p:nvPr/>
          </p:nvSpPr>
          <p:spPr bwMode="auto">
            <a:xfrm>
              <a:off x="6788926" y="5494092"/>
              <a:ext cx="1653004" cy="307764"/>
            </a:xfrm>
            <a:prstGeom prst="rect">
              <a:avLst/>
            </a:prstGeom>
            <a:noFill/>
            <a:ln w="9525">
              <a:noFill/>
              <a:miter lim="800000"/>
              <a:headEnd/>
              <a:tailEnd/>
            </a:ln>
          </p:spPr>
          <p:txBody>
            <a:bodyPr wrap="square" lIns="91429" tIns="45714" rIns="91429" bIns="45714">
              <a:spAutoFit/>
            </a:bodyPr>
            <a:lstStyle/>
            <a:p>
              <a:pPr eaLnBrk="0" hangingPunct="0"/>
              <a:r>
                <a:rPr lang="en-US" sz="1400" b="1" dirty="0">
                  <a:solidFill>
                    <a:srgbClr val="000000"/>
                  </a:solidFill>
                  <a:latin typeface="Calibri"/>
                  <a:cs typeface="Calibri" pitchFamily="34" charset="0"/>
                </a:rPr>
                <a:t>1 provider tax/fee  (6 states)</a:t>
              </a:r>
            </a:p>
          </p:txBody>
        </p:sp>
        <p:sp>
          <p:nvSpPr>
            <p:cNvPr id="132" name="Legend 3 color"/>
            <p:cNvSpPr>
              <a:spLocks noChangeArrowheads="1"/>
            </p:cNvSpPr>
            <p:nvPr/>
          </p:nvSpPr>
          <p:spPr bwMode="auto">
            <a:xfrm>
              <a:off x="6629400" y="5548698"/>
              <a:ext cx="154172" cy="157963"/>
            </a:xfrm>
            <a:prstGeom prst="rect">
              <a:avLst/>
            </a:prstGeom>
            <a:solidFill>
              <a:srgbClr val="552633"/>
            </a:solidFill>
            <a:ln w="19050">
              <a:solidFill>
                <a:schemeClr val="tx1"/>
              </a:solidFill>
              <a:miter lim="800000"/>
              <a:headEnd/>
              <a:tailEnd/>
            </a:ln>
          </p:spPr>
          <p:txBody>
            <a:bodyPr wrap="none" anchor="ctr"/>
            <a:lstStyle/>
            <a:p>
              <a:pPr algn="ctr" eaLnBrk="0" hangingPunct="0"/>
              <a:endParaRPr lang="en-US" sz="1150" b="1">
                <a:solidFill>
                  <a:srgbClr val="000000"/>
                </a:solidFill>
                <a:latin typeface="Calibri"/>
                <a:cs typeface="Calibri" pitchFamily="34" charset="0"/>
              </a:endParaRPr>
            </a:p>
          </p:txBody>
        </p:sp>
        <p:sp>
          <p:nvSpPr>
            <p:cNvPr id="133" name="Legend 1 text"/>
            <p:cNvSpPr txBox="1">
              <a:spLocks noChangeArrowheads="1"/>
            </p:cNvSpPr>
            <p:nvPr/>
          </p:nvSpPr>
          <p:spPr bwMode="auto">
            <a:xfrm>
              <a:off x="6801957" y="5028038"/>
              <a:ext cx="2505997" cy="307764"/>
            </a:xfrm>
            <a:prstGeom prst="rect">
              <a:avLst/>
            </a:prstGeom>
            <a:noFill/>
            <a:ln w="9525">
              <a:noFill/>
              <a:miter lim="800000"/>
              <a:headEnd/>
              <a:tailEnd/>
            </a:ln>
          </p:spPr>
          <p:txBody>
            <a:bodyPr wrap="square" lIns="91429" tIns="45714" rIns="91429" bIns="45714">
              <a:spAutoFit/>
            </a:bodyPr>
            <a:lstStyle/>
            <a:p>
              <a:pPr eaLnBrk="0" hangingPunct="0"/>
              <a:r>
                <a:rPr lang="en-US" sz="1400" b="1" dirty="0">
                  <a:solidFill>
                    <a:srgbClr val="000000"/>
                  </a:solidFill>
                  <a:latin typeface="Calibri"/>
                  <a:cs typeface="Calibri" pitchFamily="34" charset="0"/>
                </a:rPr>
                <a:t>3+ provider taxes/fees  (34 states including DC)</a:t>
              </a:r>
            </a:p>
          </p:txBody>
        </p:sp>
        <p:sp>
          <p:nvSpPr>
            <p:cNvPr id="134" name="Legend 1 color"/>
            <p:cNvSpPr>
              <a:spLocks noChangeArrowheads="1"/>
            </p:cNvSpPr>
            <p:nvPr/>
          </p:nvSpPr>
          <p:spPr bwMode="auto">
            <a:xfrm>
              <a:off x="6629400" y="5062311"/>
              <a:ext cx="154172" cy="157963"/>
            </a:xfrm>
            <a:prstGeom prst="rect">
              <a:avLst/>
            </a:prstGeom>
            <a:solidFill>
              <a:srgbClr val="0065A5"/>
            </a:solidFill>
            <a:ln w="19050">
              <a:solidFill>
                <a:schemeClr val="tx1"/>
              </a:solidFill>
              <a:miter lim="800000"/>
              <a:headEnd/>
              <a:tailEnd/>
            </a:ln>
          </p:spPr>
          <p:txBody>
            <a:bodyPr wrap="none" anchor="ctr"/>
            <a:lstStyle/>
            <a:p>
              <a:pPr algn="ctr" eaLnBrk="0" hangingPunct="0"/>
              <a:endParaRPr lang="en-US" sz="1150" b="1">
                <a:solidFill>
                  <a:srgbClr val="000000"/>
                </a:solidFill>
                <a:latin typeface="Calibri"/>
                <a:cs typeface="Calibri" pitchFamily="34" charset="0"/>
              </a:endParaRPr>
            </a:p>
          </p:txBody>
        </p:sp>
        <p:sp>
          <p:nvSpPr>
            <p:cNvPr id="135" name="Legend 3 text"/>
            <p:cNvSpPr txBox="1">
              <a:spLocks noChangeArrowheads="1"/>
            </p:cNvSpPr>
            <p:nvPr/>
          </p:nvSpPr>
          <p:spPr bwMode="auto">
            <a:xfrm>
              <a:off x="6789809" y="5713838"/>
              <a:ext cx="1893964" cy="307764"/>
            </a:xfrm>
            <a:prstGeom prst="rect">
              <a:avLst/>
            </a:prstGeom>
            <a:noFill/>
            <a:ln w="9525">
              <a:noFill/>
              <a:miter lim="800000"/>
              <a:headEnd/>
              <a:tailEnd/>
            </a:ln>
          </p:spPr>
          <p:txBody>
            <a:bodyPr wrap="square" lIns="91429" tIns="45714" rIns="91429" bIns="45714">
              <a:spAutoFit/>
            </a:bodyPr>
            <a:lstStyle/>
            <a:p>
              <a:pPr eaLnBrk="0" hangingPunct="0"/>
              <a:r>
                <a:rPr lang="en-US" sz="1400" b="1" dirty="0">
                  <a:solidFill>
                    <a:srgbClr val="000000"/>
                  </a:solidFill>
                  <a:latin typeface="Calibri"/>
                  <a:cs typeface="Calibri" pitchFamily="34" charset="0"/>
                </a:rPr>
                <a:t>No provider taxes/fees (1 state)</a:t>
              </a:r>
            </a:p>
          </p:txBody>
        </p:sp>
        <p:sp>
          <p:nvSpPr>
            <p:cNvPr id="136" name="Legend 1 text"/>
            <p:cNvSpPr txBox="1">
              <a:spLocks noChangeArrowheads="1"/>
            </p:cNvSpPr>
            <p:nvPr/>
          </p:nvSpPr>
          <p:spPr bwMode="auto">
            <a:xfrm>
              <a:off x="6791374" y="5256638"/>
              <a:ext cx="2153636" cy="307764"/>
            </a:xfrm>
            <a:prstGeom prst="rect">
              <a:avLst/>
            </a:prstGeom>
            <a:noFill/>
            <a:ln w="9525">
              <a:noFill/>
              <a:miter lim="800000"/>
              <a:headEnd/>
              <a:tailEnd/>
            </a:ln>
          </p:spPr>
          <p:txBody>
            <a:bodyPr wrap="square" lIns="91429" tIns="45714" rIns="91429" bIns="45714">
              <a:spAutoFit/>
            </a:bodyPr>
            <a:lstStyle/>
            <a:p>
              <a:pPr eaLnBrk="0" hangingPunct="0"/>
              <a:r>
                <a:rPr lang="en-US" sz="1400" b="1" dirty="0">
                  <a:solidFill>
                    <a:srgbClr val="000000"/>
                  </a:solidFill>
                  <a:latin typeface="Calibri"/>
                  <a:cs typeface="Calibri" pitchFamily="34" charset="0"/>
                </a:rPr>
                <a:t>2 provider taxes/fees (10 states)</a:t>
              </a:r>
            </a:p>
          </p:txBody>
        </p:sp>
        <p:sp>
          <p:nvSpPr>
            <p:cNvPr id="137" name="Legend 3 color"/>
            <p:cNvSpPr>
              <a:spLocks noChangeArrowheads="1"/>
            </p:cNvSpPr>
            <p:nvPr/>
          </p:nvSpPr>
          <p:spPr bwMode="auto">
            <a:xfrm>
              <a:off x="6629400" y="5769503"/>
              <a:ext cx="154172" cy="157963"/>
            </a:xfrm>
            <a:prstGeom prst="rect">
              <a:avLst/>
            </a:prstGeom>
            <a:solidFill>
              <a:schemeClr val="bg1">
                <a:lumMod val="50000"/>
              </a:schemeClr>
            </a:solidFill>
            <a:ln w="19050">
              <a:solidFill>
                <a:schemeClr val="tx1"/>
              </a:solidFill>
              <a:miter lim="800000"/>
              <a:headEnd/>
              <a:tailEnd/>
            </a:ln>
          </p:spPr>
          <p:txBody>
            <a:bodyPr wrap="none" anchor="ctr"/>
            <a:lstStyle/>
            <a:p>
              <a:pPr algn="ctr" eaLnBrk="0" hangingPunct="0"/>
              <a:endParaRPr lang="en-US" sz="1150" b="1">
                <a:solidFill>
                  <a:srgbClr val="000000"/>
                </a:solidFill>
                <a:latin typeface="Calibri"/>
                <a:cs typeface="Calibri" pitchFamily="34" charset="0"/>
              </a:endParaRPr>
            </a:p>
          </p:txBody>
        </p:sp>
        <p:sp>
          <p:nvSpPr>
            <p:cNvPr id="138" name="Legend 1 color"/>
            <p:cNvSpPr>
              <a:spLocks noChangeArrowheads="1"/>
            </p:cNvSpPr>
            <p:nvPr/>
          </p:nvSpPr>
          <p:spPr bwMode="auto">
            <a:xfrm>
              <a:off x="6629400" y="5312303"/>
              <a:ext cx="154172" cy="157963"/>
            </a:xfrm>
            <a:prstGeom prst="rect">
              <a:avLst/>
            </a:prstGeom>
            <a:solidFill>
              <a:srgbClr val="85AA5D"/>
            </a:solidFill>
            <a:ln w="19050">
              <a:solidFill>
                <a:schemeClr val="tx1"/>
              </a:solidFill>
              <a:miter lim="800000"/>
              <a:headEnd/>
              <a:tailEnd/>
            </a:ln>
          </p:spPr>
          <p:txBody>
            <a:bodyPr wrap="none" anchor="ctr"/>
            <a:lstStyle/>
            <a:p>
              <a:pPr algn="ctr" eaLnBrk="0" hangingPunct="0"/>
              <a:endParaRPr lang="en-US" sz="1150" b="1">
                <a:solidFill>
                  <a:srgbClr val="000000"/>
                </a:solidFill>
                <a:latin typeface="Calibri"/>
                <a:cs typeface="Calibri" pitchFamily="34" charset="0"/>
              </a:endParaRPr>
            </a:p>
          </p:txBody>
        </p:sp>
      </p:grpSp>
      <p:sp>
        <p:nvSpPr>
          <p:cNvPr id="140" name="Legend 1 text"/>
          <p:cNvSpPr txBox="1">
            <a:spLocks noChangeArrowheads="1"/>
          </p:cNvSpPr>
          <p:nvPr/>
        </p:nvSpPr>
        <p:spPr bwMode="auto">
          <a:xfrm>
            <a:off x="4971854" y="4565419"/>
            <a:ext cx="2512281" cy="307764"/>
          </a:xfrm>
          <a:prstGeom prst="rect">
            <a:avLst/>
          </a:prstGeom>
          <a:noFill/>
          <a:ln w="9525">
            <a:noFill/>
            <a:miter lim="800000"/>
            <a:headEnd/>
            <a:tailEnd/>
          </a:ln>
        </p:spPr>
        <p:txBody>
          <a:bodyPr wrap="square" lIns="91429" tIns="45714" rIns="91429" bIns="45714">
            <a:spAutoFit/>
          </a:bodyPr>
          <a:lstStyle/>
          <a:p>
            <a:pPr eaLnBrk="0" hangingPunct="0"/>
            <a:r>
              <a:rPr lang="en-US" sz="1400" b="1" u="sng" dirty="0">
                <a:solidFill>
                  <a:srgbClr val="000000"/>
                </a:solidFill>
                <a:latin typeface="Calibri"/>
                <a:cs typeface="Calibri" pitchFamily="34" charset="0"/>
              </a:rPr>
              <a:t>In place in FY 2016</a:t>
            </a:r>
            <a:endParaRPr lang="en-US" sz="1400" b="1" dirty="0">
              <a:solidFill>
                <a:srgbClr val="000000"/>
              </a:solidFill>
              <a:latin typeface="Calibri"/>
              <a:cs typeface="Calibri" pitchFamily="34" charset="0"/>
            </a:endParaRPr>
          </a:p>
        </p:txBody>
      </p:sp>
      <p:sp>
        <p:nvSpPr>
          <p:cNvPr id="141" name="Slide Number Placeholder 15"/>
          <p:cNvSpPr txBox="1">
            <a:spLocks/>
          </p:cNvSpPr>
          <p:nvPr/>
        </p:nvSpPr>
        <p:spPr>
          <a:xfrm>
            <a:off x="6705600" y="6489523"/>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sz="2400" kern="1200">
                <a:solidFill>
                  <a:schemeClr val="bg1"/>
                </a:solidFill>
                <a:latin typeface="Arial" charset="0"/>
                <a:ea typeface="+mn-ea"/>
                <a:cs typeface="Arial" charset="0"/>
              </a:defRPr>
            </a:lvl2pPr>
            <a:lvl3pPr marL="914400" algn="l" rtl="0" fontAlgn="base">
              <a:spcBef>
                <a:spcPct val="0"/>
              </a:spcBef>
              <a:spcAft>
                <a:spcPct val="0"/>
              </a:spcAft>
              <a:defRPr sz="2400" kern="1200">
                <a:solidFill>
                  <a:schemeClr val="bg1"/>
                </a:solidFill>
                <a:latin typeface="Arial" charset="0"/>
                <a:ea typeface="+mn-ea"/>
                <a:cs typeface="Arial" charset="0"/>
              </a:defRPr>
            </a:lvl3pPr>
            <a:lvl4pPr marL="1371600" algn="l" rtl="0" fontAlgn="base">
              <a:spcBef>
                <a:spcPct val="0"/>
              </a:spcBef>
              <a:spcAft>
                <a:spcPct val="0"/>
              </a:spcAft>
              <a:defRPr sz="2400" kern="1200">
                <a:solidFill>
                  <a:schemeClr val="bg1"/>
                </a:solidFill>
                <a:latin typeface="Arial" charset="0"/>
                <a:ea typeface="+mn-ea"/>
                <a:cs typeface="Arial" charset="0"/>
              </a:defRPr>
            </a:lvl4pPr>
            <a:lvl5pPr marL="1828800" algn="l" rtl="0" fontAlgn="base">
              <a:spcBef>
                <a:spcPct val="0"/>
              </a:spcBef>
              <a:spcAft>
                <a:spcPct val="0"/>
              </a:spcAft>
              <a:defRPr sz="2400" kern="1200">
                <a:solidFill>
                  <a:schemeClr val="bg1"/>
                </a:solidFill>
                <a:latin typeface="Arial" charset="0"/>
                <a:ea typeface="+mn-ea"/>
                <a:cs typeface="Arial" charset="0"/>
              </a:defRPr>
            </a:lvl5pPr>
            <a:lvl6pPr marL="2286000" algn="l" defTabSz="914400" rtl="0" eaLnBrk="1" latinLnBrk="0" hangingPunct="1">
              <a:defRPr sz="2400" kern="1200">
                <a:solidFill>
                  <a:schemeClr val="bg1"/>
                </a:solidFill>
                <a:latin typeface="Arial" charset="0"/>
                <a:ea typeface="+mn-ea"/>
                <a:cs typeface="Arial" charset="0"/>
              </a:defRPr>
            </a:lvl6pPr>
            <a:lvl7pPr marL="2743200" algn="l" defTabSz="914400" rtl="0" eaLnBrk="1" latinLnBrk="0" hangingPunct="1">
              <a:defRPr sz="2400" kern="1200">
                <a:solidFill>
                  <a:schemeClr val="bg1"/>
                </a:solidFill>
                <a:latin typeface="Arial" charset="0"/>
                <a:ea typeface="+mn-ea"/>
                <a:cs typeface="Arial" charset="0"/>
              </a:defRPr>
            </a:lvl7pPr>
            <a:lvl8pPr marL="3200400" algn="l" defTabSz="914400" rtl="0" eaLnBrk="1" latinLnBrk="0" hangingPunct="1">
              <a:defRPr sz="2400" kern="1200">
                <a:solidFill>
                  <a:schemeClr val="bg1"/>
                </a:solidFill>
                <a:latin typeface="Arial" charset="0"/>
                <a:ea typeface="+mn-ea"/>
                <a:cs typeface="Arial" charset="0"/>
              </a:defRPr>
            </a:lvl8pPr>
            <a:lvl9pPr marL="3657600" algn="l" defTabSz="914400" rtl="0" eaLnBrk="1" latinLnBrk="0" hangingPunct="1">
              <a:defRPr sz="2400" kern="1200">
                <a:solidFill>
                  <a:schemeClr val="bg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6AA2C4-AE0E-5946-A9D4-6533D68737BD}" type="slidenum">
              <a:rPr kumimoji="0" lang="en-US" sz="1200" b="0" i="0" u="none" strike="noStrike" kern="1200" cap="none" spc="0" normalizeH="0" baseline="0" noProof="0" smtClean="0">
                <a:ln>
                  <a:noFill/>
                </a:ln>
                <a:solidFill>
                  <a:srgbClr val="000000">
                    <a:tint val="75000"/>
                  </a:srgb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tint val="75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026939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a:xfrm>
            <a:off x="592995" y="4724400"/>
            <a:ext cx="4908238" cy="0"/>
          </a:xfrm>
          <a:prstGeom prst="line">
            <a:avLst/>
          </a:prstGeom>
          <a:ln w="12700">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62869" y="2895600"/>
            <a:ext cx="4908238" cy="0"/>
          </a:xfrm>
          <a:prstGeom prst="line">
            <a:avLst/>
          </a:prstGeom>
          <a:ln w="12700">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4190163" y="1219201"/>
            <a:ext cx="4039437" cy="4651176"/>
          </a:xfrm>
          <a:prstGeom prst="rect">
            <a:avLst/>
          </a:prstGeom>
          <a:solidFill>
            <a:srgbClr val="86A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6" name="TextBox 5"/>
          <p:cNvSpPr txBox="1"/>
          <p:nvPr/>
        </p:nvSpPr>
        <p:spPr>
          <a:xfrm>
            <a:off x="529744" y="298847"/>
            <a:ext cx="7403618" cy="615553"/>
          </a:xfrm>
          <a:prstGeom prst="rect">
            <a:avLst/>
          </a:prstGeom>
          <a:noFill/>
        </p:spPr>
        <p:txBody>
          <a:bodyPr wrap="square" rtlCol="0">
            <a:spAutoFit/>
          </a:bodyPr>
          <a:lstStyle/>
          <a:p>
            <a:pPr fontAlgn="auto">
              <a:spcBef>
                <a:spcPts val="0"/>
              </a:spcBef>
              <a:spcAft>
                <a:spcPts val="0"/>
              </a:spcAft>
            </a:pPr>
            <a:r>
              <a:rPr lang="en-US" sz="1700" b="1" cap="all" dirty="0">
                <a:solidFill>
                  <a:srgbClr val="552733"/>
                </a:solidFill>
                <a:ea typeface="Arial" charset="0"/>
              </a:rPr>
              <a:t>Managed care remains the predominate </a:t>
            </a:r>
            <a:r>
              <a:rPr lang="en-US" sz="1700" b="1" cap="all" dirty="0" err="1">
                <a:solidFill>
                  <a:srgbClr val="552733"/>
                </a:solidFill>
                <a:ea typeface="Arial" charset="0"/>
              </a:rPr>
              <a:t>medicaid</a:t>
            </a:r>
            <a:r>
              <a:rPr lang="en-US" sz="1700" b="1" cap="all" dirty="0">
                <a:solidFill>
                  <a:srgbClr val="552733"/>
                </a:solidFill>
                <a:ea typeface="Arial" charset="0"/>
              </a:rPr>
              <a:t> delivery system in most States</a:t>
            </a:r>
            <a:endParaRPr lang="en-US" sz="1700" cap="all" dirty="0">
              <a:solidFill>
                <a:srgbClr val="552733"/>
              </a:solidFill>
              <a:ea typeface="Arial" charset="0"/>
            </a:endParaRPr>
          </a:p>
        </p:txBody>
      </p:sp>
      <p:cxnSp>
        <p:nvCxnSpPr>
          <p:cNvPr id="9" name="Straight Connector 8"/>
          <p:cNvCxnSpPr/>
          <p:nvPr/>
        </p:nvCxnSpPr>
        <p:spPr>
          <a:xfrm>
            <a:off x="-130629" y="990600"/>
            <a:ext cx="9470572"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A0B6A501-8FEA-D14E-9468-B71844A3B7FB}" type="slidenum">
              <a:rPr lang="en-US" smtClean="0">
                <a:solidFill>
                  <a:srgbClr val="000000">
                    <a:tint val="75000"/>
                  </a:srgbClr>
                </a:solidFill>
              </a:rPr>
              <a:pPr/>
              <a:t>13</a:t>
            </a:fld>
            <a:endParaRPr lang="en-US" dirty="0">
              <a:solidFill>
                <a:srgbClr val="000000">
                  <a:tint val="75000"/>
                </a:srgbClr>
              </a:solidFill>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35" name="Rectangle 34"/>
          <p:cNvSpPr/>
          <p:nvPr/>
        </p:nvSpPr>
        <p:spPr>
          <a:xfrm>
            <a:off x="4994554" y="2743200"/>
            <a:ext cx="2701646" cy="2708434"/>
          </a:xfrm>
          <a:prstGeom prst="rect">
            <a:avLst/>
          </a:prstGeom>
        </p:spPr>
        <p:txBody>
          <a:bodyPr wrap="square">
            <a:spAutoFit/>
          </a:bodyPr>
          <a:lstStyle/>
          <a:p>
            <a:pPr fontAlgn="auto">
              <a:spcBef>
                <a:spcPts val="0"/>
              </a:spcBef>
              <a:spcAft>
                <a:spcPts val="0"/>
              </a:spcAft>
            </a:pPr>
            <a:r>
              <a:rPr lang="en-US" sz="1600" b="1" dirty="0">
                <a:solidFill>
                  <a:srgbClr val="FFFFFF"/>
                </a:solidFill>
                <a:latin typeface="Calibri" panose="020F0502020204030204"/>
                <a:cs typeface="+mn-cs"/>
              </a:rPr>
              <a:t>3 states ending a PCCM program and transitioning enrollees to MCOs (IA, RI, WV) </a:t>
            </a:r>
          </a:p>
          <a:p>
            <a:pPr fontAlgn="auto">
              <a:spcBef>
                <a:spcPts val="0"/>
              </a:spcBef>
              <a:spcAft>
                <a:spcPts val="0"/>
              </a:spcAft>
            </a:pPr>
            <a:endParaRPr lang="en-US" sz="1400" dirty="0">
              <a:solidFill>
                <a:srgbClr val="FFFFFF"/>
              </a:solidFill>
              <a:ea typeface="Arial" charset="0"/>
            </a:endParaRPr>
          </a:p>
          <a:p>
            <a:pPr fontAlgn="auto">
              <a:spcBef>
                <a:spcPts val="0"/>
              </a:spcBef>
              <a:spcAft>
                <a:spcPts val="0"/>
              </a:spcAft>
            </a:pPr>
            <a:r>
              <a:rPr lang="en-US" sz="1600" b="1" dirty="0">
                <a:solidFill>
                  <a:srgbClr val="FFFFFF"/>
                </a:solidFill>
                <a:latin typeface="Calibri" panose="020F0502020204030204"/>
                <a:cs typeface="+mn-cs"/>
              </a:rPr>
              <a:t>MO expanding MCOs statewide in FY 2017</a:t>
            </a:r>
          </a:p>
          <a:p>
            <a:pPr fontAlgn="auto">
              <a:spcBef>
                <a:spcPts val="0"/>
              </a:spcBef>
              <a:spcAft>
                <a:spcPts val="0"/>
              </a:spcAft>
            </a:pPr>
            <a:endParaRPr lang="en-US" sz="1400" dirty="0">
              <a:solidFill>
                <a:srgbClr val="FFFFFF"/>
              </a:solidFill>
              <a:ea typeface="Arial" charset="0"/>
            </a:endParaRPr>
          </a:p>
          <a:p>
            <a:pPr fontAlgn="auto">
              <a:spcBef>
                <a:spcPts val="0"/>
              </a:spcBef>
              <a:spcAft>
                <a:spcPts val="0"/>
              </a:spcAft>
            </a:pPr>
            <a:r>
              <a:rPr lang="en-US" sz="1600" b="1" dirty="0">
                <a:solidFill>
                  <a:srgbClr val="FFFFFF"/>
                </a:solidFill>
                <a:latin typeface="Calibri" panose="020F0502020204030204"/>
                <a:cs typeface="+mn-cs"/>
              </a:rPr>
              <a:t>AL implementing RCOs in FY 2017</a:t>
            </a:r>
          </a:p>
          <a:p>
            <a:pPr fontAlgn="auto">
              <a:spcBef>
                <a:spcPts val="0"/>
              </a:spcBef>
              <a:spcAft>
                <a:spcPts val="0"/>
              </a:spcAft>
            </a:pPr>
            <a:endParaRPr lang="en-US" sz="1400" dirty="0">
              <a:solidFill>
                <a:srgbClr val="FFFFFF"/>
              </a:solidFill>
              <a:ea typeface="Arial" charset="0"/>
            </a:endParaRPr>
          </a:p>
        </p:txBody>
      </p:sp>
      <p:sp>
        <p:nvSpPr>
          <p:cNvPr id="36" name="TextBox 35"/>
          <p:cNvSpPr txBox="1"/>
          <p:nvPr/>
        </p:nvSpPr>
        <p:spPr>
          <a:xfrm>
            <a:off x="4504264" y="1371600"/>
            <a:ext cx="3420536" cy="1015663"/>
          </a:xfrm>
          <a:prstGeom prst="rect">
            <a:avLst/>
          </a:prstGeom>
          <a:noFill/>
        </p:spPr>
        <p:txBody>
          <a:bodyPr wrap="square" rtlCol="0">
            <a:spAutoFit/>
          </a:bodyPr>
          <a:lstStyle/>
          <a:p>
            <a:pPr fontAlgn="auto">
              <a:spcBef>
                <a:spcPts val="0"/>
              </a:spcBef>
              <a:spcAft>
                <a:spcPts val="0"/>
              </a:spcAft>
            </a:pPr>
            <a:r>
              <a:rPr lang="en-US" sz="2000" b="1" dirty="0">
                <a:solidFill>
                  <a:srgbClr val="FFFFFF"/>
                </a:solidFill>
                <a:ea typeface="Arial" charset="0"/>
              </a:rPr>
              <a:t>Notable MCO program expansions in FY 2016 or FY 2017:</a:t>
            </a:r>
          </a:p>
        </p:txBody>
      </p:sp>
      <p:cxnSp>
        <p:nvCxnSpPr>
          <p:cNvPr id="46" name="Straight Connector 45"/>
          <p:cNvCxnSpPr/>
          <p:nvPr/>
        </p:nvCxnSpPr>
        <p:spPr>
          <a:xfrm>
            <a:off x="4504263" y="2514600"/>
            <a:ext cx="342053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42446" y="1795046"/>
            <a:ext cx="3089471" cy="338554"/>
          </a:xfrm>
          <a:prstGeom prst="rect">
            <a:avLst/>
          </a:prstGeom>
          <a:noFill/>
        </p:spPr>
        <p:txBody>
          <a:bodyPr wrap="square" rtlCol="0">
            <a:spAutoFit/>
          </a:bodyPr>
          <a:lstStyle/>
          <a:p>
            <a:pPr fontAlgn="auto">
              <a:spcBef>
                <a:spcPts val="0"/>
              </a:spcBef>
              <a:spcAft>
                <a:spcPts val="0"/>
              </a:spcAft>
            </a:pPr>
            <a:r>
              <a:rPr lang="en-US" sz="1600" b="1" dirty="0">
                <a:solidFill>
                  <a:srgbClr val="0066A3"/>
                </a:solidFill>
                <a:ea typeface="Arial" charset="0"/>
              </a:rPr>
              <a:t>39 states had MCO contracts</a:t>
            </a:r>
          </a:p>
        </p:txBody>
      </p:sp>
      <p:sp>
        <p:nvSpPr>
          <p:cNvPr id="53" name="TextBox 52"/>
          <p:cNvSpPr txBox="1"/>
          <p:nvPr/>
        </p:nvSpPr>
        <p:spPr>
          <a:xfrm>
            <a:off x="563414" y="3149025"/>
            <a:ext cx="3068503" cy="584775"/>
          </a:xfrm>
          <a:prstGeom prst="rect">
            <a:avLst/>
          </a:prstGeom>
          <a:noFill/>
        </p:spPr>
        <p:txBody>
          <a:bodyPr wrap="square" rtlCol="0">
            <a:spAutoFit/>
          </a:bodyPr>
          <a:lstStyle/>
          <a:p>
            <a:pPr fontAlgn="auto">
              <a:spcBef>
                <a:spcPts val="0"/>
              </a:spcBef>
              <a:spcAft>
                <a:spcPts val="0"/>
              </a:spcAft>
            </a:pPr>
            <a:r>
              <a:rPr lang="en-US" sz="1600" b="1" dirty="0">
                <a:solidFill>
                  <a:srgbClr val="0066A3"/>
                </a:solidFill>
                <a:ea typeface="Arial" charset="0"/>
              </a:rPr>
              <a:t>16 states had PCCM programs</a:t>
            </a:r>
          </a:p>
        </p:txBody>
      </p:sp>
      <p:sp>
        <p:nvSpPr>
          <p:cNvPr id="55" name="Rectangle 54"/>
          <p:cNvSpPr/>
          <p:nvPr/>
        </p:nvSpPr>
        <p:spPr>
          <a:xfrm>
            <a:off x="645927" y="3833336"/>
            <a:ext cx="2774275" cy="738664"/>
          </a:xfrm>
          <a:prstGeom prst="rect">
            <a:avLst/>
          </a:prstGeom>
        </p:spPr>
        <p:txBody>
          <a:bodyPr wrap="square">
            <a:spAutoFit/>
          </a:bodyPr>
          <a:lstStyle/>
          <a:p>
            <a:pPr fontAlgn="auto">
              <a:spcBef>
                <a:spcPts val="0"/>
              </a:spcBef>
              <a:spcAft>
                <a:spcPts val="0"/>
              </a:spcAft>
            </a:pPr>
            <a:r>
              <a:rPr lang="en-US" sz="1400" dirty="0">
                <a:solidFill>
                  <a:srgbClr val="000000">
                    <a:alpha val="37000"/>
                  </a:srgbClr>
                </a:solidFill>
                <a:latin typeface="Calibri" panose="020F0502020204030204"/>
                <a:cs typeface="+mn-cs"/>
              </a:rPr>
              <a:t>Down from 19 states in July 2015</a:t>
            </a:r>
          </a:p>
          <a:p>
            <a:pPr fontAlgn="auto">
              <a:spcBef>
                <a:spcPts val="0"/>
              </a:spcBef>
              <a:spcAft>
                <a:spcPts val="0"/>
              </a:spcAft>
            </a:pPr>
            <a:r>
              <a:rPr lang="en-US" sz="1400" dirty="0">
                <a:solidFill>
                  <a:srgbClr val="000000">
                    <a:alpha val="37000"/>
                  </a:srgbClr>
                </a:solidFill>
                <a:latin typeface="Calibri" panose="020F0502020204030204"/>
                <a:cs typeface="+mn-cs"/>
              </a:rPr>
              <a:t>Of these, 7 also had an MCO program</a:t>
            </a:r>
          </a:p>
        </p:txBody>
      </p:sp>
      <p:cxnSp>
        <p:nvCxnSpPr>
          <p:cNvPr id="17" name="Straight Connector 16"/>
          <p:cNvCxnSpPr/>
          <p:nvPr/>
        </p:nvCxnSpPr>
        <p:spPr>
          <a:xfrm>
            <a:off x="491929" y="317772"/>
            <a:ext cx="0" cy="533400"/>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07828" y="2219980"/>
            <a:ext cx="2850475" cy="523220"/>
          </a:xfrm>
          <a:prstGeom prst="rect">
            <a:avLst/>
          </a:prstGeom>
        </p:spPr>
        <p:txBody>
          <a:bodyPr wrap="square">
            <a:spAutoFit/>
          </a:bodyPr>
          <a:lstStyle/>
          <a:p>
            <a:pPr fontAlgn="auto">
              <a:spcBef>
                <a:spcPts val="0"/>
              </a:spcBef>
              <a:spcAft>
                <a:spcPts val="0"/>
              </a:spcAft>
            </a:pPr>
            <a:r>
              <a:rPr lang="en-US" sz="1400" dirty="0">
                <a:solidFill>
                  <a:srgbClr val="000000">
                    <a:alpha val="37000"/>
                  </a:srgbClr>
                </a:solidFill>
                <a:latin typeface="Calibri" panose="020F0502020204030204"/>
                <a:cs typeface="+mn-cs"/>
              </a:rPr>
              <a:t>Of these, 7 also operated PCCM program</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6554" y="4663597"/>
            <a:ext cx="370246" cy="365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7875" y="2895600"/>
            <a:ext cx="3651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1675" y="4038600"/>
            <a:ext cx="3651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592995" y="4876800"/>
            <a:ext cx="3293205" cy="584775"/>
          </a:xfrm>
          <a:prstGeom prst="rect">
            <a:avLst/>
          </a:prstGeom>
          <a:noFill/>
        </p:spPr>
        <p:txBody>
          <a:bodyPr wrap="square" rtlCol="0">
            <a:spAutoFit/>
          </a:bodyPr>
          <a:lstStyle/>
          <a:p>
            <a:pPr fontAlgn="auto">
              <a:spcBef>
                <a:spcPts val="0"/>
              </a:spcBef>
              <a:spcAft>
                <a:spcPts val="0"/>
              </a:spcAft>
            </a:pPr>
            <a:r>
              <a:rPr lang="en-US" sz="1600" b="1" dirty="0">
                <a:solidFill>
                  <a:srgbClr val="0066A3"/>
                </a:solidFill>
                <a:ea typeface="Arial" charset="0"/>
              </a:rPr>
              <a:t>Only 3 states had no comprehensive managed care</a:t>
            </a:r>
          </a:p>
        </p:txBody>
      </p:sp>
      <p:sp>
        <p:nvSpPr>
          <p:cNvPr id="30" name="Rectangle 29"/>
          <p:cNvSpPr/>
          <p:nvPr/>
        </p:nvSpPr>
        <p:spPr>
          <a:xfrm>
            <a:off x="578525" y="5562600"/>
            <a:ext cx="2850475" cy="307777"/>
          </a:xfrm>
          <a:prstGeom prst="rect">
            <a:avLst/>
          </a:prstGeom>
        </p:spPr>
        <p:txBody>
          <a:bodyPr wrap="square">
            <a:spAutoFit/>
          </a:bodyPr>
          <a:lstStyle/>
          <a:p>
            <a:pPr fontAlgn="auto">
              <a:spcBef>
                <a:spcPts val="0"/>
              </a:spcBef>
              <a:spcAft>
                <a:spcPts val="0"/>
              </a:spcAft>
            </a:pPr>
            <a:r>
              <a:rPr lang="en-US" sz="1400" dirty="0">
                <a:solidFill>
                  <a:srgbClr val="000000">
                    <a:alpha val="37000"/>
                  </a:srgbClr>
                </a:solidFill>
                <a:latin typeface="Calibri" panose="020F0502020204030204"/>
                <a:cs typeface="+mn-cs"/>
              </a:rPr>
              <a:t>Alaska, Connecticut and Wyoming</a:t>
            </a:r>
          </a:p>
        </p:txBody>
      </p:sp>
      <p:sp>
        <p:nvSpPr>
          <p:cNvPr id="10" name="TextBox 9"/>
          <p:cNvSpPr txBox="1"/>
          <p:nvPr/>
        </p:nvSpPr>
        <p:spPr>
          <a:xfrm>
            <a:off x="762000" y="1391383"/>
            <a:ext cx="2658202" cy="307777"/>
          </a:xfrm>
          <a:prstGeom prst="rect">
            <a:avLst/>
          </a:prstGeom>
          <a:noFill/>
        </p:spPr>
        <p:txBody>
          <a:bodyPr wrap="square" rtlCol="0">
            <a:spAutoFit/>
          </a:bodyPr>
          <a:lstStyle/>
          <a:p>
            <a:pPr algn="ctr"/>
            <a:r>
              <a:rPr lang="en-US" sz="1400" dirty="0">
                <a:solidFill>
                  <a:srgbClr val="0065A5"/>
                </a:solidFill>
              </a:rPr>
              <a:t>As of July 1, 2016:</a:t>
            </a:r>
          </a:p>
        </p:txBody>
      </p:sp>
      <p:sp>
        <p:nvSpPr>
          <p:cNvPr id="23" name="Text Placeholder 5"/>
          <p:cNvSpPr txBox="1">
            <a:spLocks/>
          </p:cNvSpPr>
          <p:nvPr/>
        </p:nvSpPr>
        <p:spPr bwMode="auto">
          <a:xfrm>
            <a:off x="382138" y="5960634"/>
            <a:ext cx="8228461" cy="520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ts val="0"/>
              </a:spcBef>
              <a:spcAft>
                <a:spcPct val="0"/>
              </a:spcAft>
              <a:buFont typeface="Arial" pitchFamily="34" charset="0"/>
              <a:buNone/>
              <a:defRPr sz="1200" kern="1200" baseline="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r>
              <a:rPr kumimoji="0" lang="en-US" sz="1050" b="0" i="0" u="none" strike="noStrike" kern="1200" cap="none" spc="0" normalizeH="0" baseline="0" noProof="0" dirty="0">
                <a:ln>
                  <a:noFill/>
                </a:ln>
                <a:solidFill>
                  <a:sysClr val="windowText" lastClr="000000"/>
                </a:solidFill>
                <a:effectLst/>
                <a:uLnTx/>
                <a:uFillTx/>
                <a:latin typeface="Calibri" pitchFamily="34" charset="0"/>
                <a:ea typeface="+mn-ea"/>
              </a:rPr>
              <a:t>SOURCE: Kaiser Commission on Medicaid and the Uninsured Survey of Medicaid Officials in 50 states and DC conducted by Health Management Associates, October 2016. </a:t>
            </a:r>
          </a:p>
        </p:txBody>
      </p:sp>
    </p:spTree>
    <p:extLst>
      <p:ext uri="{BB962C8B-B14F-4D97-AF65-F5344CB8AC3E}">
        <p14:creationId xmlns:p14="http://schemas.microsoft.com/office/powerpoint/2010/main" val="2920431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597571534"/>
              </p:ext>
            </p:extLst>
          </p:nvPr>
        </p:nvGraphicFramePr>
        <p:xfrm>
          <a:off x="92075" y="1371600"/>
          <a:ext cx="8959850" cy="47545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quarter" idx="11"/>
          </p:nvPr>
        </p:nvSpPr>
        <p:spPr>
          <a:xfrm>
            <a:off x="304800" y="5715000"/>
            <a:ext cx="8219704" cy="762000"/>
          </a:xfrm>
        </p:spPr>
        <p:txBody>
          <a:bodyPr/>
          <a:lstStyle/>
          <a:p>
            <a:r>
              <a:rPr lang="en-US" dirty="0"/>
              <a:t>NOTES: Limited to 39 states with MCOs in place on July 1, 2016. Of the 32 states that had implemented the ACA </a:t>
            </a:r>
          </a:p>
          <a:p>
            <a:r>
              <a:rPr lang="en-US" dirty="0"/>
              <a:t>Medicaid expansion as of July 1, 2016, 27 had MCOs in operation.  SOURCE: Kaiser Commission on Medicaid and the </a:t>
            </a:r>
          </a:p>
          <a:p>
            <a:r>
              <a:rPr lang="en-US" dirty="0"/>
              <a:t>Uninsured Survey of Medicaid Officials in 50 states and DC conducted by Health Management Associates, October 2016. </a:t>
            </a:r>
          </a:p>
        </p:txBody>
      </p:sp>
      <p:sp>
        <p:nvSpPr>
          <p:cNvPr id="4" name="Title 3"/>
          <p:cNvSpPr>
            <a:spLocks noGrp="1"/>
          </p:cNvSpPr>
          <p:nvPr>
            <p:ph type="title"/>
          </p:nvPr>
        </p:nvSpPr>
        <p:spPr>
          <a:xfrm>
            <a:off x="91440" y="224991"/>
            <a:ext cx="8961120" cy="914400"/>
          </a:xfrm>
        </p:spPr>
        <p:txBody>
          <a:bodyPr/>
          <a:lstStyle/>
          <a:p>
            <a:r>
              <a:rPr lang="en-US" sz="2800" b="1" dirty="0"/>
              <a:t>In 2016, at least 75% of all Medicaid beneficiaries are in an MCO in 28 states (up from 21 states in 2015)</a:t>
            </a:r>
          </a:p>
        </p:txBody>
      </p:sp>
      <p:cxnSp>
        <p:nvCxnSpPr>
          <p:cNvPr id="3" name="Straight Connector 2"/>
          <p:cNvCxnSpPr/>
          <p:nvPr/>
        </p:nvCxnSpPr>
        <p:spPr>
          <a:xfrm>
            <a:off x="1981200" y="2209800"/>
            <a:ext cx="0" cy="350520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705600" y="4678857"/>
            <a:ext cx="263214" cy="307777"/>
          </a:xfrm>
          <a:prstGeom prst="rect">
            <a:avLst/>
          </a:prstGeom>
          <a:noFill/>
        </p:spPr>
        <p:txBody>
          <a:bodyPr wrap="square" rtlCol="0">
            <a:spAutoFit/>
          </a:bodyPr>
          <a:lstStyle/>
          <a:p>
            <a:pPr algn="ctr"/>
            <a:r>
              <a:rPr lang="en-US" sz="1400" b="1" dirty="0">
                <a:solidFill>
                  <a:schemeClr val="tx1"/>
                </a:solidFill>
                <a:latin typeface="Calibri" pitchFamily="34" charset="0"/>
                <a:cs typeface="Meta Offc Pro"/>
              </a:rPr>
              <a:t>1</a:t>
            </a:r>
          </a:p>
        </p:txBody>
      </p:sp>
      <p:sp>
        <p:nvSpPr>
          <p:cNvPr id="8" name="TextBox 7"/>
          <p:cNvSpPr txBox="1"/>
          <p:nvPr/>
        </p:nvSpPr>
        <p:spPr>
          <a:xfrm>
            <a:off x="3276600" y="5002498"/>
            <a:ext cx="263214" cy="307777"/>
          </a:xfrm>
          <a:prstGeom prst="rect">
            <a:avLst/>
          </a:prstGeom>
          <a:noFill/>
        </p:spPr>
        <p:txBody>
          <a:bodyPr wrap="square" rtlCol="0">
            <a:spAutoFit/>
          </a:bodyPr>
          <a:lstStyle/>
          <a:p>
            <a:pPr algn="ctr"/>
            <a:r>
              <a:rPr lang="en-US" sz="1400" b="1" dirty="0">
                <a:solidFill>
                  <a:schemeClr val="tx1"/>
                </a:solidFill>
                <a:latin typeface="Calibri" pitchFamily="34" charset="0"/>
                <a:cs typeface="Meta Offc Pro"/>
              </a:rPr>
              <a:t>1</a:t>
            </a:r>
          </a:p>
        </p:txBody>
      </p:sp>
      <p:sp>
        <p:nvSpPr>
          <p:cNvPr id="9" name="Slide Number Placeholder 15"/>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sz="2400" kern="1200">
                <a:solidFill>
                  <a:schemeClr val="bg1"/>
                </a:solidFill>
                <a:latin typeface="Arial" charset="0"/>
                <a:ea typeface="+mn-ea"/>
                <a:cs typeface="Arial" charset="0"/>
              </a:defRPr>
            </a:lvl2pPr>
            <a:lvl3pPr marL="914400" algn="l" rtl="0" fontAlgn="base">
              <a:spcBef>
                <a:spcPct val="0"/>
              </a:spcBef>
              <a:spcAft>
                <a:spcPct val="0"/>
              </a:spcAft>
              <a:defRPr sz="2400" kern="1200">
                <a:solidFill>
                  <a:schemeClr val="bg1"/>
                </a:solidFill>
                <a:latin typeface="Arial" charset="0"/>
                <a:ea typeface="+mn-ea"/>
                <a:cs typeface="Arial" charset="0"/>
              </a:defRPr>
            </a:lvl3pPr>
            <a:lvl4pPr marL="1371600" algn="l" rtl="0" fontAlgn="base">
              <a:spcBef>
                <a:spcPct val="0"/>
              </a:spcBef>
              <a:spcAft>
                <a:spcPct val="0"/>
              </a:spcAft>
              <a:defRPr sz="2400" kern="1200">
                <a:solidFill>
                  <a:schemeClr val="bg1"/>
                </a:solidFill>
                <a:latin typeface="Arial" charset="0"/>
                <a:ea typeface="+mn-ea"/>
                <a:cs typeface="Arial" charset="0"/>
              </a:defRPr>
            </a:lvl4pPr>
            <a:lvl5pPr marL="1828800" algn="l" rtl="0" fontAlgn="base">
              <a:spcBef>
                <a:spcPct val="0"/>
              </a:spcBef>
              <a:spcAft>
                <a:spcPct val="0"/>
              </a:spcAft>
              <a:defRPr sz="2400" kern="1200">
                <a:solidFill>
                  <a:schemeClr val="bg1"/>
                </a:solidFill>
                <a:latin typeface="Arial" charset="0"/>
                <a:ea typeface="+mn-ea"/>
                <a:cs typeface="Arial" charset="0"/>
              </a:defRPr>
            </a:lvl5pPr>
            <a:lvl6pPr marL="2286000" algn="l" defTabSz="914400" rtl="0" eaLnBrk="1" latinLnBrk="0" hangingPunct="1">
              <a:defRPr sz="2400" kern="1200">
                <a:solidFill>
                  <a:schemeClr val="bg1"/>
                </a:solidFill>
                <a:latin typeface="Arial" charset="0"/>
                <a:ea typeface="+mn-ea"/>
                <a:cs typeface="Arial" charset="0"/>
              </a:defRPr>
            </a:lvl6pPr>
            <a:lvl7pPr marL="2743200" algn="l" defTabSz="914400" rtl="0" eaLnBrk="1" latinLnBrk="0" hangingPunct="1">
              <a:defRPr sz="2400" kern="1200">
                <a:solidFill>
                  <a:schemeClr val="bg1"/>
                </a:solidFill>
                <a:latin typeface="Arial" charset="0"/>
                <a:ea typeface="+mn-ea"/>
                <a:cs typeface="Arial" charset="0"/>
              </a:defRPr>
            </a:lvl7pPr>
            <a:lvl8pPr marL="3200400" algn="l" defTabSz="914400" rtl="0" eaLnBrk="1" latinLnBrk="0" hangingPunct="1">
              <a:defRPr sz="2400" kern="1200">
                <a:solidFill>
                  <a:schemeClr val="bg1"/>
                </a:solidFill>
                <a:latin typeface="Arial" charset="0"/>
                <a:ea typeface="+mn-ea"/>
                <a:cs typeface="Arial" charset="0"/>
              </a:defRPr>
            </a:lvl8pPr>
            <a:lvl9pPr marL="3657600" algn="l" defTabSz="914400" rtl="0" eaLnBrk="1" latinLnBrk="0" hangingPunct="1">
              <a:defRPr sz="2400" kern="1200">
                <a:solidFill>
                  <a:schemeClr val="bg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6AA2C4-AE0E-5946-A9D4-6533D68737BD}" type="slidenum">
              <a:rPr kumimoji="0" lang="en-US" sz="1200" b="0" i="0" u="none" strike="noStrike" kern="1200" cap="none" spc="0" normalizeH="0" baseline="0" noProof="0" smtClean="0">
                <a:ln>
                  <a:noFill/>
                </a:ln>
                <a:solidFill>
                  <a:srgbClr val="000000">
                    <a:tint val="75000"/>
                  </a:srgb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tint val="75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759234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D239C63-EA2B-4765-ABF8-88D8441602BC}" type="slidenum">
              <a:rPr lang="en-US" smtClean="0"/>
              <a:pPr>
                <a:defRPr/>
              </a:pPr>
              <a:t>15</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108886627"/>
              </p:ext>
            </p:extLst>
          </p:nvPr>
        </p:nvGraphicFramePr>
        <p:xfrm>
          <a:off x="873578" y="2590800"/>
          <a:ext cx="7462157" cy="2743198"/>
        </p:xfrm>
        <a:graphic>
          <a:graphicData uri="http://schemas.openxmlformats.org/drawingml/2006/table">
            <a:tbl>
              <a:tblPr firstRow="1" firstCol="1" bandRow="1"/>
              <a:tblGrid>
                <a:gridCol w="2081276">
                  <a:extLst>
                    <a:ext uri="{9D8B030D-6E8A-4147-A177-3AD203B41FA5}">
                      <a16:colId xmlns:a16="http://schemas.microsoft.com/office/drawing/2014/main" xmlns="" val="20000"/>
                    </a:ext>
                  </a:extLst>
                </a:gridCol>
                <a:gridCol w="1346708">
                  <a:extLst>
                    <a:ext uri="{9D8B030D-6E8A-4147-A177-3AD203B41FA5}">
                      <a16:colId xmlns:a16="http://schemas.microsoft.com/office/drawing/2014/main" xmlns="" val="20001"/>
                    </a:ext>
                  </a:extLst>
                </a:gridCol>
                <a:gridCol w="1346708">
                  <a:extLst>
                    <a:ext uri="{9D8B030D-6E8A-4147-A177-3AD203B41FA5}">
                      <a16:colId xmlns:a16="http://schemas.microsoft.com/office/drawing/2014/main" xmlns="" val="20002"/>
                    </a:ext>
                  </a:extLst>
                </a:gridCol>
                <a:gridCol w="1346708">
                  <a:extLst>
                    <a:ext uri="{9D8B030D-6E8A-4147-A177-3AD203B41FA5}">
                      <a16:colId xmlns:a16="http://schemas.microsoft.com/office/drawing/2014/main" xmlns="" val="20003"/>
                    </a:ext>
                  </a:extLst>
                </a:gridCol>
                <a:gridCol w="1340757">
                  <a:extLst>
                    <a:ext uri="{9D8B030D-6E8A-4147-A177-3AD203B41FA5}">
                      <a16:colId xmlns:a16="http://schemas.microsoft.com/office/drawing/2014/main" xmlns="" val="20004"/>
                    </a:ext>
                  </a:extLst>
                </a:gridCol>
              </a:tblGrid>
              <a:tr h="888085">
                <a:tc>
                  <a:txBody>
                    <a:bodyPr/>
                    <a:lstStyle/>
                    <a:p>
                      <a:pPr marL="0" marR="0">
                        <a:spcBef>
                          <a:spcPts val="0"/>
                        </a:spcBef>
                        <a:spcAft>
                          <a:spcPts val="0"/>
                        </a:spcAft>
                      </a:pPr>
                      <a:r>
                        <a:rPr lang="en-US" sz="1050" dirty="0">
                          <a:solidFill>
                            <a:srgbClr val="313231"/>
                          </a:solidFill>
                          <a:effectLst/>
                          <a:latin typeface="Lucida Sans"/>
                          <a:ea typeface="MS PGothic"/>
                          <a:cs typeface="Times New Roman"/>
                        </a:rPr>
                        <a:t> </a:t>
                      </a: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5AA5D"/>
                    </a:solidFill>
                  </a:tcPr>
                </a:tc>
                <a:tc>
                  <a:txBody>
                    <a:bodyPr/>
                    <a:lstStyle/>
                    <a:p>
                      <a:pPr marL="0" marR="0" algn="ctr">
                        <a:spcBef>
                          <a:spcPts val="0"/>
                        </a:spcBef>
                        <a:spcAft>
                          <a:spcPts val="0"/>
                        </a:spcAft>
                      </a:pPr>
                      <a:r>
                        <a:rPr lang="en-US" sz="1600" b="1" dirty="0">
                          <a:solidFill>
                            <a:schemeClr val="bg1"/>
                          </a:solidFill>
                          <a:effectLst/>
                          <a:latin typeface="Lucida Sans"/>
                          <a:ea typeface="MS PGothic"/>
                          <a:cs typeface="Times New Roman"/>
                        </a:rPr>
                        <a:t>Specialty Outpatient MH</a:t>
                      </a:r>
                      <a:endParaRPr lang="en-US" sz="1600" dirty="0">
                        <a:solidFill>
                          <a:schemeClr val="bg1"/>
                        </a:solidFill>
                        <a:effectLst/>
                        <a:latin typeface="Lucida Sans"/>
                        <a:ea typeface="MS PGothic"/>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5AA5D"/>
                    </a:solidFill>
                  </a:tcPr>
                </a:tc>
                <a:tc>
                  <a:txBody>
                    <a:bodyPr/>
                    <a:lstStyle/>
                    <a:p>
                      <a:pPr marL="0" marR="0" algn="ctr">
                        <a:spcBef>
                          <a:spcPts val="0"/>
                        </a:spcBef>
                        <a:spcAft>
                          <a:spcPts val="0"/>
                        </a:spcAft>
                      </a:pPr>
                      <a:r>
                        <a:rPr lang="en-US" sz="1600" b="1" dirty="0">
                          <a:solidFill>
                            <a:schemeClr val="bg1"/>
                          </a:solidFill>
                          <a:effectLst/>
                          <a:latin typeface="Lucida Sans"/>
                          <a:ea typeface="MS PGothic"/>
                          <a:cs typeface="Times New Roman"/>
                        </a:rPr>
                        <a:t>Inpatient MH</a:t>
                      </a:r>
                      <a:endParaRPr lang="en-US" sz="1600" dirty="0">
                        <a:solidFill>
                          <a:schemeClr val="bg1"/>
                        </a:solidFill>
                        <a:effectLst/>
                        <a:latin typeface="Lucida Sans"/>
                        <a:ea typeface="MS PGothic"/>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5AA5D"/>
                    </a:solidFill>
                  </a:tcPr>
                </a:tc>
                <a:tc>
                  <a:txBody>
                    <a:bodyPr/>
                    <a:lstStyle/>
                    <a:p>
                      <a:pPr marL="0" marR="0" algn="ctr">
                        <a:spcBef>
                          <a:spcPts val="0"/>
                        </a:spcBef>
                        <a:spcAft>
                          <a:spcPts val="0"/>
                        </a:spcAft>
                      </a:pPr>
                      <a:r>
                        <a:rPr lang="en-US" sz="1600" b="1" dirty="0">
                          <a:solidFill>
                            <a:schemeClr val="bg1"/>
                          </a:solidFill>
                          <a:effectLst/>
                          <a:latin typeface="Lucida Sans"/>
                          <a:ea typeface="MS PGothic"/>
                          <a:cs typeface="Times New Roman"/>
                        </a:rPr>
                        <a:t>Outpatient SUD</a:t>
                      </a:r>
                      <a:endParaRPr lang="en-US" sz="1600" dirty="0">
                        <a:solidFill>
                          <a:schemeClr val="bg1"/>
                        </a:solidFill>
                        <a:effectLst/>
                        <a:latin typeface="Lucida Sans"/>
                        <a:ea typeface="MS PGothic"/>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5AA5D"/>
                    </a:solidFill>
                  </a:tcPr>
                </a:tc>
                <a:tc>
                  <a:txBody>
                    <a:bodyPr/>
                    <a:lstStyle/>
                    <a:p>
                      <a:pPr marL="0" marR="0" algn="ctr">
                        <a:spcBef>
                          <a:spcPts val="0"/>
                        </a:spcBef>
                        <a:spcAft>
                          <a:spcPts val="0"/>
                        </a:spcAft>
                      </a:pPr>
                      <a:r>
                        <a:rPr lang="en-US" sz="1600" b="1" dirty="0">
                          <a:solidFill>
                            <a:schemeClr val="bg1"/>
                          </a:solidFill>
                          <a:effectLst/>
                          <a:latin typeface="Lucida Sans"/>
                          <a:ea typeface="MS PGothic"/>
                          <a:cs typeface="Times New Roman"/>
                        </a:rPr>
                        <a:t>Inpatient SUD</a:t>
                      </a:r>
                      <a:endParaRPr lang="en-US" sz="1600" dirty="0">
                        <a:solidFill>
                          <a:schemeClr val="bg1"/>
                        </a:solidFill>
                        <a:effectLst/>
                        <a:latin typeface="Lucida Sans"/>
                        <a:ea typeface="MS PGothic"/>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5AA5D"/>
                    </a:solidFill>
                  </a:tcPr>
                </a:tc>
                <a:extLst>
                  <a:ext uri="{0D108BD9-81ED-4DB2-BD59-A6C34878D82A}">
                    <a16:rowId xmlns:a16="http://schemas.microsoft.com/office/drawing/2014/main" xmlns="" val="10000"/>
                  </a:ext>
                </a:extLst>
              </a:tr>
              <a:tr h="444043">
                <a:tc>
                  <a:txBody>
                    <a:bodyPr/>
                    <a:lstStyle/>
                    <a:p>
                      <a:pPr marL="0" marR="0">
                        <a:spcBef>
                          <a:spcPts val="0"/>
                        </a:spcBef>
                        <a:spcAft>
                          <a:spcPts val="0"/>
                        </a:spcAft>
                      </a:pPr>
                      <a:r>
                        <a:rPr lang="en-US" sz="1600" dirty="0">
                          <a:solidFill>
                            <a:srgbClr val="313231"/>
                          </a:solidFill>
                          <a:effectLst/>
                          <a:latin typeface="Lucida Sans"/>
                          <a:ea typeface="MS PGothic"/>
                          <a:cs typeface="Times New Roman"/>
                        </a:rPr>
                        <a:t>Always carved-in</a:t>
                      </a: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20000"/>
                        <a:lumOff val="80000"/>
                      </a:schemeClr>
                    </a:solidFill>
                  </a:tcPr>
                </a:tc>
                <a:tc>
                  <a:txBody>
                    <a:bodyPr/>
                    <a:lstStyle/>
                    <a:p>
                      <a:pPr marL="0" marR="0" algn="ctr">
                        <a:spcBef>
                          <a:spcPts val="0"/>
                        </a:spcBef>
                        <a:spcAft>
                          <a:spcPts val="0"/>
                        </a:spcAft>
                      </a:pPr>
                      <a:r>
                        <a:rPr lang="en-US" sz="1600" dirty="0">
                          <a:solidFill>
                            <a:srgbClr val="313231"/>
                          </a:solidFill>
                          <a:effectLst/>
                          <a:latin typeface="Lucida Sans"/>
                          <a:ea typeface="MS PGothic"/>
                          <a:cs typeface="Times New Roman"/>
                        </a:rPr>
                        <a:t>20</a:t>
                      </a: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20000"/>
                        <a:lumOff val="80000"/>
                      </a:schemeClr>
                    </a:solidFill>
                  </a:tcPr>
                </a:tc>
                <a:tc>
                  <a:txBody>
                    <a:bodyPr/>
                    <a:lstStyle/>
                    <a:p>
                      <a:pPr marL="0" marR="0" algn="ctr">
                        <a:spcBef>
                          <a:spcPts val="0"/>
                        </a:spcBef>
                        <a:spcAft>
                          <a:spcPts val="0"/>
                        </a:spcAft>
                      </a:pPr>
                      <a:r>
                        <a:rPr lang="en-US" sz="1600" dirty="0">
                          <a:solidFill>
                            <a:srgbClr val="313231"/>
                          </a:solidFill>
                          <a:effectLst/>
                          <a:latin typeface="Lucida Sans"/>
                          <a:ea typeface="MS PGothic"/>
                          <a:cs typeface="Times New Roman"/>
                        </a:rPr>
                        <a:t>24</a:t>
                      </a: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20000"/>
                        <a:lumOff val="80000"/>
                      </a:schemeClr>
                    </a:solidFill>
                  </a:tcPr>
                </a:tc>
                <a:tc>
                  <a:txBody>
                    <a:bodyPr/>
                    <a:lstStyle/>
                    <a:p>
                      <a:pPr marL="0" marR="0" algn="ctr">
                        <a:spcBef>
                          <a:spcPts val="0"/>
                        </a:spcBef>
                        <a:spcAft>
                          <a:spcPts val="0"/>
                        </a:spcAft>
                      </a:pPr>
                      <a:r>
                        <a:rPr lang="en-US" sz="1600" dirty="0">
                          <a:solidFill>
                            <a:srgbClr val="313231"/>
                          </a:solidFill>
                          <a:effectLst/>
                          <a:latin typeface="Lucida Sans"/>
                          <a:ea typeface="MS PGothic"/>
                          <a:cs typeface="Times New Roman"/>
                        </a:rPr>
                        <a:t>24</a:t>
                      </a: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20000"/>
                        <a:lumOff val="80000"/>
                      </a:schemeClr>
                    </a:solidFill>
                  </a:tcPr>
                </a:tc>
                <a:tc>
                  <a:txBody>
                    <a:bodyPr/>
                    <a:lstStyle/>
                    <a:p>
                      <a:pPr marL="0" marR="0" algn="ctr">
                        <a:spcBef>
                          <a:spcPts val="0"/>
                        </a:spcBef>
                        <a:spcAft>
                          <a:spcPts val="0"/>
                        </a:spcAft>
                      </a:pPr>
                      <a:r>
                        <a:rPr lang="en-US" sz="1600">
                          <a:solidFill>
                            <a:srgbClr val="313231"/>
                          </a:solidFill>
                          <a:effectLst/>
                          <a:latin typeface="Lucida Sans"/>
                          <a:ea typeface="MS PGothic"/>
                          <a:cs typeface="Times New Roman"/>
                        </a:rPr>
                        <a:t>26</a:t>
                      </a: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1"/>
                  </a:ext>
                </a:extLst>
              </a:tr>
              <a:tr h="444043">
                <a:tc>
                  <a:txBody>
                    <a:bodyPr/>
                    <a:lstStyle/>
                    <a:p>
                      <a:pPr marL="0" marR="0">
                        <a:spcBef>
                          <a:spcPts val="0"/>
                        </a:spcBef>
                        <a:spcAft>
                          <a:spcPts val="0"/>
                        </a:spcAft>
                      </a:pPr>
                      <a:r>
                        <a:rPr lang="en-US" sz="1600" dirty="0">
                          <a:solidFill>
                            <a:srgbClr val="313231"/>
                          </a:solidFill>
                          <a:effectLst/>
                          <a:latin typeface="Lucida Sans"/>
                          <a:ea typeface="MS PGothic"/>
                          <a:cs typeface="Times New Roman"/>
                        </a:rPr>
                        <a:t>Always carved-out</a:t>
                      </a: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20000"/>
                        <a:lumOff val="80000"/>
                      </a:schemeClr>
                    </a:solidFill>
                  </a:tcPr>
                </a:tc>
                <a:tc>
                  <a:txBody>
                    <a:bodyPr/>
                    <a:lstStyle/>
                    <a:p>
                      <a:pPr marL="0" marR="0" algn="ctr">
                        <a:spcBef>
                          <a:spcPts val="0"/>
                        </a:spcBef>
                        <a:spcAft>
                          <a:spcPts val="0"/>
                        </a:spcAft>
                      </a:pPr>
                      <a:r>
                        <a:rPr lang="en-US" sz="1600" dirty="0">
                          <a:solidFill>
                            <a:srgbClr val="313231"/>
                          </a:solidFill>
                          <a:effectLst/>
                          <a:latin typeface="Lucida Sans"/>
                          <a:ea typeface="MS PGothic"/>
                          <a:cs typeface="Times New Roman"/>
                        </a:rPr>
                        <a:t>12</a:t>
                      </a: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20000"/>
                        <a:lumOff val="80000"/>
                      </a:schemeClr>
                    </a:solidFill>
                  </a:tcPr>
                </a:tc>
                <a:tc>
                  <a:txBody>
                    <a:bodyPr/>
                    <a:lstStyle/>
                    <a:p>
                      <a:pPr marL="0" marR="0" algn="ctr">
                        <a:spcBef>
                          <a:spcPts val="0"/>
                        </a:spcBef>
                        <a:spcAft>
                          <a:spcPts val="0"/>
                        </a:spcAft>
                      </a:pPr>
                      <a:r>
                        <a:rPr lang="en-US" sz="1600" dirty="0">
                          <a:solidFill>
                            <a:srgbClr val="313231"/>
                          </a:solidFill>
                          <a:effectLst/>
                          <a:latin typeface="Lucida Sans"/>
                          <a:ea typeface="MS PGothic"/>
                          <a:cs typeface="Times New Roman"/>
                        </a:rPr>
                        <a:t>10</a:t>
                      </a: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20000"/>
                        <a:lumOff val="80000"/>
                      </a:schemeClr>
                    </a:solidFill>
                  </a:tcPr>
                </a:tc>
                <a:tc>
                  <a:txBody>
                    <a:bodyPr/>
                    <a:lstStyle/>
                    <a:p>
                      <a:pPr marL="0" marR="0" algn="ctr">
                        <a:spcBef>
                          <a:spcPts val="0"/>
                        </a:spcBef>
                        <a:spcAft>
                          <a:spcPts val="0"/>
                        </a:spcAft>
                      </a:pPr>
                      <a:r>
                        <a:rPr lang="en-US" sz="1600" dirty="0">
                          <a:solidFill>
                            <a:srgbClr val="313231"/>
                          </a:solidFill>
                          <a:effectLst/>
                          <a:latin typeface="Lucida Sans"/>
                          <a:ea typeface="MS PGothic"/>
                          <a:cs typeface="Times New Roman"/>
                        </a:rPr>
                        <a:t>9</a:t>
                      </a: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20000"/>
                        <a:lumOff val="80000"/>
                      </a:schemeClr>
                    </a:solidFill>
                  </a:tcPr>
                </a:tc>
                <a:tc>
                  <a:txBody>
                    <a:bodyPr/>
                    <a:lstStyle/>
                    <a:p>
                      <a:pPr marL="0" marR="0" algn="ctr">
                        <a:spcBef>
                          <a:spcPts val="0"/>
                        </a:spcBef>
                        <a:spcAft>
                          <a:spcPts val="0"/>
                        </a:spcAft>
                      </a:pPr>
                      <a:r>
                        <a:rPr lang="en-US" sz="1600">
                          <a:solidFill>
                            <a:srgbClr val="313231"/>
                          </a:solidFill>
                          <a:effectLst/>
                          <a:latin typeface="Lucida Sans"/>
                          <a:ea typeface="MS PGothic"/>
                          <a:cs typeface="Times New Roman"/>
                        </a:rPr>
                        <a:t>8</a:t>
                      </a: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2"/>
                  </a:ext>
                </a:extLst>
              </a:tr>
              <a:tr h="967027">
                <a:tc>
                  <a:txBody>
                    <a:bodyPr/>
                    <a:lstStyle/>
                    <a:p>
                      <a:pPr marL="0" marR="0">
                        <a:spcBef>
                          <a:spcPts val="0"/>
                        </a:spcBef>
                        <a:spcAft>
                          <a:spcPts val="0"/>
                        </a:spcAft>
                      </a:pPr>
                      <a:r>
                        <a:rPr lang="en-US" sz="1600" dirty="0">
                          <a:solidFill>
                            <a:srgbClr val="313231"/>
                          </a:solidFill>
                          <a:effectLst/>
                          <a:latin typeface="Lucida Sans"/>
                          <a:ea typeface="MS PGothic"/>
                          <a:cs typeface="Times New Roman"/>
                        </a:rPr>
                        <a:t>Varies (by geography or other factor)</a:t>
                      </a: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20000"/>
                        <a:lumOff val="80000"/>
                      </a:schemeClr>
                    </a:solidFill>
                  </a:tcPr>
                </a:tc>
                <a:tc>
                  <a:txBody>
                    <a:bodyPr/>
                    <a:lstStyle/>
                    <a:p>
                      <a:pPr marL="0" marR="0" algn="ctr">
                        <a:spcBef>
                          <a:spcPts val="0"/>
                        </a:spcBef>
                        <a:spcAft>
                          <a:spcPts val="0"/>
                        </a:spcAft>
                      </a:pPr>
                      <a:r>
                        <a:rPr lang="en-US" sz="1600" dirty="0">
                          <a:solidFill>
                            <a:srgbClr val="313231"/>
                          </a:solidFill>
                          <a:effectLst/>
                          <a:latin typeface="Lucida Sans"/>
                          <a:ea typeface="MS PGothic"/>
                          <a:cs typeface="Times New Roman"/>
                        </a:rPr>
                        <a:t>7</a:t>
                      </a: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20000"/>
                        <a:lumOff val="80000"/>
                      </a:schemeClr>
                    </a:solidFill>
                  </a:tcPr>
                </a:tc>
                <a:tc>
                  <a:txBody>
                    <a:bodyPr/>
                    <a:lstStyle/>
                    <a:p>
                      <a:pPr marL="0" marR="0" algn="ctr">
                        <a:spcBef>
                          <a:spcPts val="0"/>
                        </a:spcBef>
                        <a:spcAft>
                          <a:spcPts val="0"/>
                        </a:spcAft>
                      </a:pPr>
                      <a:r>
                        <a:rPr lang="en-US" sz="1600" dirty="0">
                          <a:solidFill>
                            <a:srgbClr val="313231"/>
                          </a:solidFill>
                          <a:effectLst/>
                          <a:latin typeface="Lucida Sans"/>
                          <a:ea typeface="MS PGothic"/>
                          <a:cs typeface="Times New Roman"/>
                        </a:rPr>
                        <a:t>5</a:t>
                      </a: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20000"/>
                        <a:lumOff val="80000"/>
                      </a:schemeClr>
                    </a:solidFill>
                  </a:tcPr>
                </a:tc>
                <a:tc>
                  <a:txBody>
                    <a:bodyPr/>
                    <a:lstStyle/>
                    <a:p>
                      <a:pPr marL="0" marR="0" algn="ctr">
                        <a:spcBef>
                          <a:spcPts val="0"/>
                        </a:spcBef>
                        <a:spcAft>
                          <a:spcPts val="0"/>
                        </a:spcAft>
                      </a:pPr>
                      <a:r>
                        <a:rPr lang="en-US" sz="1600" dirty="0">
                          <a:solidFill>
                            <a:srgbClr val="313231"/>
                          </a:solidFill>
                          <a:effectLst/>
                          <a:latin typeface="Lucida Sans"/>
                          <a:ea typeface="MS PGothic"/>
                          <a:cs typeface="Times New Roman"/>
                        </a:rPr>
                        <a:t>6</a:t>
                      </a: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20000"/>
                        <a:lumOff val="80000"/>
                      </a:schemeClr>
                    </a:solidFill>
                  </a:tcPr>
                </a:tc>
                <a:tc>
                  <a:txBody>
                    <a:bodyPr/>
                    <a:lstStyle/>
                    <a:p>
                      <a:pPr marL="0" marR="0" algn="ctr">
                        <a:spcBef>
                          <a:spcPts val="0"/>
                        </a:spcBef>
                        <a:spcAft>
                          <a:spcPts val="0"/>
                        </a:spcAft>
                      </a:pPr>
                      <a:r>
                        <a:rPr lang="en-US" sz="1600" dirty="0">
                          <a:solidFill>
                            <a:srgbClr val="313231"/>
                          </a:solidFill>
                          <a:effectLst/>
                          <a:latin typeface="Lucida Sans"/>
                          <a:ea typeface="MS PGothic"/>
                          <a:cs typeface="Times New Roman"/>
                        </a:rPr>
                        <a:t>5</a:t>
                      </a: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3"/>
                  </a:ext>
                </a:extLst>
              </a:tr>
            </a:tbl>
          </a:graphicData>
        </a:graphic>
      </p:graphicFrame>
      <p:sp>
        <p:nvSpPr>
          <p:cNvPr id="4" name="TextBox 3"/>
          <p:cNvSpPr txBox="1"/>
          <p:nvPr/>
        </p:nvSpPr>
        <p:spPr>
          <a:xfrm>
            <a:off x="685800" y="294217"/>
            <a:ext cx="7010400" cy="461665"/>
          </a:xfrm>
          <a:prstGeom prst="rect">
            <a:avLst/>
          </a:prstGeom>
          <a:noFill/>
        </p:spPr>
        <p:txBody>
          <a:bodyPr wrap="square" rtlCol="0">
            <a:spAutoFit/>
          </a:bodyPr>
          <a:lstStyle/>
          <a:p>
            <a:pPr fontAlgn="auto">
              <a:spcBef>
                <a:spcPts val="0"/>
              </a:spcBef>
              <a:spcAft>
                <a:spcPts val="0"/>
              </a:spcAft>
            </a:pPr>
            <a:r>
              <a:rPr lang="en-US" b="1" dirty="0">
                <a:solidFill>
                  <a:srgbClr val="552733"/>
                </a:solidFill>
                <a:ea typeface="Arial" charset="0"/>
              </a:rPr>
              <a:t>MCO Coverage of Behavioral Health, July 2016</a:t>
            </a:r>
          </a:p>
        </p:txBody>
      </p:sp>
      <p:cxnSp>
        <p:nvCxnSpPr>
          <p:cNvPr id="5" name="Straight Connector 4"/>
          <p:cNvCxnSpPr/>
          <p:nvPr/>
        </p:nvCxnSpPr>
        <p:spPr>
          <a:xfrm>
            <a:off x="609600" y="294217"/>
            <a:ext cx="0" cy="377541"/>
          </a:xfrm>
          <a:prstGeom prst="line">
            <a:avLst/>
          </a:prstGeom>
          <a:noFill/>
          <a:ln w="88900" cap="flat" cmpd="sng" algn="ctr">
            <a:solidFill>
              <a:srgbClr val="86AB5D"/>
            </a:solidFill>
            <a:prstDash val="solid"/>
            <a:miter lim="800000"/>
          </a:ln>
          <a:effectLst/>
        </p:spPr>
      </p:cxnSp>
      <p:cxnSp>
        <p:nvCxnSpPr>
          <p:cNvPr id="6" name="Straight Connector 5"/>
          <p:cNvCxnSpPr/>
          <p:nvPr/>
        </p:nvCxnSpPr>
        <p:spPr>
          <a:xfrm>
            <a:off x="-130629" y="783771"/>
            <a:ext cx="9470572" cy="0"/>
          </a:xfrm>
          <a:prstGeom prst="line">
            <a:avLst/>
          </a:prstGeom>
          <a:noFill/>
          <a:ln w="22225" cap="flat" cmpd="sng" algn="ctr">
            <a:solidFill>
              <a:srgbClr val="000000">
                <a:alpha val="12000"/>
              </a:srgbClr>
            </a:solidFill>
            <a:prstDash val="solid"/>
            <a:miter lim="800000"/>
          </a:ln>
          <a:effectLst/>
        </p:spPr>
      </p:cxnSp>
      <p:sp>
        <p:nvSpPr>
          <p:cNvPr id="7" name="TextBox 6"/>
          <p:cNvSpPr txBox="1"/>
          <p:nvPr/>
        </p:nvSpPr>
        <p:spPr>
          <a:xfrm>
            <a:off x="838200" y="1371600"/>
            <a:ext cx="7696200" cy="830997"/>
          </a:xfrm>
          <a:prstGeom prst="rect">
            <a:avLst/>
          </a:prstGeom>
          <a:noFill/>
        </p:spPr>
        <p:txBody>
          <a:bodyPr wrap="square" rtlCol="0">
            <a:spAutoFit/>
          </a:bodyPr>
          <a:lstStyle/>
          <a:p>
            <a:pPr fontAlgn="auto">
              <a:spcBef>
                <a:spcPts val="0"/>
              </a:spcBef>
              <a:spcAft>
                <a:spcPts val="0"/>
              </a:spcAft>
            </a:pPr>
            <a:r>
              <a:rPr lang="en-US" b="1" dirty="0">
                <a:solidFill>
                  <a:srgbClr val="0065A5"/>
                </a:solidFill>
                <a:latin typeface="Georgia" charset="0"/>
                <a:ea typeface="Georgia" charset="0"/>
                <a:cs typeface="Georgia" charset="0"/>
              </a:rPr>
              <a:t>Coverage of BH and SUD services varies across the 39 MCO states</a:t>
            </a:r>
          </a:p>
        </p:txBody>
      </p:sp>
      <p:sp>
        <p:nvSpPr>
          <p:cNvPr id="12" name="Rectangle 11"/>
          <p:cNvSpPr/>
          <p:nvPr/>
        </p:nvSpPr>
        <p:spPr>
          <a:xfrm>
            <a:off x="457200" y="6005899"/>
            <a:ext cx="8153400" cy="276999"/>
          </a:xfrm>
          <a:prstGeom prst="rect">
            <a:avLst/>
          </a:prstGeom>
        </p:spPr>
        <p:txBody>
          <a:bodyPr wrap="square">
            <a:spAutoFit/>
          </a:bodyPr>
          <a:lstStyle/>
          <a:p>
            <a:pPr lvl="0" eaLnBrk="0" hangingPunct="0">
              <a:spcBef>
                <a:spcPts val="0"/>
              </a:spcBef>
            </a:pPr>
            <a:r>
              <a:rPr lang="en-US" sz="1200" dirty="0">
                <a:solidFill>
                  <a:prstClr val="black"/>
                </a:solidFill>
                <a:latin typeface="Calibri" pitchFamily="34" charset="0"/>
              </a:rPr>
              <a:t>SOURCE: KCMU Survey of Medicaid Officials in 50 states and DC conducted by Health Management Associates, October 2016. </a:t>
            </a:r>
          </a:p>
        </p:txBody>
      </p:sp>
    </p:spTree>
    <p:extLst>
      <p:ext uri="{BB962C8B-B14F-4D97-AF65-F5344CB8AC3E}">
        <p14:creationId xmlns:p14="http://schemas.microsoft.com/office/powerpoint/2010/main" val="2909292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52917284"/>
              </p:ext>
            </p:extLst>
          </p:nvPr>
        </p:nvGraphicFramePr>
        <p:xfrm>
          <a:off x="184441" y="1240403"/>
          <a:ext cx="8959850" cy="47545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11"/>
          </p:nvPr>
        </p:nvSpPr>
        <p:spPr>
          <a:xfrm>
            <a:off x="123524" y="5867400"/>
            <a:ext cx="8321040" cy="548640"/>
          </a:xfrm>
        </p:spPr>
        <p:txBody>
          <a:bodyPr/>
          <a:lstStyle/>
          <a:p>
            <a:r>
              <a:rPr lang="en-US" dirty="0"/>
              <a:t>NOTES: Expansions include rollouts of existing initiatives to new areas or groups, and other increases in enrollment or providers. </a:t>
            </a:r>
          </a:p>
          <a:p>
            <a:r>
              <a:rPr lang="en-US" dirty="0"/>
              <a:t>SOURCE: KCMU Survey of Medicaid Officials in 50 states and DC conducted by HMA, October 2016.  </a:t>
            </a:r>
            <a:r>
              <a:rPr lang="en-US" dirty="0">
                <a:hlinkClick r:id="rId4"/>
              </a:rPr>
              <a:t>www.kff.org</a:t>
            </a:r>
            <a:r>
              <a:rPr lang="en-US" dirty="0"/>
              <a:t> </a:t>
            </a:r>
          </a:p>
        </p:txBody>
      </p:sp>
      <p:sp>
        <p:nvSpPr>
          <p:cNvPr id="3" name="Title 2"/>
          <p:cNvSpPr>
            <a:spLocks noGrp="1"/>
          </p:cNvSpPr>
          <p:nvPr>
            <p:ph type="title"/>
          </p:nvPr>
        </p:nvSpPr>
        <p:spPr>
          <a:xfrm>
            <a:off x="121920" y="67023"/>
            <a:ext cx="8961120" cy="914400"/>
          </a:xfrm>
        </p:spPr>
        <p:txBody>
          <a:bodyPr/>
          <a:lstStyle/>
          <a:p>
            <a:r>
              <a:rPr lang="en-US" sz="2800" b="1" dirty="0"/>
              <a:t>42 states now have delivery system initiatives; new initiatives in 21 states in FY 2016 and 25 states in FY </a:t>
            </a:r>
            <a:r>
              <a:rPr lang="en-US" sz="2800" b="1" dirty="0" smtClean="0"/>
              <a:t>2017  </a:t>
            </a:r>
            <a:endParaRPr lang="en-US" sz="2800" b="1" dirty="0"/>
          </a:p>
        </p:txBody>
      </p:sp>
      <p:sp>
        <p:nvSpPr>
          <p:cNvPr id="7" name="TextBox 6"/>
          <p:cNvSpPr txBox="1"/>
          <p:nvPr/>
        </p:nvSpPr>
        <p:spPr>
          <a:xfrm>
            <a:off x="106680" y="5444506"/>
            <a:ext cx="1209660" cy="523220"/>
          </a:xfrm>
          <a:prstGeom prst="rect">
            <a:avLst/>
          </a:prstGeom>
          <a:noFill/>
        </p:spPr>
        <p:txBody>
          <a:bodyPr wrap="square" rtlCol="0">
            <a:spAutoFit/>
          </a:bodyPr>
          <a:lstStyle/>
          <a:p>
            <a:pPr algn="ctr"/>
            <a:r>
              <a:rPr lang="en-US" sz="1400" b="1" dirty="0">
                <a:solidFill>
                  <a:srgbClr val="000000"/>
                </a:solidFill>
                <a:cs typeface="Meta Offc Pro"/>
              </a:rPr>
              <a:t>In Place in FY 2015:</a:t>
            </a:r>
          </a:p>
        </p:txBody>
      </p:sp>
      <p:sp>
        <p:nvSpPr>
          <p:cNvPr id="4" name="Rectangle 3"/>
          <p:cNvSpPr/>
          <p:nvPr/>
        </p:nvSpPr>
        <p:spPr>
          <a:xfrm>
            <a:off x="160021" y="5480205"/>
            <a:ext cx="8823960" cy="4875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5"/>
          <p:cNvSpPr txBox="1">
            <a:spLocks/>
          </p:cNvSpPr>
          <p:nvPr/>
        </p:nvSpPr>
        <p:spPr>
          <a:xfrm>
            <a:off x="6457950" y="6400800"/>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sz="2400" kern="1200">
                <a:solidFill>
                  <a:schemeClr val="bg1"/>
                </a:solidFill>
                <a:latin typeface="Arial" charset="0"/>
                <a:ea typeface="+mn-ea"/>
                <a:cs typeface="Arial" charset="0"/>
              </a:defRPr>
            </a:lvl2pPr>
            <a:lvl3pPr marL="914400" algn="l" rtl="0" fontAlgn="base">
              <a:spcBef>
                <a:spcPct val="0"/>
              </a:spcBef>
              <a:spcAft>
                <a:spcPct val="0"/>
              </a:spcAft>
              <a:defRPr sz="2400" kern="1200">
                <a:solidFill>
                  <a:schemeClr val="bg1"/>
                </a:solidFill>
                <a:latin typeface="Arial" charset="0"/>
                <a:ea typeface="+mn-ea"/>
                <a:cs typeface="Arial" charset="0"/>
              </a:defRPr>
            </a:lvl3pPr>
            <a:lvl4pPr marL="1371600" algn="l" rtl="0" fontAlgn="base">
              <a:spcBef>
                <a:spcPct val="0"/>
              </a:spcBef>
              <a:spcAft>
                <a:spcPct val="0"/>
              </a:spcAft>
              <a:defRPr sz="2400" kern="1200">
                <a:solidFill>
                  <a:schemeClr val="bg1"/>
                </a:solidFill>
                <a:latin typeface="Arial" charset="0"/>
                <a:ea typeface="+mn-ea"/>
                <a:cs typeface="Arial" charset="0"/>
              </a:defRPr>
            </a:lvl4pPr>
            <a:lvl5pPr marL="1828800" algn="l" rtl="0" fontAlgn="base">
              <a:spcBef>
                <a:spcPct val="0"/>
              </a:spcBef>
              <a:spcAft>
                <a:spcPct val="0"/>
              </a:spcAft>
              <a:defRPr sz="2400" kern="1200">
                <a:solidFill>
                  <a:schemeClr val="bg1"/>
                </a:solidFill>
                <a:latin typeface="Arial" charset="0"/>
                <a:ea typeface="+mn-ea"/>
                <a:cs typeface="Arial" charset="0"/>
              </a:defRPr>
            </a:lvl5pPr>
            <a:lvl6pPr marL="2286000" algn="l" defTabSz="914400" rtl="0" eaLnBrk="1" latinLnBrk="0" hangingPunct="1">
              <a:defRPr sz="2400" kern="1200">
                <a:solidFill>
                  <a:schemeClr val="bg1"/>
                </a:solidFill>
                <a:latin typeface="Arial" charset="0"/>
                <a:ea typeface="+mn-ea"/>
                <a:cs typeface="Arial" charset="0"/>
              </a:defRPr>
            </a:lvl6pPr>
            <a:lvl7pPr marL="2743200" algn="l" defTabSz="914400" rtl="0" eaLnBrk="1" latinLnBrk="0" hangingPunct="1">
              <a:defRPr sz="2400" kern="1200">
                <a:solidFill>
                  <a:schemeClr val="bg1"/>
                </a:solidFill>
                <a:latin typeface="Arial" charset="0"/>
                <a:ea typeface="+mn-ea"/>
                <a:cs typeface="Arial" charset="0"/>
              </a:defRPr>
            </a:lvl7pPr>
            <a:lvl8pPr marL="3200400" algn="l" defTabSz="914400" rtl="0" eaLnBrk="1" latinLnBrk="0" hangingPunct="1">
              <a:defRPr sz="2400" kern="1200">
                <a:solidFill>
                  <a:schemeClr val="bg1"/>
                </a:solidFill>
                <a:latin typeface="Arial" charset="0"/>
                <a:ea typeface="+mn-ea"/>
                <a:cs typeface="Arial" charset="0"/>
              </a:defRPr>
            </a:lvl8pPr>
            <a:lvl9pPr marL="3657600" algn="l" defTabSz="914400" rtl="0" eaLnBrk="1" latinLnBrk="0" hangingPunct="1">
              <a:defRPr sz="2400" kern="1200">
                <a:solidFill>
                  <a:schemeClr val="bg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6AA2C4-AE0E-5946-A9D4-6533D68737BD}" type="slidenum">
              <a:rPr kumimoji="0" lang="en-US" sz="1200" b="0" i="0" u="none" strike="noStrike" kern="1200" cap="none" spc="0" normalizeH="0" baseline="0" noProof="0" smtClean="0">
                <a:ln>
                  <a:noFill/>
                </a:ln>
                <a:solidFill>
                  <a:srgbClr val="000000">
                    <a:tint val="75000"/>
                  </a:srgb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tint val="75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629148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28600" y="5638800"/>
            <a:ext cx="8321040" cy="822960"/>
          </a:xfrm>
        </p:spPr>
        <p:txBody>
          <a:bodyPr/>
          <a:lstStyle/>
          <a:p>
            <a:r>
              <a:rPr lang="en-US" sz="1000" dirty="0"/>
              <a:t>NOTES: States reported benefit restrictions, eliminations, enhancements, and additions in FY 2016 and FY 2017. Excluded from these changes are the implementation of alternative benefit plans for the Medicaid expansion group. Home and community-based services (HCBS) and pharmacy benefit changes are also excluded. SOURCE: Kaiser Commission on Medicaid and the Uninsured Survey of Medicaid Officials in 50 states and DC conducted by Health Management Associates, October 2016. </a:t>
            </a:r>
          </a:p>
        </p:txBody>
      </p:sp>
      <p:sp>
        <p:nvSpPr>
          <p:cNvPr id="4" name="Title 3"/>
          <p:cNvSpPr>
            <a:spLocks noGrp="1"/>
          </p:cNvSpPr>
          <p:nvPr>
            <p:ph type="title"/>
          </p:nvPr>
        </p:nvSpPr>
        <p:spPr>
          <a:xfrm>
            <a:off x="91440" y="304800"/>
            <a:ext cx="8961120" cy="914400"/>
          </a:xfrm>
        </p:spPr>
        <p:txBody>
          <a:bodyPr/>
          <a:lstStyle/>
          <a:p>
            <a:r>
              <a:rPr lang="en-US" sz="2200" b="1" dirty="0"/>
              <a:t>Benefit enhancements in FY 2016 and for FY 2017 were most commonly for behavioral health, substance use disorders, tele-health &amp; dental </a:t>
            </a:r>
            <a:r>
              <a:rPr lang="en-US" sz="2200" b="1" dirty="0" smtClean="0"/>
              <a:t>services  </a:t>
            </a:r>
            <a:endParaRPr lang="en-US" sz="2200" b="1" dirty="0"/>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3037271746"/>
              </p:ext>
            </p:extLst>
          </p:nvPr>
        </p:nvGraphicFramePr>
        <p:xfrm>
          <a:off x="0" y="1371600"/>
          <a:ext cx="9051514"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8"/>
          <p:cNvGraphicFramePr>
            <a:graphicFrameLocks noGrp="1"/>
          </p:cNvGraphicFramePr>
          <p:nvPr>
            <p:ph idx="4294967295"/>
            <p:extLst>
              <p:ext uri="{D42A27DB-BD31-4B8C-83A1-F6EECF244321}">
                <p14:modId xmlns:p14="http://schemas.microsoft.com/office/powerpoint/2010/main" val="1666523649"/>
              </p:ext>
            </p:extLst>
          </p:nvPr>
        </p:nvGraphicFramePr>
        <p:xfrm>
          <a:off x="0" y="3840480"/>
          <a:ext cx="9067800" cy="2362200"/>
        </p:xfrm>
        <a:graphic>
          <a:graphicData uri="http://schemas.openxmlformats.org/drawingml/2006/chart">
            <c:chart xmlns:c="http://schemas.openxmlformats.org/drawingml/2006/chart" xmlns:r="http://schemas.openxmlformats.org/officeDocument/2006/relationships" r:id="rId4"/>
          </a:graphicData>
        </a:graphic>
      </p:graphicFrame>
      <p:sp>
        <p:nvSpPr>
          <p:cNvPr id="7" name="Slide Number Placeholder 15"/>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sz="2400" kern="1200">
                <a:solidFill>
                  <a:schemeClr val="bg1"/>
                </a:solidFill>
                <a:latin typeface="Arial" charset="0"/>
                <a:ea typeface="+mn-ea"/>
                <a:cs typeface="Arial" charset="0"/>
              </a:defRPr>
            </a:lvl2pPr>
            <a:lvl3pPr marL="914400" algn="l" rtl="0" fontAlgn="base">
              <a:spcBef>
                <a:spcPct val="0"/>
              </a:spcBef>
              <a:spcAft>
                <a:spcPct val="0"/>
              </a:spcAft>
              <a:defRPr sz="2400" kern="1200">
                <a:solidFill>
                  <a:schemeClr val="bg1"/>
                </a:solidFill>
                <a:latin typeface="Arial" charset="0"/>
                <a:ea typeface="+mn-ea"/>
                <a:cs typeface="Arial" charset="0"/>
              </a:defRPr>
            </a:lvl3pPr>
            <a:lvl4pPr marL="1371600" algn="l" rtl="0" fontAlgn="base">
              <a:spcBef>
                <a:spcPct val="0"/>
              </a:spcBef>
              <a:spcAft>
                <a:spcPct val="0"/>
              </a:spcAft>
              <a:defRPr sz="2400" kern="1200">
                <a:solidFill>
                  <a:schemeClr val="bg1"/>
                </a:solidFill>
                <a:latin typeface="Arial" charset="0"/>
                <a:ea typeface="+mn-ea"/>
                <a:cs typeface="Arial" charset="0"/>
              </a:defRPr>
            </a:lvl4pPr>
            <a:lvl5pPr marL="1828800" algn="l" rtl="0" fontAlgn="base">
              <a:spcBef>
                <a:spcPct val="0"/>
              </a:spcBef>
              <a:spcAft>
                <a:spcPct val="0"/>
              </a:spcAft>
              <a:defRPr sz="2400" kern="1200">
                <a:solidFill>
                  <a:schemeClr val="bg1"/>
                </a:solidFill>
                <a:latin typeface="Arial" charset="0"/>
                <a:ea typeface="+mn-ea"/>
                <a:cs typeface="Arial" charset="0"/>
              </a:defRPr>
            </a:lvl5pPr>
            <a:lvl6pPr marL="2286000" algn="l" defTabSz="914400" rtl="0" eaLnBrk="1" latinLnBrk="0" hangingPunct="1">
              <a:defRPr sz="2400" kern="1200">
                <a:solidFill>
                  <a:schemeClr val="bg1"/>
                </a:solidFill>
                <a:latin typeface="Arial" charset="0"/>
                <a:ea typeface="+mn-ea"/>
                <a:cs typeface="Arial" charset="0"/>
              </a:defRPr>
            </a:lvl6pPr>
            <a:lvl7pPr marL="2743200" algn="l" defTabSz="914400" rtl="0" eaLnBrk="1" latinLnBrk="0" hangingPunct="1">
              <a:defRPr sz="2400" kern="1200">
                <a:solidFill>
                  <a:schemeClr val="bg1"/>
                </a:solidFill>
                <a:latin typeface="Arial" charset="0"/>
                <a:ea typeface="+mn-ea"/>
                <a:cs typeface="Arial" charset="0"/>
              </a:defRPr>
            </a:lvl7pPr>
            <a:lvl8pPr marL="3200400" algn="l" defTabSz="914400" rtl="0" eaLnBrk="1" latinLnBrk="0" hangingPunct="1">
              <a:defRPr sz="2400" kern="1200">
                <a:solidFill>
                  <a:schemeClr val="bg1"/>
                </a:solidFill>
                <a:latin typeface="Arial" charset="0"/>
                <a:ea typeface="+mn-ea"/>
                <a:cs typeface="Arial" charset="0"/>
              </a:defRPr>
            </a:lvl8pPr>
            <a:lvl9pPr marL="3657600" algn="l" defTabSz="914400" rtl="0" eaLnBrk="1" latinLnBrk="0" hangingPunct="1">
              <a:defRPr sz="2400" kern="1200">
                <a:solidFill>
                  <a:schemeClr val="bg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6AA2C4-AE0E-5946-A9D4-6533D68737BD}" type="slidenum">
              <a:rPr kumimoji="0" lang="en-US" sz="1200" b="0" i="0" u="none" strike="noStrike" kern="1200" cap="none" spc="0" normalizeH="0" baseline="0" noProof="0" smtClean="0">
                <a:ln>
                  <a:noFill/>
                </a:ln>
                <a:solidFill>
                  <a:srgbClr val="000000">
                    <a:tint val="75000"/>
                  </a:srgb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tint val="75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175193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p:nvPr/>
        </p:nvCxnSpPr>
        <p:spPr>
          <a:xfrm>
            <a:off x="562869" y="3505200"/>
            <a:ext cx="4908238" cy="0"/>
          </a:xfrm>
          <a:prstGeom prst="line">
            <a:avLst/>
          </a:prstGeom>
          <a:ln w="12700">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3885363" y="1219200"/>
            <a:ext cx="4039437" cy="4800600"/>
          </a:xfrm>
          <a:prstGeom prst="rect">
            <a:avLst/>
          </a:prstGeom>
          <a:solidFill>
            <a:srgbClr val="86A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6" name="TextBox 5"/>
          <p:cNvSpPr txBox="1"/>
          <p:nvPr/>
        </p:nvSpPr>
        <p:spPr>
          <a:xfrm>
            <a:off x="529744" y="298847"/>
            <a:ext cx="7403618" cy="615553"/>
          </a:xfrm>
          <a:prstGeom prst="rect">
            <a:avLst/>
          </a:prstGeom>
          <a:noFill/>
        </p:spPr>
        <p:txBody>
          <a:bodyPr wrap="square" rtlCol="0">
            <a:spAutoFit/>
          </a:bodyPr>
          <a:lstStyle/>
          <a:p>
            <a:pPr fontAlgn="auto">
              <a:spcBef>
                <a:spcPts val="0"/>
              </a:spcBef>
              <a:spcAft>
                <a:spcPts val="0"/>
              </a:spcAft>
            </a:pPr>
            <a:r>
              <a:rPr lang="en-US" sz="1700" b="1" cap="all" dirty="0">
                <a:solidFill>
                  <a:srgbClr val="552733"/>
                </a:solidFill>
                <a:ea typeface="Arial" charset="0"/>
              </a:rPr>
              <a:t>States are focused on pharmacy cost-containment, and strategies to address the opioid epidemic</a:t>
            </a:r>
            <a:endParaRPr lang="en-US" sz="1700" cap="all" dirty="0">
              <a:solidFill>
                <a:srgbClr val="552733"/>
              </a:solidFill>
              <a:ea typeface="Arial" charset="0"/>
            </a:endParaRPr>
          </a:p>
        </p:txBody>
      </p:sp>
      <p:cxnSp>
        <p:nvCxnSpPr>
          <p:cNvPr id="9" name="Straight Connector 8"/>
          <p:cNvCxnSpPr/>
          <p:nvPr/>
        </p:nvCxnSpPr>
        <p:spPr>
          <a:xfrm>
            <a:off x="-130629" y="990600"/>
            <a:ext cx="9470572"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A0B6A501-8FEA-D14E-9468-B71844A3B7FB}" type="slidenum">
              <a:rPr lang="en-US" smtClean="0">
                <a:solidFill>
                  <a:srgbClr val="000000">
                    <a:tint val="75000"/>
                  </a:srgbClr>
                </a:solidFill>
              </a:rPr>
              <a:pPr/>
              <a:t>18</a:t>
            </a:fld>
            <a:endParaRPr lang="en-US" dirty="0">
              <a:solidFill>
                <a:srgbClr val="000000">
                  <a:tint val="75000"/>
                </a:srgbClr>
              </a:solidFill>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35" name="Rectangle 34"/>
          <p:cNvSpPr/>
          <p:nvPr/>
        </p:nvSpPr>
        <p:spPr>
          <a:xfrm>
            <a:off x="4692324" y="3498372"/>
            <a:ext cx="2701646" cy="1969770"/>
          </a:xfrm>
          <a:prstGeom prst="rect">
            <a:avLst/>
          </a:prstGeom>
        </p:spPr>
        <p:txBody>
          <a:bodyPr wrap="square">
            <a:spAutoFit/>
          </a:bodyPr>
          <a:lstStyle/>
          <a:p>
            <a:pPr fontAlgn="auto">
              <a:spcBef>
                <a:spcPts val="0"/>
              </a:spcBef>
              <a:spcAft>
                <a:spcPts val="0"/>
              </a:spcAft>
            </a:pPr>
            <a:r>
              <a:rPr lang="en-US" sz="1600" b="1" dirty="0">
                <a:solidFill>
                  <a:srgbClr val="FFFFFF"/>
                </a:solidFill>
                <a:latin typeface="Calibri" panose="020F0502020204030204"/>
              </a:rPr>
              <a:t>Quantity limits, Use of prior authorization </a:t>
            </a:r>
          </a:p>
          <a:p>
            <a:pPr fontAlgn="auto">
              <a:spcBef>
                <a:spcPts val="0"/>
              </a:spcBef>
              <a:spcAft>
                <a:spcPts val="0"/>
              </a:spcAft>
            </a:pPr>
            <a:endParaRPr lang="en-US" sz="1400" dirty="0">
              <a:solidFill>
                <a:srgbClr val="FFFFFF"/>
              </a:solidFill>
              <a:ea typeface="Arial" charset="0"/>
            </a:endParaRPr>
          </a:p>
          <a:p>
            <a:pPr fontAlgn="auto">
              <a:spcBef>
                <a:spcPts val="0"/>
              </a:spcBef>
              <a:spcAft>
                <a:spcPts val="0"/>
              </a:spcAft>
            </a:pPr>
            <a:r>
              <a:rPr lang="en-US" sz="1600" b="1" dirty="0">
                <a:solidFill>
                  <a:srgbClr val="FFFFFF"/>
                </a:solidFill>
                <a:latin typeface="Calibri" panose="020F0502020204030204"/>
              </a:rPr>
              <a:t>Required use of Prescription Drug Monitoring Programs</a:t>
            </a:r>
          </a:p>
          <a:p>
            <a:pPr fontAlgn="auto">
              <a:spcBef>
                <a:spcPts val="0"/>
              </a:spcBef>
              <a:spcAft>
                <a:spcPts val="0"/>
              </a:spcAft>
            </a:pPr>
            <a:endParaRPr lang="en-US" sz="1400" dirty="0">
              <a:solidFill>
                <a:srgbClr val="FFFFFF"/>
              </a:solidFill>
              <a:ea typeface="Arial" charset="0"/>
            </a:endParaRPr>
          </a:p>
          <a:p>
            <a:pPr fontAlgn="auto">
              <a:spcBef>
                <a:spcPts val="0"/>
              </a:spcBef>
              <a:spcAft>
                <a:spcPts val="0"/>
              </a:spcAft>
            </a:pPr>
            <a:r>
              <a:rPr lang="en-US" sz="1600" b="1" dirty="0">
                <a:solidFill>
                  <a:srgbClr val="FFFFFF"/>
                </a:solidFill>
                <a:latin typeface="Calibri" panose="020F0502020204030204"/>
              </a:rPr>
              <a:t>Expanded access to naloxone</a:t>
            </a:r>
          </a:p>
          <a:p>
            <a:pPr fontAlgn="auto">
              <a:spcBef>
                <a:spcPts val="0"/>
              </a:spcBef>
              <a:spcAft>
                <a:spcPts val="0"/>
              </a:spcAft>
            </a:pPr>
            <a:endParaRPr lang="en-US" sz="1400" dirty="0">
              <a:solidFill>
                <a:srgbClr val="FFFFFF"/>
              </a:solidFill>
              <a:ea typeface="Arial" charset="0"/>
            </a:endParaRPr>
          </a:p>
        </p:txBody>
      </p:sp>
      <p:sp>
        <p:nvSpPr>
          <p:cNvPr id="36" name="TextBox 35"/>
          <p:cNvSpPr txBox="1"/>
          <p:nvPr/>
        </p:nvSpPr>
        <p:spPr>
          <a:xfrm>
            <a:off x="4194812" y="1724561"/>
            <a:ext cx="3420536" cy="1323439"/>
          </a:xfrm>
          <a:prstGeom prst="rect">
            <a:avLst/>
          </a:prstGeom>
          <a:noFill/>
        </p:spPr>
        <p:txBody>
          <a:bodyPr wrap="square" rtlCol="0">
            <a:spAutoFit/>
          </a:bodyPr>
          <a:lstStyle/>
          <a:p>
            <a:pPr fontAlgn="auto">
              <a:spcBef>
                <a:spcPts val="0"/>
              </a:spcBef>
              <a:spcAft>
                <a:spcPts val="0"/>
              </a:spcAft>
            </a:pPr>
            <a:r>
              <a:rPr lang="en-US" sz="2000" b="1" dirty="0">
                <a:solidFill>
                  <a:srgbClr val="FFFFFF"/>
                </a:solidFill>
                <a:ea typeface="Arial" charset="0"/>
              </a:rPr>
              <a:t>Nearly all states reported specific opioid-focused pharmacy management policies</a:t>
            </a:r>
          </a:p>
        </p:txBody>
      </p:sp>
      <p:cxnSp>
        <p:nvCxnSpPr>
          <p:cNvPr id="46" name="Straight Connector 45"/>
          <p:cNvCxnSpPr/>
          <p:nvPr/>
        </p:nvCxnSpPr>
        <p:spPr>
          <a:xfrm>
            <a:off x="4194812" y="3276600"/>
            <a:ext cx="342053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21181" y="1600200"/>
            <a:ext cx="3089471" cy="1077218"/>
          </a:xfrm>
          <a:prstGeom prst="rect">
            <a:avLst/>
          </a:prstGeom>
          <a:noFill/>
        </p:spPr>
        <p:txBody>
          <a:bodyPr wrap="square" rtlCol="0">
            <a:spAutoFit/>
          </a:bodyPr>
          <a:lstStyle/>
          <a:p>
            <a:pPr fontAlgn="auto">
              <a:spcBef>
                <a:spcPts val="0"/>
              </a:spcBef>
              <a:spcAft>
                <a:spcPts val="0"/>
              </a:spcAft>
            </a:pPr>
            <a:r>
              <a:rPr lang="en-US" sz="1600" b="1" dirty="0">
                <a:solidFill>
                  <a:srgbClr val="0066A3"/>
                </a:solidFill>
                <a:ea typeface="Arial" charset="0"/>
              </a:rPr>
              <a:t>31 states in FY 2016 and 23 in FY 2017 implemented or plan to implement pharmacy cost containment efforts</a:t>
            </a:r>
          </a:p>
        </p:txBody>
      </p:sp>
      <p:sp>
        <p:nvSpPr>
          <p:cNvPr id="53" name="TextBox 52"/>
          <p:cNvSpPr txBox="1"/>
          <p:nvPr/>
        </p:nvSpPr>
        <p:spPr>
          <a:xfrm>
            <a:off x="625867" y="3733800"/>
            <a:ext cx="2790187" cy="830997"/>
          </a:xfrm>
          <a:prstGeom prst="rect">
            <a:avLst/>
          </a:prstGeom>
          <a:noFill/>
        </p:spPr>
        <p:txBody>
          <a:bodyPr wrap="square" rtlCol="0">
            <a:spAutoFit/>
          </a:bodyPr>
          <a:lstStyle/>
          <a:p>
            <a:pPr fontAlgn="auto">
              <a:spcBef>
                <a:spcPts val="0"/>
              </a:spcBef>
              <a:spcAft>
                <a:spcPts val="0"/>
              </a:spcAft>
            </a:pPr>
            <a:r>
              <a:rPr lang="en-US" sz="1600" b="1" dirty="0">
                <a:solidFill>
                  <a:srgbClr val="0066A3"/>
                </a:solidFill>
                <a:ea typeface="Arial" charset="0"/>
              </a:rPr>
              <a:t>Most states with MCOs carve drugs into capitation payments</a:t>
            </a:r>
          </a:p>
        </p:txBody>
      </p:sp>
      <p:sp>
        <p:nvSpPr>
          <p:cNvPr id="55" name="Rectangle 54"/>
          <p:cNvSpPr/>
          <p:nvPr/>
        </p:nvSpPr>
        <p:spPr>
          <a:xfrm>
            <a:off x="609600" y="4724400"/>
            <a:ext cx="2774275" cy="1246495"/>
          </a:xfrm>
          <a:prstGeom prst="rect">
            <a:avLst/>
          </a:prstGeom>
        </p:spPr>
        <p:txBody>
          <a:bodyPr wrap="square">
            <a:spAutoFit/>
          </a:bodyPr>
          <a:lstStyle/>
          <a:p>
            <a:pPr fontAlgn="auto">
              <a:spcBef>
                <a:spcPts val="0"/>
              </a:spcBef>
              <a:spcAft>
                <a:spcPts val="600"/>
              </a:spcAft>
            </a:pPr>
            <a:r>
              <a:rPr lang="en-US" sz="1400" dirty="0">
                <a:solidFill>
                  <a:srgbClr val="000000">
                    <a:alpha val="37000"/>
                  </a:srgbClr>
                </a:solidFill>
                <a:latin typeface="Calibri" panose="020F0502020204030204"/>
              </a:rPr>
              <a:t>Exceptions: CO, MO, NE (until January 2017) and TN</a:t>
            </a:r>
          </a:p>
          <a:p>
            <a:pPr fontAlgn="auto">
              <a:spcBef>
                <a:spcPts val="0"/>
              </a:spcBef>
              <a:spcAft>
                <a:spcPts val="0"/>
              </a:spcAft>
            </a:pPr>
            <a:r>
              <a:rPr lang="en-US" sz="1400" dirty="0">
                <a:solidFill>
                  <a:srgbClr val="000000">
                    <a:alpha val="37000"/>
                  </a:srgbClr>
                </a:solidFill>
                <a:latin typeface="Calibri" panose="020F0502020204030204"/>
              </a:rPr>
              <a:t>Uniform requirements for clinical protocols, PA and/or PDLs reported by a number of states</a:t>
            </a:r>
          </a:p>
        </p:txBody>
      </p:sp>
      <p:cxnSp>
        <p:nvCxnSpPr>
          <p:cNvPr id="17" name="Straight Connector 16"/>
          <p:cNvCxnSpPr/>
          <p:nvPr/>
        </p:nvCxnSpPr>
        <p:spPr>
          <a:xfrm>
            <a:off x="491929" y="317772"/>
            <a:ext cx="0" cy="533400"/>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62869" y="2819400"/>
            <a:ext cx="2850475" cy="523220"/>
          </a:xfrm>
          <a:prstGeom prst="rect">
            <a:avLst/>
          </a:prstGeom>
        </p:spPr>
        <p:txBody>
          <a:bodyPr wrap="square">
            <a:spAutoFit/>
          </a:bodyPr>
          <a:lstStyle/>
          <a:p>
            <a:pPr fontAlgn="auto">
              <a:spcBef>
                <a:spcPts val="0"/>
              </a:spcBef>
              <a:spcAft>
                <a:spcPts val="0"/>
              </a:spcAft>
            </a:pPr>
            <a:r>
              <a:rPr lang="en-US" sz="1400" dirty="0">
                <a:solidFill>
                  <a:srgbClr val="000000">
                    <a:alpha val="37000"/>
                  </a:srgbClr>
                </a:solidFill>
                <a:latin typeface="Calibri" panose="020F0502020204030204"/>
              </a:rPr>
              <a:t>Targeted to specialty and high cost Rx</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7954" y="4892197"/>
            <a:ext cx="370246" cy="365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075" y="3597275"/>
            <a:ext cx="3651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075" y="4283075"/>
            <a:ext cx="3651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Placeholder 7"/>
          <p:cNvSpPr txBox="1">
            <a:spLocks/>
          </p:cNvSpPr>
          <p:nvPr/>
        </p:nvSpPr>
        <p:spPr bwMode="auto">
          <a:xfrm>
            <a:off x="214817" y="5943600"/>
            <a:ext cx="8779679"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ts val="0"/>
              </a:spcBef>
              <a:spcAft>
                <a:spcPct val="0"/>
              </a:spcAft>
              <a:buFont typeface="Arial" pitchFamily="34" charset="0"/>
              <a:buNone/>
              <a:defRPr sz="1200" kern="1200" baseline="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r>
              <a:rPr kumimoji="0" lang="en-US" sz="1050" b="0" i="0" u="none" strike="noStrike" kern="1200" cap="none" spc="0" normalizeH="0" baseline="0" noProof="0" dirty="0">
                <a:ln>
                  <a:noFill/>
                </a:ln>
                <a:solidFill>
                  <a:sysClr val="windowText" lastClr="000000"/>
                </a:solidFill>
                <a:effectLst/>
                <a:uLnTx/>
                <a:uFillTx/>
                <a:latin typeface="Calibri" pitchFamily="34" charset="0"/>
                <a:ea typeface="+mn-ea"/>
              </a:rPr>
              <a:t>SOURCE: Kaiser Commission on Medicaid and the Uninsured Survey of Medicaid Officials in 50 states and DC conducted by Health Management Associates, October 2016</a:t>
            </a:r>
            <a:r>
              <a:rPr kumimoji="0" lang="en-US" sz="1100" b="0" i="0" u="none" strike="noStrike" kern="1200" cap="none" spc="0" normalizeH="0" baseline="0" noProof="0" dirty="0">
                <a:ln>
                  <a:noFill/>
                </a:ln>
                <a:solidFill>
                  <a:sysClr val="windowText" lastClr="000000"/>
                </a:solidFill>
                <a:effectLst/>
                <a:uLnTx/>
                <a:uFillTx/>
                <a:latin typeface="Calibri" pitchFamily="34" charset="0"/>
                <a:ea typeface="+mn-ea"/>
              </a:rPr>
              <a:t>. </a:t>
            </a:r>
          </a:p>
        </p:txBody>
      </p:sp>
    </p:spTree>
    <p:extLst>
      <p:ext uri="{BB962C8B-B14F-4D97-AF65-F5344CB8AC3E}">
        <p14:creationId xmlns:p14="http://schemas.microsoft.com/office/powerpoint/2010/main" val="350876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36619" y="4620134"/>
            <a:ext cx="6879436" cy="396876"/>
          </a:xfrm>
        </p:spPr>
        <p:txBody>
          <a:bodyPr/>
          <a:lstStyle/>
          <a:p>
            <a:endParaRPr lang="en-US"/>
          </a:p>
        </p:txBody>
      </p:sp>
      <p:sp>
        <p:nvSpPr>
          <p:cNvPr id="3" name="Text Placeholder 2"/>
          <p:cNvSpPr>
            <a:spLocks noGrp="1"/>
          </p:cNvSpPr>
          <p:nvPr>
            <p:ph type="body" sz="quarter" idx="13"/>
          </p:nvPr>
        </p:nvSpPr>
        <p:spPr>
          <a:xfrm>
            <a:off x="1036621" y="1623293"/>
            <a:ext cx="6887880" cy="1526717"/>
          </a:xfrm>
        </p:spPr>
        <p:txBody>
          <a:bodyPr/>
          <a:lstStyle/>
          <a:p>
            <a:endParaRPr lang="en-US"/>
          </a:p>
        </p:txBody>
      </p:sp>
      <p:sp>
        <p:nvSpPr>
          <p:cNvPr id="4" name="Text Placeholder 3"/>
          <p:cNvSpPr>
            <a:spLocks noGrp="1"/>
          </p:cNvSpPr>
          <p:nvPr>
            <p:ph type="body" sz="quarter" idx="14"/>
          </p:nvPr>
        </p:nvSpPr>
        <p:spPr>
          <a:xfrm>
            <a:off x="1037273" y="3201707"/>
            <a:ext cx="6886575" cy="332332"/>
          </a:xfrm>
        </p:spPr>
        <p:txBody>
          <a:bodyPr>
            <a:normAutofit/>
          </a:bodyPr>
          <a:lstStyle/>
          <a:p>
            <a:endParaRPr lang="en-US"/>
          </a:p>
        </p:txBody>
      </p:sp>
      <p:pic>
        <p:nvPicPr>
          <p:cNvPr id="9" name="Picture 8"/>
          <p:cNvPicPr>
            <a:picLocks noChangeAspect="1"/>
          </p:cNvPicPr>
          <p:nvPr/>
        </p:nvPicPr>
        <p:blipFill>
          <a:blip r:embed="rId3"/>
          <a:stretch>
            <a:fillRect/>
          </a:stretch>
        </p:blipFill>
        <p:spPr>
          <a:xfrm>
            <a:off x="331470" y="169826"/>
            <a:ext cx="8536773" cy="6356703"/>
          </a:xfrm>
          <a:prstGeom prst="rect">
            <a:avLst/>
          </a:prstGeom>
        </p:spPr>
      </p:pic>
      <p:sp>
        <p:nvSpPr>
          <p:cNvPr id="7" name="Rounded Rectangle 6"/>
          <p:cNvSpPr/>
          <p:nvPr/>
        </p:nvSpPr>
        <p:spPr>
          <a:xfrm>
            <a:off x="6625030" y="467575"/>
            <a:ext cx="610643" cy="432149"/>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Tree>
    <p:extLst>
      <p:ext uri="{BB962C8B-B14F-4D97-AF65-F5344CB8AC3E}">
        <p14:creationId xmlns:p14="http://schemas.microsoft.com/office/powerpoint/2010/main" val="2536294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598479080"/>
              </p:ext>
            </p:extLst>
          </p:nvPr>
        </p:nvGraphicFramePr>
        <p:xfrm>
          <a:off x="590001" y="1483011"/>
          <a:ext cx="7989341" cy="438136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11"/>
          </p:nvPr>
        </p:nvSpPr>
        <p:spPr>
          <a:xfrm>
            <a:off x="200870" y="5974955"/>
            <a:ext cx="8321040" cy="548640"/>
          </a:xfrm>
        </p:spPr>
        <p:txBody>
          <a:bodyPr/>
          <a:lstStyle/>
          <a:p>
            <a:r>
              <a:rPr lang="en-US" dirty="0"/>
              <a:t>NOTES: States with MCOs indicated if selected quality initiatives were in place in FY 2015, new or expanded in FY 2016 or FY 2017. SOURCE: KCMU Survey of Medicaid Officials in 50 states and DC conducted by Health Management Associates, October 2016. </a:t>
            </a:r>
          </a:p>
        </p:txBody>
      </p:sp>
      <p:sp>
        <p:nvSpPr>
          <p:cNvPr id="3" name="Title 2"/>
          <p:cNvSpPr>
            <a:spLocks noGrp="1"/>
          </p:cNvSpPr>
          <p:nvPr>
            <p:ph type="title"/>
          </p:nvPr>
        </p:nvSpPr>
        <p:spPr>
          <a:xfrm>
            <a:off x="87429" y="158840"/>
            <a:ext cx="9052560" cy="914400"/>
          </a:xfrm>
        </p:spPr>
        <p:txBody>
          <a:bodyPr/>
          <a:lstStyle/>
          <a:p>
            <a:r>
              <a:rPr lang="en-US" sz="2800" b="1" dirty="0"/>
              <a:t>17 of the 39 MCO states expanded or implemented new quality initiatives in MCOs in FY 2016; 17 also in FY </a:t>
            </a:r>
            <a:r>
              <a:rPr lang="en-US" sz="2800" b="1" dirty="0" smtClean="0"/>
              <a:t>2017  </a:t>
            </a:r>
            <a:endParaRPr lang="en-US" sz="2800" b="1" dirty="0"/>
          </a:p>
        </p:txBody>
      </p:sp>
      <p:sp>
        <p:nvSpPr>
          <p:cNvPr id="7" name="TextBox 6"/>
          <p:cNvSpPr txBox="1"/>
          <p:nvPr/>
        </p:nvSpPr>
        <p:spPr>
          <a:xfrm>
            <a:off x="53276" y="5507265"/>
            <a:ext cx="1058711" cy="461665"/>
          </a:xfrm>
          <a:prstGeom prst="rect">
            <a:avLst/>
          </a:prstGeom>
          <a:noFill/>
        </p:spPr>
        <p:txBody>
          <a:bodyPr wrap="square" rtlCol="0">
            <a:spAutoFit/>
          </a:bodyPr>
          <a:lstStyle/>
          <a:p>
            <a:pPr algn="ctr"/>
            <a:r>
              <a:rPr lang="en-US" sz="1200" b="1" dirty="0">
                <a:solidFill>
                  <a:srgbClr val="000000"/>
                </a:solidFill>
                <a:cs typeface="Meta Offc Pro"/>
              </a:rPr>
              <a:t>In Place in FY 2015:</a:t>
            </a:r>
          </a:p>
        </p:txBody>
      </p:sp>
      <p:sp>
        <p:nvSpPr>
          <p:cNvPr id="2" name="Right Arrow 1"/>
          <p:cNvSpPr/>
          <p:nvPr/>
        </p:nvSpPr>
        <p:spPr>
          <a:xfrm>
            <a:off x="1066739" y="5537060"/>
            <a:ext cx="492260" cy="225577"/>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43438" y="5481669"/>
            <a:ext cx="8435904" cy="585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5"/>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sz="2400" kern="1200">
                <a:solidFill>
                  <a:schemeClr val="bg1"/>
                </a:solidFill>
                <a:latin typeface="Arial" charset="0"/>
                <a:ea typeface="+mn-ea"/>
                <a:cs typeface="Arial" charset="0"/>
              </a:defRPr>
            </a:lvl2pPr>
            <a:lvl3pPr marL="914400" algn="l" rtl="0" fontAlgn="base">
              <a:spcBef>
                <a:spcPct val="0"/>
              </a:spcBef>
              <a:spcAft>
                <a:spcPct val="0"/>
              </a:spcAft>
              <a:defRPr sz="2400" kern="1200">
                <a:solidFill>
                  <a:schemeClr val="bg1"/>
                </a:solidFill>
                <a:latin typeface="Arial" charset="0"/>
                <a:ea typeface="+mn-ea"/>
                <a:cs typeface="Arial" charset="0"/>
              </a:defRPr>
            </a:lvl3pPr>
            <a:lvl4pPr marL="1371600" algn="l" rtl="0" fontAlgn="base">
              <a:spcBef>
                <a:spcPct val="0"/>
              </a:spcBef>
              <a:spcAft>
                <a:spcPct val="0"/>
              </a:spcAft>
              <a:defRPr sz="2400" kern="1200">
                <a:solidFill>
                  <a:schemeClr val="bg1"/>
                </a:solidFill>
                <a:latin typeface="Arial" charset="0"/>
                <a:ea typeface="+mn-ea"/>
                <a:cs typeface="Arial" charset="0"/>
              </a:defRPr>
            </a:lvl4pPr>
            <a:lvl5pPr marL="1828800" algn="l" rtl="0" fontAlgn="base">
              <a:spcBef>
                <a:spcPct val="0"/>
              </a:spcBef>
              <a:spcAft>
                <a:spcPct val="0"/>
              </a:spcAft>
              <a:defRPr sz="2400" kern="1200">
                <a:solidFill>
                  <a:schemeClr val="bg1"/>
                </a:solidFill>
                <a:latin typeface="Arial" charset="0"/>
                <a:ea typeface="+mn-ea"/>
                <a:cs typeface="Arial" charset="0"/>
              </a:defRPr>
            </a:lvl5pPr>
            <a:lvl6pPr marL="2286000" algn="l" defTabSz="914400" rtl="0" eaLnBrk="1" latinLnBrk="0" hangingPunct="1">
              <a:defRPr sz="2400" kern="1200">
                <a:solidFill>
                  <a:schemeClr val="bg1"/>
                </a:solidFill>
                <a:latin typeface="Arial" charset="0"/>
                <a:ea typeface="+mn-ea"/>
                <a:cs typeface="Arial" charset="0"/>
              </a:defRPr>
            </a:lvl6pPr>
            <a:lvl7pPr marL="2743200" algn="l" defTabSz="914400" rtl="0" eaLnBrk="1" latinLnBrk="0" hangingPunct="1">
              <a:defRPr sz="2400" kern="1200">
                <a:solidFill>
                  <a:schemeClr val="bg1"/>
                </a:solidFill>
                <a:latin typeface="Arial" charset="0"/>
                <a:ea typeface="+mn-ea"/>
                <a:cs typeface="Arial" charset="0"/>
              </a:defRPr>
            </a:lvl7pPr>
            <a:lvl8pPr marL="3200400" algn="l" defTabSz="914400" rtl="0" eaLnBrk="1" latinLnBrk="0" hangingPunct="1">
              <a:defRPr sz="2400" kern="1200">
                <a:solidFill>
                  <a:schemeClr val="bg1"/>
                </a:solidFill>
                <a:latin typeface="Arial" charset="0"/>
                <a:ea typeface="+mn-ea"/>
                <a:cs typeface="Arial" charset="0"/>
              </a:defRPr>
            </a:lvl8pPr>
            <a:lvl9pPr marL="3657600" algn="l" defTabSz="914400" rtl="0" eaLnBrk="1" latinLnBrk="0" hangingPunct="1">
              <a:defRPr sz="2400" kern="1200">
                <a:solidFill>
                  <a:schemeClr val="bg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6AA2C4-AE0E-5946-A9D4-6533D68737BD}" type="slidenum">
              <a:rPr kumimoji="0" lang="en-US" sz="1200" b="0" i="0" u="none" strike="noStrike" kern="1200" cap="none" spc="0" normalizeH="0" baseline="0" noProof="0" smtClean="0">
                <a:ln>
                  <a:noFill/>
                </a:ln>
                <a:solidFill>
                  <a:srgbClr val="000000">
                    <a:tint val="75000"/>
                  </a:srgb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tint val="75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641407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035780518"/>
              </p:ext>
            </p:extLst>
          </p:nvPr>
        </p:nvGraphicFramePr>
        <p:xfrm>
          <a:off x="99929" y="1341437"/>
          <a:ext cx="8959850" cy="47545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p:cNvSpPr>
            <a:spLocks noGrp="1"/>
          </p:cNvSpPr>
          <p:nvPr>
            <p:ph type="body" sz="quarter" idx="11"/>
          </p:nvPr>
        </p:nvSpPr>
        <p:spPr>
          <a:xfrm>
            <a:off x="304800" y="5821997"/>
            <a:ext cx="8321040" cy="670560"/>
          </a:xfrm>
        </p:spPr>
        <p:txBody>
          <a:bodyPr>
            <a:noAutofit/>
          </a:bodyPr>
          <a:lstStyle/>
          <a:p>
            <a:r>
              <a:rPr lang="en-US" sz="1100" dirty="0"/>
              <a:t>NOTES: "HCBS Waiver or SPA Expansion" includes increases to the number of Section 1915(c) waiver slots, serving more people under existing waiver caps, or the addition of Section 1915(i) or Section 1915(k) state plan options to serve more individuals. SOURCE: Kaiser Commission on Medicaid and the Uninsured Survey of Medicaid Officials in 50 states and DC conducted by Health Management Associates, October 2016. </a:t>
            </a:r>
          </a:p>
        </p:txBody>
      </p:sp>
      <p:sp>
        <p:nvSpPr>
          <p:cNvPr id="5" name="Title 4"/>
          <p:cNvSpPr>
            <a:spLocks noGrp="1"/>
          </p:cNvSpPr>
          <p:nvPr>
            <p:ph type="title"/>
          </p:nvPr>
        </p:nvSpPr>
        <p:spPr>
          <a:xfrm>
            <a:off x="130409" y="156728"/>
            <a:ext cx="8961120" cy="914400"/>
          </a:xfrm>
        </p:spPr>
        <p:txBody>
          <a:bodyPr/>
          <a:lstStyle/>
          <a:p>
            <a:r>
              <a:rPr lang="en-US" sz="2800" b="1" dirty="0"/>
              <a:t>Almost every state is expanding community-based Long Term Services and </a:t>
            </a:r>
            <a:r>
              <a:rPr lang="en-US" sz="2800" b="1" dirty="0" smtClean="0"/>
              <a:t>Supports  </a:t>
            </a:r>
            <a:endParaRPr lang="en-US" sz="2800" b="1" dirty="0"/>
          </a:p>
        </p:txBody>
      </p:sp>
      <p:sp>
        <p:nvSpPr>
          <p:cNvPr id="8" name="Slide Number Placeholder 15"/>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sz="2400" kern="1200">
                <a:solidFill>
                  <a:schemeClr val="bg1"/>
                </a:solidFill>
                <a:latin typeface="Arial" charset="0"/>
                <a:ea typeface="+mn-ea"/>
                <a:cs typeface="Arial" charset="0"/>
              </a:defRPr>
            </a:lvl2pPr>
            <a:lvl3pPr marL="914400" algn="l" rtl="0" fontAlgn="base">
              <a:spcBef>
                <a:spcPct val="0"/>
              </a:spcBef>
              <a:spcAft>
                <a:spcPct val="0"/>
              </a:spcAft>
              <a:defRPr sz="2400" kern="1200">
                <a:solidFill>
                  <a:schemeClr val="bg1"/>
                </a:solidFill>
                <a:latin typeface="Arial" charset="0"/>
                <a:ea typeface="+mn-ea"/>
                <a:cs typeface="Arial" charset="0"/>
              </a:defRPr>
            </a:lvl3pPr>
            <a:lvl4pPr marL="1371600" algn="l" rtl="0" fontAlgn="base">
              <a:spcBef>
                <a:spcPct val="0"/>
              </a:spcBef>
              <a:spcAft>
                <a:spcPct val="0"/>
              </a:spcAft>
              <a:defRPr sz="2400" kern="1200">
                <a:solidFill>
                  <a:schemeClr val="bg1"/>
                </a:solidFill>
                <a:latin typeface="Arial" charset="0"/>
                <a:ea typeface="+mn-ea"/>
                <a:cs typeface="Arial" charset="0"/>
              </a:defRPr>
            </a:lvl4pPr>
            <a:lvl5pPr marL="1828800" algn="l" rtl="0" fontAlgn="base">
              <a:spcBef>
                <a:spcPct val="0"/>
              </a:spcBef>
              <a:spcAft>
                <a:spcPct val="0"/>
              </a:spcAft>
              <a:defRPr sz="2400" kern="1200">
                <a:solidFill>
                  <a:schemeClr val="bg1"/>
                </a:solidFill>
                <a:latin typeface="Arial" charset="0"/>
                <a:ea typeface="+mn-ea"/>
                <a:cs typeface="Arial" charset="0"/>
              </a:defRPr>
            </a:lvl5pPr>
            <a:lvl6pPr marL="2286000" algn="l" defTabSz="914400" rtl="0" eaLnBrk="1" latinLnBrk="0" hangingPunct="1">
              <a:defRPr sz="2400" kern="1200">
                <a:solidFill>
                  <a:schemeClr val="bg1"/>
                </a:solidFill>
                <a:latin typeface="Arial" charset="0"/>
                <a:ea typeface="+mn-ea"/>
                <a:cs typeface="Arial" charset="0"/>
              </a:defRPr>
            </a:lvl6pPr>
            <a:lvl7pPr marL="2743200" algn="l" defTabSz="914400" rtl="0" eaLnBrk="1" latinLnBrk="0" hangingPunct="1">
              <a:defRPr sz="2400" kern="1200">
                <a:solidFill>
                  <a:schemeClr val="bg1"/>
                </a:solidFill>
                <a:latin typeface="Arial" charset="0"/>
                <a:ea typeface="+mn-ea"/>
                <a:cs typeface="Arial" charset="0"/>
              </a:defRPr>
            </a:lvl7pPr>
            <a:lvl8pPr marL="3200400" algn="l" defTabSz="914400" rtl="0" eaLnBrk="1" latinLnBrk="0" hangingPunct="1">
              <a:defRPr sz="2400" kern="1200">
                <a:solidFill>
                  <a:schemeClr val="bg1"/>
                </a:solidFill>
                <a:latin typeface="Arial" charset="0"/>
                <a:ea typeface="+mn-ea"/>
                <a:cs typeface="Arial" charset="0"/>
              </a:defRPr>
            </a:lvl8pPr>
            <a:lvl9pPr marL="3657600" algn="l" defTabSz="914400" rtl="0" eaLnBrk="1" latinLnBrk="0" hangingPunct="1">
              <a:defRPr sz="2400" kern="1200">
                <a:solidFill>
                  <a:schemeClr val="bg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6AA2C4-AE0E-5946-A9D4-6533D68737BD}" type="slidenum">
              <a:rPr kumimoji="0" lang="en-US" sz="1200" b="0" i="0" u="none" strike="noStrike" kern="1200" cap="none" spc="0" normalizeH="0" baseline="0" noProof="0" smtClean="0">
                <a:ln>
                  <a:noFill/>
                </a:ln>
                <a:solidFill>
                  <a:srgbClr val="000000">
                    <a:tint val="75000"/>
                  </a:srgb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tint val="75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004324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b="1" dirty="0" smtClean="0"/>
              <a:t>16 states are implementing new housing-related </a:t>
            </a:r>
            <a:br>
              <a:rPr lang="en-US" sz="2800" b="1" dirty="0" smtClean="0"/>
            </a:br>
            <a:r>
              <a:rPr lang="en-US" sz="2800" b="1" dirty="0" smtClean="0"/>
              <a:t>services in 2016, 2017</a:t>
            </a:r>
            <a:endParaRPr lang="en-US" sz="2800" b="1" dirty="0"/>
          </a:p>
        </p:txBody>
      </p:sp>
      <p:sp>
        <p:nvSpPr>
          <p:cNvPr id="5" name="TextBox 4"/>
          <p:cNvSpPr txBox="1"/>
          <p:nvPr/>
        </p:nvSpPr>
        <p:spPr>
          <a:xfrm>
            <a:off x="594359" y="1649567"/>
            <a:ext cx="7879080" cy="830997"/>
          </a:xfrm>
          <a:prstGeom prst="rect">
            <a:avLst/>
          </a:prstGeom>
          <a:noFill/>
        </p:spPr>
        <p:txBody>
          <a:bodyPr wrap="square" rtlCol="0">
            <a:spAutoFit/>
          </a:bodyPr>
          <a:lstStyle/>
          <a:p>
            <a:pPr algn="ctr"/>
            <a:r>
              <a:rPr lang="en-US" dirty="0" smtClean="0">
                <a:solidFill>
                  <a:prstClr val="black"/>
                </a:solidFill>
              </a:rPr>
              <a:t>States Implementing/Expanding Housing-Related Services Outlined in CMS Information Bulletin</a:t>
            </a:r>
            <a:endParaRPr lang="en-US" dirty="0">
              <a:solidFill>
                <a:prstClr val="black"/>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822214229"/>
              </p:ext>
            </p:extLst>
          </p:nvPr>
        </p:nvGraphicFramePr>
        <p:xfrm>
          <a:off x="594358" y="2596170"/>
          <a:ext cx="7650480" cy="1011428"/>
        </p:xfrm>
        <a:graphic>
          <a:graphicData uri="http://schemas.openxmlformats.org/drawingml/2006/table">
            <a:tbl>
              <a:tblPr firstRow="1" bandRow="1">
                <a:tableStyleId>{5C22544A-7EE6-4342-B048-85BDC9FD1C3A}</a:tableStyleId>
              </a:tblPr>
              <a:tblGrid>
                <a:gridCol w="2550160"/>
                <a:gridCol w="2550160"/>
                <a:gridCol w="2550160"/>
              </a:tblGrid>
              <a:tr h="371348">
                <a:tc>
                  <a:txBody>
                    <a:bodyPr/>
                    <a:lstStyle/>
                    <a:p>
                      <a:pPr algn="ctr"/>
                      <a:r>
                        <a:rPr lang="en-US" dirty="0" smtClean="0"/>
                        <a:t>FY 2016 only</a:t>
                      </a:r>
                      <a:endParaRPr lang="en-US" dirty="0"/>
                    </a:p>
                  </a:txBody>
                  <a:tcPr/>
                </a:tc>
                <a:tc>
                  <a:txBody>
                    <a:bodyPr/>
                    <a:lstStyle/>
                    <a:p>
                      <a:pPr algn="ctr"/>
                      <a:r>
                        <a:rPr lang="en-US" dirty="0" smtClean="0"/>
                        <a:t>RI</a:t>
                      </a:r>
                      <a:endParaRPr lang="en-US" dirty="0"/>
                    </a:p>
                  </a:txBody>
                  <a:tcPr/>
                </a:tc>
                <a:tc>
                  <a:txBody>
                    <a:bodyPr/>
                    <a:lstStyle/>
                    <a:p>
                      <a:pPr algn="ctr"/>
                      <a:r>
                        <a:rPr lang="en-US" dirty="0" smtClean="0"/>
                        <a:t>FY 2016 and 2017</a:t>
                      </a:r>
                      <a:endParaRPr lang="en-US" dirty="0"/>
                    </a:p>
                  </a:txBody>
                  <a:tcPr/>
                </a:tc>
              </a:tr>
              <a:tr h="370840">
                <a:tc>
                  <a:txBody>
                    <a:bodyPr/>
                    <a:lstStyle/>
                    <a:p>
                      <a:pPr algn="ctr"/>
                      <a:r>
                        <a:rPr lang="en-US" dirty="0" smtClean="0"/>
                        <a:t>OH</a:t>
                      </a:r>
                      <a:endParaRPr lang="en-US" dirty="0"/>
                    </a:p>
                  </a:txBody>
                  <a:tcPr/>
                </a:tc>
                <a:tc>
                  <a:txBody>
                    <a:bodyPr/>
                    <a:lstStyle/>
                    <a:p>
                      <a:pPr algn="ctr"/>
                      <a:r>
                        <a:rPr lang="en-US" dirty="0" smtClean="0"/>
                        <a:t>CT, DC, DE, FL,</a:t>
                      </a:r>
                    </a:p>
                    <a:p>
                      <a:pPr algn="ctr"/>
                      <a:r>
                        <a:rPr lang="en-US" dirty="0" smtClean="0"/>
                        <a:t>HI, NJ, RI, VT</a:t>
                      </a:r>
                      <a:endParaRPr lang="en-US" dirty="0"/>
                    </a:p>
                  </a:txBody>
                  <a:tcPr/>
                </a:tc>
                <a:tc>
                  <a:txBody>
                    <a:bodyPr/>
                    <a:lstStyle/>
                    <a:p>
                      <a:pPr algn="ctr"/>
                      <a:r>
                        <a:rPr lang="en-US" dirty="0" smtClean="0"/>
                        <a:t>CA, LA, MA, NC,</a:t>
                      </a:r>
                    </a:p>
                    <a:p>
                      <a:pPr algn="ctr"/>
                      <a:r>
                        <a:rPr lang="en-US" dirty="0" smtClean="0"/>
                        <a:t>OK, TN, WA</a:t>
                      </a:r>
                      <a:endParaRPr lang="en-US" dirty="0"/>
                    </a:p>
                  </a:txBody>
                  <a:tcPr/>
                </a:tc>
              </a:tr>
            </a:tbl>
          </a:graphicData>
        </a:graphic>
      </p:graphicFrame>
      <p:sp>
        <p:nvSpPr>
          <p:cNvPr id="9" name="TextBox 8"/>
          <p:cNvSpPr txBox="1"/>
          <p:nvPr/>
        </p:nvSpPr>
        <p:spPr>
          <a:xfrm rot="10800000" flipV="1">
            <a:off x="228598" y="4267200"/>
            <a:ext cx="8610600"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prstClr val="black"/>
                </a:solidFill>
              </a:rPr>
              <a:t> Almost half the states reported they already offer housing-related services in 2016 that they expected to continue beyond MFP expiration (under MFP, c waiver, or other authority)</a:t>
            </a:r>
            <a:endParaRPr lang="en-US" sz="2000" dirty="0">
              <a:solidFill>
                <a:prstClr val="black"/>
              </a:solidFill>
            </a:endParaRPr>
          </a:p>
        </p:txBody>
      </p:sp>
      <p:sp>
        <p:nvSpPr>
          <p:cNvPr id="7" name="Text Placeholder 7"/>
          <p:cNvSpPr txBox="1">
            <a:spLocks/>
          </p:cNvSpPr>
          <p:nvPr/>
        </p:nvSpPr>
        <p:spPr bwMode="auto">
          <a:xfrm>
            <a:off x="228597" y="5791200"/>
            <a:ext cx="8703102"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ts val="0"/>
              </a:spcBef>
              <a:spcAft>
                <a:spcPct val="0"/>
              </a:spcAft>
              <a:buFont typeface="Arial" pitchFamily="34" charset="0"/>
              <a:buNone/>
              <a:defRPr sz="1200" kern="1200" baseline="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r>
              <a:rPr kumimoji="0" lang="en-US" sz="1050" b="0" i="0" u="none" strike="noStrike" kern="1200" cap="none" spc="0" normalizeH="0" baseline="0" noProof="0" dirty="0">
                <a:ln>
                  <a:noFill/>
                </a:ln>
                <a:solidFill>
                  <a:sysClr val="windowText" lastClr="000000"/>
                </a:solidFill>
                <a:effectLst/>
                <a:uLnTx/>
                <a:uFillTx/>
                <a:latin typeface="Calibri" pitchFamily="34" charset="0"/>
                <a:ea typeface="+mn-ea"/>
              </a:rPr>
              <a:t>SOURCE: Kaiser Commission on Medicaid and the Uninsured Survey of Medicaid Officials in 50 states and DC conducted by Health Management Associates, October 2016</a:t>
            </a:r>
            <a:r>
              <a:rPr kumimoji="0" lang="en-US" sz="1100" b="0" i="0" u="none" strike="noStrike" kern="1200" cap="none" spc="0" normalizeH="0" baseline="0" noProof="0" dirty="0">
                <a:ln>
                  <a:noFill/>
                </a:ln>
                <a:solidFill>
                  <a:sysClr val="windowText" lastClr="000000"/>
                </a:solidFill>
                <a:effectLst/>
                <a:uLnTx/>
                <a:uFillTx/>
                <a:latin typeface="Calibri" pitchFamily="34" charset="0"/>
                <a:ea typeface="+mn-ea"/>
              </a:rPr>
              <a:t>. </a:t>
            </a:r>
          </a:p>
        </p:txBody>
      </p:sp>
      <p:sp>
        <p:nvSpPr>
          <p:cNvPr id="10" name="Slide Number Placeholder 15"/>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sz="2400" kern="1200">
                <a:solidFill>
                  <a:schemeClr val="bg1"/>
                </a:solidFill>
                <a:latin typeface="Arial" charset="0"/>
                <a:ea typeface="+mn-ea"/>
                <a:cs typeface="Arial" charset="0"/>
              </a:defRPr>
            </a:lvl2pPr>
            <a:lvl3pPr marL="914400" algn="l" rtl="0" fontAlgn="base">
              <a:spcBef>
                <a:spcPct val="0"/>
              </a:spcBef>
              <a:spcAft>
                <a:spcPct val="0"/>
              </a:spcAft>
              <a:defRPr sz="2400" kern="1200">
                <a:solidFill>
                  <a:schemeClr val="bg1"/>
                </a:solidFill>
                <a:latin typeface="Arial" charset="0"/>
                <a:ea typeface="+mn-ea"/>
                <a:cs typeface="Arial" charset="0"/>
              </a:defRPr>
            </a:lvl3pPr>
            <a:lvl4pPr marL="1371600" algn="l" rtl="0" fontAlgn="base">
              <a:spcBef>
                <a:spcPct val="0"/>
              </a:spcBef>
              <a:spcAft>
                <a:spcPct val="0"/>
              </a:spcAft>
              <a:defRPr sz="2400" kern="1200">
                <a:solidFill>
                  <a:schemeClr val="bg1"/>
                </a:solidFill>
                <a:latin typeface="Arial" charset="0"/>
                <a:ea typeface="+mn-ea"/>
                <a:cs typeface="Arial" charset="0"/>
              </a:defRPr>
            </a:lvl4pPr>
            <a:lvl5pPr marL="1828800" algn="l" rtl="0" fontAlgn="base">
              <a:spcBef>
                <a:spcPct val="0"/>
              </a:spcBef>
              <a:spcAft>
                <a:spcPct val="0"/>
              </a:spcAft>
              <a:defRPr sz="2400" kern="1200">
                <a:solidFill>
                  <a:schemeClr val="bg1"/>
                </a:solidFill>
                <a:latin typeface="Arial" charset="0"/>
                <a:ea typeface="+mn-ea"/>
                <a:cs typeface="Arial" charset="0"/>
              </a:defRPr>
            </a:lvl5pPr>
            <a:lvl6pPr marL="2286000" algn="l" defTabSz="914400" rtl="0" eaLnBrk="1" latinLnBrk="0" hangingPunct="1">
              <a:defRPr sz="2400" kern="1200">
                <a:solidFill>
                  <a:schemeClr val="bg1"/>
                </a:solidFill>
                <a:latin typeface="Arial" charset="0"/>
                <a:ea typeface="+mn-ea"/>
                <a:cs typeface="Arial" charset="0"/>
              </a:defRPr>
            </a:lvl6pPr>
            <a:lvl7pPr marL="2743200" algn="l" defTabSz="914400" rtl="0" eaLnBrk="1" latinLnBrk="0" hangingPunct="1">
              <a:defRPr sz="2400" kern="1200">
                <a:solidFill>
                  <a:schemeClr val="bg1"/>
                </a:solidFill>
                <a:latin typeface="Arial" charset="0"/>
                <a:ea typeface="+mn-ea"/>
                <a:cs typeface="Arial" charset="0"/>
              </a:defRPr>
            </a:lvl7pPr>
            <a:lvl8pPr marL="3200400" algn="l" defTabSz="914400" rtl="0" eaLnBrk="1" latinLnBrk="0" hangingPunct="1">
              <a:defRPr sz="2400" kern="1200">
                <a:solidFill>
                  <a:schemeClr val="bg1"/>
                </a:solidFill>
                <a:latin typeface="Arial" charset="0"/>
                <a:ea typeface="+mn-ea"/>
                <a:cs typeface="Arial" charset="0"/>
              </a:defRPr>
            </a:lvl8pPr>
            <a:lvl9pPr marL="3657600" algn="l" defTabSz="914400" rtl="0" eaLnBrk="1" latinLnBrk="0" hangingPunct="1">
              <a:defRPr sz="2400" kern="1200">
                <a:solidFill>
                  <a:schemeClr val="bg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6AA2C4-AE0E-5946-A9D4-6533D68737BD}" type="slidenum">
              <a:rPr kumimoji="0" lang="en-US" sz="1200" b="0" i="0" u="none" strike="noStrike" kern="1200" cap="none" spc="0" normalizeH="0" baseline="0" noProof="0" smtClean="0">
                <a:ln>
                  <a:noFill/>
                </a:ln>
                <a:solidFill>
                  <a:srgbClr val="000000">
                    <a:tint val="75000"/>
                  </a:srgb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000000">
                  <a:tint val="75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540053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990600"/>
            <a:ext cx="8001000" cy="4754880"/>
          </a:xfrm>
        </p:spPr>
        <p:txBody>
          <a:bodyPr/>
          <a:lstStyle/>
          <a:p>
            <a:r>
              <a:rPr lang="en-US" dirty="0" smtClean="0"/>
              <a:t>23 states had MLTSS arrangements in June 2016</a:t>
            </a:r>
            <a:endParaRPr lang="en-US" dirty="0"/>
          </a:p>
          <a:p>
            <a:r>
              <a:rPr lang="en-US" dirty="0" smtClean="0"/>
              <a:t>21 states had at least one MCO arrangement that offers physical and LTSS in one contract </a:t>
            </a:r>
          </a:p>
          <a:p>
            <a:r>
              <a:rPr lang="en-US" dirty="0" smtClean="0"/>
              <a:t>10 states in 2017 will have a duals Financial Alignment Demonstration; 5 states require Medicaid MCOs to offer D-SNP</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Seniors most likely to be required to enroll in MLTSS (13 states); people with ID/DD least likely to be required to enroll in MLTSS (8 states)</a:t>
            </a:r>
          </a:p>
          <a:p>
            <a:endParaRPr lang="en-US" dirty="0" smtClean="0"/>
          </a:p>
          <a:p>
            <a:endParaRPr lang="en-US" dirty="0"/>
          </a:p>
          <a:p>
            <a:pPr marL="0" indent="0">
              <a:buNone/>
            </a:pPr>
            <a:endParaRPr lang="en-US" dirty="0"/>
          </a:p>
        </p:txBody>
      </p:sp>
      <p:sp>
        <p:nvSpPr>
          <p:cNvPr id="4" name="Title 3"/>
          <p:cNvSpPr>
            <a:spLocks noGrp="1"/>
          </p:cNvSpPr>
          <p:nvPr>
            <p:ph type="title"/>
          </p:nvPr>
        </p:nvSpPr>
        <p:spPr/>
        <p:txBody>
          <a:bodyPr/>
          <a:lstStyle/>
          <a:p>
            <a:r>
              <a:rPr lang="en-US" sz="2800" b="1" dirty="0" smtClean="0"/>
              <a:t>Managed LTSS remains a strong trend in 2016, 2017</a:t>
            </a:r>
            <a:endParaRPr lang="en-US" sz="2800" b="1" dirty="0"/>
          </a:p>
        </p:txBody>
      </p:sp>
      <p:sp>
        <p:nvSpPr>
          <p:cNvPr id="10" name="TextBox 9"/>
          <p:cNvSpPr txBox="1"/>
          <p:nvPr/>
        </p:nvSpPr>
        <p:spPr>
          <a:xfrm>
            <a:off x="2128156" y="2895600"/>
            <a:ext cx="4953000" cy="369332"/>
          </a:xfrm>
          <a:prstGeom prst="rect">
            <a:avLst/>
          </a:prstGeom>
          <a:noFill/>
        </p:spPr>
        <p:txBody>
          <a:bodyPr wrap="square" rtlCol="0">
            <a:spAutoFit/>
          </a:bodyPr>
          <a:lstStyle/>
          <a:p>
            <a:r>
              <a:rPr lang="en-US" sz="1800" b="1" dirty="0" smtClean="0">
                <a:solidFill>
                  <a:prstClr val="black"/>
                </a:solidFill>
              </a:rPr>
              <a:t>MLTSS Populations Expansions 2016 - 2017</a:t>
            </a:r>
            <a:endParaRPr lang="en-US" sz="1800" b="1" dirty="0">
              <a:solidFill>
                <a:prstClr val="black"/>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1661857203"/>
              </p:ext>
            </p:extLst>
          </p:nvPr>
        </p:nvGraphicFramePr>
        <p:xfrm>
          <a:off x="1519428" y="3276600"/>
          <a:ext cx="6096000" cy="1708806"/>
        </p:xfrm>
        <a:graphic>
          <a:graphicData uri="http://schemas.openxmlformats.org/drawingml/2006/table">
            <a:tbl>
              <a:tblPr firstRow="1" bandRow="1">
                <a:tableStyleId>{5C22544A-7EE6-4342-B048-85BDC9FD1C3A}</a:tableStyleId>
              </a:tblPr>
              <a:tblGrid>
                <a:gridCol w="2032000"/>
                <a:gridCol w="2032000"/>
                <a:gridCol w="2032000"/>
              </a:tblGrid>
              <a:tr h="383824">
                <a:tc>
                  <a:txBody>
                    <a:bodyPr/>
                    <a:lstStyle/>
                    <a:p>
                      <a:endParaRPr lang="en-US" dirty="0"/>
                    </a:p>
                  </a:txBody>
                  <a:tcPr/>
                </a:tc>
                <a:tc>
                  <a:txBody>
                    <a:bodyPr/>
                    <a:lstStyle/>
                    <a:p>
                      <a:pPr algn="ctr"/>
                      <a:r>
                        <a:rPr lang="en-US" dirty="0" smtClean="0"/>
                        <a:t>2016</a:t>
                      </a:r>
                      <a:endParaRPr lang="en-US" dirty="0"/>
                    </a:p>
                  </a:txBody>
                  <a:tcPr/>
                </a:tc>
                <a:tc>
                  <a:txBody>
                    <a:bodyPr/>
                    <a:lstStyle/>
                    <a:p>
                      <a:pPr algn="ctr"/>
                      <a:r>
                        <a:rPr lang="en-US" dirty="0" smtClean="0"/>
                        <a:t>2017</a:t>
                      </a:r>
                      <a:endParaRPr lang="en-US" dirty="0"/>
                    </a:p>
                  </a:txBody>
                  <a:tcPr/>
                </a:tc>
              </a:tr>
              <a:tr h="662491">
                <a:tc>
                  <a:txBody>
                    <a:bodyPr/>
                    <a:lstStyle/>
                    <a:p>
                      <a:r>
                        <a:rPr lang="en-US" dirty="0" smtClean="0"/>
                        <a:t>Geographic Expansion</a:t>
                      </a:r>
                      <a:endParaRPr lang="en-US" dirty="0"/>
                    </a:p>
                  </a:txBody>
                  <a:tcPr/>
                </a:tc>
                <a:tc>
                  <a:txBody>
                    <a:bodyPr/>
                    <a:lstStyle/>
                    <a:p>
                      <a:pPr algn="ctr"/>
                      <a:r>
                        <a:rPr lang="en-US" dirty="0" smtClean="0"/>
                        <a:t>IA, ID, SC, WI</a:t>
                      </a:r>
                      <a:endParaRPr lang="en-US" dirty="0"/>
                    </a:p>
                  </a:txBody>
                  <a:tcPr/>
                </a:tc>
                <a:tc>
                  <a:txBody>
                    <a:bodyPr/>
                    <a:lstStyle/>
                    <a:p>
                      <a:pPr algn="ctr"/>
                      <a:r>
                        <a:rPr lang="en-US" dirty="0" smtClean="0"/>
                        <a:t>SC, WI</a:t>
                      </a:r>
                      <a:endParaRPr lang="en-US" dirty="0"/>
                    </a:p>
                  </a:txBody>
                  <a:tcPr/>
                </a:tc>
              </a:tr>
              <a:tr h="662491">
                <a:tc>
                  <a:txBody>
                    <a:bodyPr/>
                    <a:lstStyle/>
                    <a:p>
                      <a:r>
                        <a:rPr lang="en-US" dirty="0" smtClean="0"/>
                        <a:t>New Population Group</a:t>
                      </a:r>
                      <a:endParaRPr lang="en-US" dirty="0"/>
                    </a:p>
                  </a:txBody>
                  <a:tcPr/>
                </a:tc>
                <a:tc>
                  <a:txBody>
                    <a:bodyPr/>
                    <a:lstStyle/>
                    <a:p>
                      <a:pPr algn="ctr"/>
                      <a:r>
                        <a:rPr lang="en-US" dirty="0" smtClean="0"/>
                        <a:t>IA, NJ, NY, SC</a:t>
                      </a:r>
                      <a:endParaRPr lang="en-US" dirty="0"/>
                    </a:p>
                  </a:txBody>
                  <a:tcPr/>
                </a:tc>
                <a:tc>
                  <a:txBody>
                    <a:bodyPr/>
                    <a:lstStyle/>
                    <a:p>
                      <a:pPr algn="ctr"/>
                      <a:r>
                        <a:rPr lang="en-US" dirty="0" smtClean="0"/>
                        <a:t>IL, NY, SC, TN, TX</a:t>
                      </a:r>
                      <a:endParaRPr lang="en-US" dirty="0"/>
                    </a:p>
                  </a:txBody>
                  <a:tcPr/>
                </a:tc>
              </a:tr>
            </a:tbl>
          </a:graphicData>
        </a:graphic>
      </p:graphicFrame>
      <p:sp>
        <p:nvSpPr>
          <p:cNvPr id="7" name="Text Placeholder 7"/>
          <p:cNvSpPr txBox="1">
            <a:spLocks/>
          </p:cNvSpPr>
          <p:nvPr/>
        </p:nvSpPr>
        <p:spPr bwMode="auto">
          <a:xfrm>
            <a:off x="214817" y="5943600"/>
            <a:ext cx="8779679"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ts val="0"/>
              </a:spcBef>
              <a:spcAft>
                <a:spcPct val="0"/>
              </a:spcAft>
              <a:buFont typeface="Arial" pitchFamily="34" charset="0"/>
              <a:buNone/>
              <a:defRPr sz="1200" kern="1200" baseline="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r>
              <a:rPr kumimoji="0" lang="en-US" sz="1050" b="0" i="0" u="none" strike="noStrike" kern="1200" cap="none" spc="0" normalizeH="0" baseline="0" noProof="0" dirty="0">
                <a:ln>
                  <a:noFill/>
                </a:ln>
                <a:solidFill>
                  <a:sysClr val="windowText" lastClr="000000"/>
                </a:solidFill>
                <a:effectLst/>
                <a:uLnTx/>
                <a:uFillTx/>
                <a:latin typeface="Calibri" pitchFamily="34" charset="0"/>
                <a:ea typeface="+mn-ea"/>
              </a:rPr>
              <a:t>SOURCE: Kaiser Commission on Medicaid and the Uninsured Survey of Medicaid Officials in 50 states and DC conducted by Health Management Associates, October 2016</a:t>
            </a:r>
            <a:r>
              <a:rPr kumimoji="0" lang="en-US" sz="1100" b="0" i="0" u="none" strike="noStrike" kern="1200" cap="none" spc="0" normalizeH="0" baseline="0" noProof="0" dirty="0">
                <a:ln>
                  <a:noFill/>
                </a:ln>
                <a:solidFill>
                  <a:sysClr val="windowText" lastClr="000000"/>
                </a:solidFill>
                <a:effectLst/>
                <a:uLnTx/>
                <a:uFillTx/>
                <a:latin typeface="Calibri" pitchFamily="34" charset="0"/>
                <a:ea typeface="+mn-ea"/>
              </a:rPr>
              <a:t>. </a:t>
            </a:r>
          </a:p>
        </p:txBody>
      </p:sp>
      <p:sp>
        <p:nvSpPr>
          <p:cNvPr id="8" name="Slide Number Placeholder 15"/>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sz="2400" kern="1200">
                <a:solidFill>
                  <a:schemeClr val="bg1"/>
                </a:solidFill>
                <a:latin typeface="Arial" charset="0"/>
                <a:ea typeface="+mn-ea"/>
                <a:cs typeface="Arial" charset="0"/>
              </a:defRPr>
            </a:lvl2pPr>
            <a:lvl3pPr marL="914400" algn="l" rtl="0" fontAlgn="base">
              <a:spcBef>
                <a:spcPct val="0"/>
              </a:spcBef>
              <a:spcAft>
                <a:spcPct val="0"/>
              </a:spcAft>
              <a:defRPr sz="2400" kern="1200">
                <a:solidFill>
                  <a:schemeClr val="bg1"/>
                </a:solidFill>
                <a:latin typeface="Arial" charset="0"/>
                <a:ea typeface="+mn-ea"/>
                <a:cs typeface="Arial" charset="0"/>
              </a:defRPr>
            </a:lvl3pPr>
            <a:lvl4pPr marL="1371600" algn="l" rtl="0" fontAlgn="base">
              <a:spcBef>
                <a:spcPct val="0"/>
              </a:spcBef>
              <a:spcAft>
                <a:spcPct val="0"/>
              </a:spcAft>
              <a:defRPr sz="2400" kern="1200">
                <a:solidFill>
                  <a:schemeClr val="bg1"/>
                </a:solidFill>
                <a:latin typeface="Arial" charset="0"/>
                <a:ea typeface="+mn-ea"/>
                <a:cs typeface="Arial" charset="0"/>
              </a:defRPr>
            </a:lvl4pPr>
            <a:lvl5pPr marL="1828800" algn="l" rtl="0" fontAlgn="base">
              <a:spcBef>
                <a:spcPct val="0"/>
              </a:spcBef>
              <a:spcAft>
                <a:spcPct val="0"/>
              </a:spcAft>
              <a:defRPr sz="2400" kern="1200">
                <a:solidFill>
                  <a:schemeClr val="bg1"/>
                </a:solidFill>
                <a:latin typeface="Arial" charset="0"/>
                <a:ea typeface="+mn-ea"/>
                <a:cs typeface="Arial" charset="0"/>
              </a:defRPr>
            </a:lvl5pPr>
            <a:lvl6pPr marL="2286000" algn="l" defTabSz="914400" rtl="0" eaLnBrk="1" latinLnBrk="0" hangingPunct="1">
              <a:defRPr sz="2400" kern="1200">
                <a:solidFill>
                  <a:schemeClr val="bg1"/>
                </a:solidFill>
                <a:latin typeface="Arial" charset="0"/>
                <a:ea typeface="+mn-ea"/>
                <a:cs typeface="Arial" charset="0"/>
              </a:defRPr>
            </a:lvl6pPr>
            <a:lvl7pPr marL="2743200" algn="l" defTabSz="914400" rtl="0" eaLnBrk="1" latinLnBrk="0" hangingPunct="1">
              <a:defRPr sz="2400" kern="1200">
                <a:solidFill>
                  <a:schemeClr val="bg1"/>
                </a:solidFill>
                <a:latin typeface="Arial" charset="0"/>
                <a:ea typeface="+mn-ea"/>
                <a:cs typeface="Arial" charset="0"/>
              </a:defRPr>
            </a:lvl7pPr>
            <a:lvl8pPr marL="3200400" algn="l" defTabSz="914400" rtl="0" eaLnBrk="1" latinLnBrk="0" hangingPunct="1">
              <a:defRPr sz="2400" kern="1200">
                <a:solidFill>
                  <a:schemeClr val="bg1"/>
                </a:solidFill>
                <a:latin typeface="Arial" charset="0"/>
                <a:ea typeface="+mn-ea"/>
                <a:cs typeface="Arial" charset="0"/>
              </a:defRPr>
            </a:lvl8pPr>
            <a:lvl9pPr marL="3657600" algn="l" defTabSz="914400" rtl="0" eaLnBrk="1" latinLnBrk="0" hangingPunct="1">
              <a:defRPr sz="2400" kern="1200">
                <a:solidFill>
                  <a:schemeClr val="bg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6AA2C4-AE0E-5946-A9D4-6533D68737BD}" type="slidenum">
              <a:rPr kumimoji="0" lang="en-US" sz="1200" b="0" i="0" u="none" strike="noStrike" kern="1200" cap="none" spc="0" normalizeH="0" baseline="0" noProof="0" smtClean="0">
                <a:ln>
                  <a:noFill/>
                </a:ln>
                <a:solidFill>
                  <a:srgbClr val="000000">
                    <a:tint val="75000"/>
                  </a:srgb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rgbClr val="000000">
                  <a:tint val="75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212955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2094423540"/>
              </p:ext>
            </p:extLst>
          </p:nvPr>
        </p:nvGraphicFramePr>
        <p:xfrm>
          <a:off x="152400" y="1143000"/>
          <a:ext cx="8899525" cy="47698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Placeholder 7"/>
          <p:cNvSpPr>
            <a:spLocks noGrp="1"/>
          </p:cNvSpPr>
          <p:nvPr>
            <p:ph type="body" sz="quarter" idx="11"/>
          </p:nvPr>
        </p:nvSpPr>
        <p:spPr>
          <a:xfrm>
            <a:off x="205029" y="5882137"/>
            <a:ext cx="8779679" cy="548640"/>
          </a:xfrm>
        </p:spPr>
        <p:txBody>
          <a:bodyPr/>
          <a:lstStyle/>
          <a:p>
            <a:r>
              <a:rPr lang="en-US" sz="1050" dirty="0"/>
              <a:t>SOURCE: Kaiser Commission on Medicaid and the Uninsured Survey of Medicaid Officials in 50 states and DC conducted by Health Management Associates, October 2016</a:t>
            </a:r>
            <a:r>
              <a:rPr lang="en-US" sz="1100" dirty="0"/>
              <a:t>. </a:t>
            </a:r>
          </a:p>
        </p:txBody>
      </p:sp>
      <p:sp>
        <p:nvSpPr>
          <p:cNvPr id="6" name="Title 5"/>
          <p:cNvSpPr>
            <a:spLocks noGrp="1"/>
          </p:cNvSpPr>
          <p:nvPr>
            <p:ph type="title"/>
          </p:nvPr>
        </p:nvSpPr>
        <p:spPr>
          <a:xfrm>
            <a:off x="121601" y="86848"/>
            <a:ext cx="8961120" cy="914400"/>
          </a:xfrm>
        </p:spPr>
        <p:txBody>
          <a:bodyPr/>
          <a:lstStyle/>
          <a:p>
            <a:r>
              <a:rPr lang="en-US" sz="2400" b="1" dirty="0"/>
              <a:t>Looking ahead, Medicaid priorities are focused on goals and strategies to improve care and outcomes for high need </a:t>
            </a:r>
            <a:r>
              <a:rPr lang="en-US" sz="2400" b="1" dirty="0" smtClean="0"/>
              <a:t>populations</a:t>
            </a:r>
            <a:endParaRPr lang="en-US" sz="2400" b="1" dirty="0"/>
          </a:p>
        </p:txBody>
      </p:sp>
      <p:sp>
        <p:nvSpPr>
          <p:cNvPr id="7" name="Slide Number Placeholder 15"/>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sz="2400" kern="1200">
                <a:solidFill>
                  <a:schemeClr val="bg1"/>
                </a:solidFill>
                <a:latin typeface="Arial" charset="0"/>
                <a:ea typeface="+mn-ea"/>
                <a:cs typeface="Arial" charset="0"/>
              </a:defRPr>
            </a:lvl2pPr>
            <a:lvl3pPr marL="914400" algn="l" rtl="0" fontAlgn="base">
              <a:spcBef>
                <a:spcPct val="0"/>
              </a:spcBef>
              <a:spcAft>
                <a:spcPct val="0"/>
              </a:spcAft>
              <a:defRPr sz="2400" kern="1200">
                <a:solidFill>
                  <a:schemeClr val="bg1"/>
                </a:solidFill>
                <a:latin typeface="Arial" charset="0"/>
                <a:ea typeface="+mn-ea"/>
                <a:cs typeface="Arial" charset="0"/>
              </a:defRPr>
            </a:lvl3pPr>
            <a:lvl4pPr marL="1371600" algn="l" rtl="0" fontAlgn="base">
              <a:spcBef>
                <a:spcPct val="0"/>
              </a:spcBef>
              <a:spcAft>
                <a:spcPct val="0"/>
              </a:spcAft>
              <a:defRPr sz="2400" kern="1200">
                <a:solidFill>
                  <a:schemeClr val="bg1"/>
                </a:solidFill>
                <a:latin typeface="Arial" charset="0"/>
                <a:ea typeface="+mn-ea"/>
                <a:cs typeface="Arial" charset="0"/>
              </a:defRPr>
            </a:lvl4pPr>
            <a:lvl5pPr marL="1828800" algn="l" rtl="0" fontAlgn="base">
              <a:spcBef>
                <a:spcPct val="0"/>
              </a:spcBef>
              <a:spcAft>
                <a:spcPct val="0"/>
              </a:spcAft>
              <a:defRPr sz="2400" kern="1200">
                <a:solidFill>
                  <a:schemeClr val="bg1"/>
                </a:solidFill>
                <a:latin typeface="Arial" charset="0"/>
                <a:ea typeface="+mn-ea"/>
                <a:cs typeface="Arial" charset="0"/>
              </a:defRPr>
            </a:lvl5pPr>
            <a:lvl6pPr marL="2286000" algn="l" defTabSz="914400" rtl="0" eaLnBrk="1" latinLnBrk="0" hangingPunct="1">
              <a:defRPr sz="2400" kern="1200">
                <a:solidFill>
                  <a:schemeClr val="bg1"/>
                </a:solidFill>
                <a:latin typeface="Arial" charset="0"/>
                <a:ea typeface="+mn-ea"/>
                <a:cs typeface="Arial" charset="0"/>
              </a:defRPr>
            </a:lvl6pPr>
            <a:lvl7pPr marL="2743200" algn="l" defTabSz="914400" rtl="0" eaLnBrk="1" latinLnBrk="0" hangingPunct="1">
              <a:defRPr sz="2400" kern="1200">
                <a:solidFill>
                  <a:schemeClr val="bg1"/>
                </a:solidFill>
                <a:latin typeface="Arial" charset="0"/>
                <a:ea typeface="+mn-ea"/>
                <a:cs typeface="Arial" charset="0"/>
              </a:defRPr>
            </a:lvl7pPr>
            <a:lvl8pPr marL="3200400" algn="l" defTabSz="914400" rtl="0" eaLnBrk="1" latinLnBrk="0" hangingPunct="1">
              <a:defRPr sz="2400" kern="1200">
                <a:solidFill>
                  <a:schemeClr val="bg1"/>
                </a:solidFill>
                <a:latin typeface="Arial" charset="0"/>
                <a:ea typeface="+mn-ea"/>
                <a:cs typeface="Arial" charset="0"/>
              </a:defRPr>
            </a:lvl8pPr>
            <a:lvl9pPr marL="3657600" algn="l" defTabSz="914400" rtl="0" eaLnBrk="1" latinLnBrk="0" hangingPunct="1">
              <a:defRPr sz="2400" kern="1200">
                <a:solidFill>
                  <a:schemeClr val="bg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6AA2C4-AE0E-5946-A9D4-6533D68737BD}" type="slidenum">
              <a:rPr kumimoji="0" lang="en-US" sz="1200" b="0" i="0" u="none" strike="noStrike" kern="1200" cap="none" spc="0" normalizeH="0" baseline="0" noProof="0" smtClean="0">
                <a:ln>
                  <a:noFill/>
                </a:ln>
                <a:solidFill>
                  <a:srgbClr val="000000">
                    <a:tint val="75000"/>
                  </a:srgb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000000">
                  <a:tint val="75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600970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967" y="4010314"/>
            <a:ext cx="9395590" cy="1030383"/>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681" y="105422"/>
            <a:ext cx="7687951" cy="6443729"/>
          </a:xfrm>
          <a:prstGeom prst="rect">
            <a:avLst/>
          </a:prstGeom>
        </p:spPr>
      </p:pic>
      <p:sp>
        <p:nvSpPr>
          <p:cNvPr id="6" name="TextBox 5"/>
          <p:cNvSpPr txBox="1"/>
          <p:nvPr/>
        </p:nvSpPr>
        <p:spPr>
          <a:xfrm>
            <a:off x="1839817" y="1005268"/>
            <a:ext cx="2427383" cy="461665"/>
          </a:xfrm>
          <a:prstGeom prst="rect">
            <a:avLst/>
          </a:prstGeom>
          <a:noFill/>
        </p:spPr>
        <p:txBody>
          <a:bodyPr wrap="square" rtlCol="0">
            <a:spAutoFit/>
          </a:bodyPr>
          <a:lstStyle/>
          <a:p>
            <a:r>
              <a:rPr lang="en-US" dirty="0" smtClean="0">
                <a:solidFill>
                  <a:srgbClr val="86AB5D"/>
                </a:solidFill>
                <a:latin typeface="Arial" charset="0"/>
                <a:ea typeface="Arial" charset="0"/>
                <a:cs typeface="Arial" charset="0"/>
              </a:rPr>
              <a:t>CONTACT US</a:t>
            </a:r>
            <a:endParaRPr lang="en-US" dirty="0">
              <a:solidFill>
                <a:srgbClr val="86AB5D"/>
              </a:solidFill>
              <a:latin typeface="Arial" charset="0"/>
              <a:ea typeface="Arial" charset="0"/>
              <a:cs typeface="Arial" charset="0"/>
            </a:endParaRPr>
          </a:p>
        </p:txBody>
      </p:sp>
      <p:sp>
        <p:nvSpPr>
          <p:cNvPr id="13" name="TextBox 12"/>
          <p:cNvSpPr txBox="1"/>
          <p:nvPr/>
        </p:nvSpPr>
        <p:spPr>
          <a:xfrm>
            <a:off x="1647403" y="1374343"/>
            <a:ext cx="5905754" cy="4031873"/>
          </a:xfrm>
          <a:prstGeom prst="rect">
            <a:avLst/>
          </a:prstGeom>
          <a:noFill/>
        </p:spPr>
        <p:txBody>
          <a:bodyPr wrap="square" rtlCol="0">
            <a:spAutoFit/>
          </a:bodyPr>
          <a:lstStyle/>
          <a:p>
            <a:r>
              <a:rPr lang="en-US" sz="1600" b="1" cap="all" dirty="0" smtClean="0">
                <a:solidFill>
                  <a:srgbClr val="0066A3"/>
                </a:solidFill>
                <a:latin typeface="Arial" charset="0"/>
                <a:ea typeface="Arial" charset="0"/>
                <a:cs typeface="Arial" charset="0"/>
              </a:rPr>
              <a:t>Vernon Smith</a:t>
            </a:r>
            <a:endParaRPr lang="en-US" sz="1600" b="1" cap="all" dirty="0" smtClean="0">
              <a:solidFill>
                <a:srgbClr val="0066A3"/>
              </a:solidFill>
              <a:latin typeface="Arial" charset="0"/>
              <a:ea typeface="Arial" charset="0"/>
              <a:cs typeface="Arial" charset="0"/>
            </a:endParaRPr>
          </a:p>
          <a:p>
            <a:r>
              <a:rPr lang="en-US" sz="1600" i="1" dirty="0" smtClean="0">
                <a:solidFill>
                  <a:schemeClr val="tx1">
                    <a:lumMod val="50000"/>
                    <a:lumOff val="50000"/>
                  </a:schemeClr>
                </a:solidFill>
                <a:latin typeface="Arial" charset="0"/>
                <a:ea typeface="Arial" charset="0"/>
                <a:cs typeface="Arial" charset="0"/>
              </a:rPr>
              <a:t>Senior Fellow</a:t>
            </a:r>
            <a:endParaRPr lang="en-US" sz="1600" i="1" dirty="0" smtClean="0">
              <a:solidFill>
                <a:schemeClr val="tx1">
                  <a:lumMod val="50000"/>
                  <a:lumOff val="50000"/>
                </a:schemeClr>
              </a:solidFill>
              <a:latin typeface="Arial" charset="0"/>
              <a:ea typeface="Arial" charset="0"/>
              <a:cs typeface="Arial" charset="0"/>
            </a:endParaRPr>
          </a:p>
          <a:p>
            <a:r>
              <a:rPr lang="en-US" sz="1600" i="1" dirty="0" smtClean="0">
                <a:solidFill>
                  <a:schemeClr val="tx1">
                    <a:lumMod val="50000"/>
                    <a:lumOff val="50000"/>
                  </a:schemeClr>
                </a:solidFill>
                <a:ea typeface="Arial" charset="0"/>
              </a:rPr>
              <a:t>VSmith@healthmanagement.com</a:t>
            </a:r>
            <a:br>
              <a:rPr lang="en-US" sz="1600" i="1" dirty="0" smtClean="0">
                <a:solidFill>
                  <a:schemeClr val="tx1">
                    <a:lumMod val="50000"/>
                    <a:lumOff val="50000"/>
                  </a:schemeClr>
                </a:solidFill>
                <a:ea typeface="Arial" charset="0"/>
              </a:rPr>
            </a:br>
            <a:endParaRPr lang="en-US" sz="1600" b="1" cap="all" dirty="0" smtClean="0">
              <a:solidFill>
                <a:srgbClr val="0066A3"/>
              </a:solidFill>
              <a:latin typeface="Arial" charset="0"/>
              <a:ea typeface="Arial" charset="0"/>
              <a:cs typeface="Arial" charset="0"/>
            </a:endParaRPr>
          </a:p>
          <a:p>
            <a:r>
              <a:rPr lang="en-US" sz="1600" b="1" cap="all" dirty="0" smtClean="0">
                <a:solidFill>
                  <a:srgbClr val="0066A3"/>
                </a:solidFill>
                <a:latin typeface="Arial" charset="0"/>
                <a:ea typeface="Arial" charset="0"/>
                <a:cs typeface="Arial" charset="0"/>
              </a:rPr>
              <a:t>Kathy </a:t>
            </a:r>
            <a:r>
              <a:rPr lang="en-US" sz="1600" b="1" cap="all" dirty="0" err="1" smtClean="0">
                <a:solidFill>
                  <a:srgbClr val="0066A3"/>
                </a:solidFill>
                <a:latin typeface="Arial" charset="0"/>
                <a:ea typeface="Arial" charset="0"/>
                <a:cs typeface="Arial" charset="0"/>
              </a:rPr>
              <a:t>gifford</a:t>
            </a:r>
            <a:r>
              <a:rPr lang="en-US" sz="1600" dirty="0" smtClean="0">
                <a:latin typeface="Arial" charset="0"/>
                <a:ea typeface="Arial" charset="0"/>
                <a:cs typeface="Arial" charset="0"/>
              </a:rPr>
              <a:t/>
            </a:r>
            <a:br>
              <a:rPr lang="en-US" sz="1600" dirty="0" smtClean="0">
                <a:latin typeface="Arial" charset="0"/>
                <a:ea typeface="Arial" charset="0"/>
                <a:cs typeface="Arial" charset="0"/>
              </a:rPr>
            </a:br>
            <a:r>
              <a:rPr lang="en-US" sz="1600" i="1" dirty="0" smtClean="0">
                <a:solidFill>
                  <a:schemeClr val="tx1">
                    <a:lumMod val="50000"/>
                    <a:lumOff val="50000"/>
                  </a:schemeClr>
                </a:solidFill>
                <a:latin typeface="Arial" charset="0"/>
                <a:ea typeface="Arial" charset="0"/>
                <a:cs typeface="Arial" charset="0"/>
              </a:rPr>
              <a:t>Principal</a:t>
            </a:r>
            <a:endParaRPr lang="en-US" sz="1600" i="1" dirty="0" smtClean="0">
              <a:solidFill>
                <a:schemeClr val="tx1">
                  <a:lumMod val="50000"/>
                  <a:lumOff val="50000"/>
                </a:schemeClr>
              </a:solidFill>
              <a:latin typeface="Arial" charset="0"/>
              <a:ea typeface="Arial" charset="0"/>
              <a:cs typeface="Arial" charset="0"/>
            </a:endParaRPr>
          </a:p>
          <a:p>
            <a:r>
              <a:rPr lang="en-US" sz="1600" i="1" dirty="0">
                <a:solidFill>
                  <a:schemeClr val="tx1">
                    <a:lumMod val="50000"/>
                    <a:lumOff val="50000"/>
                  </a:schemeClr>
                </a:solidFill>
                <a:ea typeface="Arial" charset="0"/>
              </a:rPr>
              <a:t>KGifford@healthmanagement.com</a:t>
            </a:r>
            <a:endParaRPr lang="en-US" sz="1600" i="1" dirty="0" smtClean="0">
              <a:solidFill>
                <a:schemeClr val="tx1">
                  <a:lumMod val="50000"/>
                  <a:lumOff val="50000"/>
                </a:schemeClr>
              </a:solidFill>
              <a:latin typeface="Arial" charset="0"/>
              <a:ea typeface="Arial" charset="0"/>
              <a:cs typeface="Arial" charset="0"/>
            </a:endParaRPr>
          </a:p>
          <a:p>
            <a:endParaRPr lang="en-US" sz="1600" dirty="0" smtClean="0">
              <a:latin typeface="Arial" charset="0"/>
              <a:ea typeface="Arial" charset="0"/>
              <a:cs typeface="Arial" charset="0"/>
            </a:endParaRPr>
          </a:p>
          <a:p>
            <a:r>
              <a:rPr lang="en-US" sz="1600" b="1" cap="all" dirty="0" smtClean="0">
                <a:solidFill>
                  <a:srgbClr val="0066A3"/>
                </a:solidFill>
                <a:latin typeface="Arial" charset="0"/>
                <a:ea typeface="Arial" charset="0"/>
                <a:cs typeface="Arial" charset="0"/>
              </a:rPr>
              <a:t>Eileen </a:t>
            </a:r>
            <a:r>
              <a:rPr lang="en-US" sz="1600" b="1" cap="all" dirty="0" err="1" smtClean="0">
                <a:solidFill>
                  <a:srgbClr val="0066A3"/>
                </a:solidFill>
                <a:latin typeface="Arial" charset="0"/>
                <a:ea typeface="Arial" charset="0"/>
                <a:cs typeface="Arial" charset="0"/>
              </a:rPr>
              <a:t>ellis</a:t>
            </a:r>
            <a:endParaRPr lang="en-US" sz="1600" b="1" cap="all" dirty="0" smtClean="0">
              <a:solidFill>
                <a:srgbClr val="0066A3"/>
              </a:solidFill>
              <a:latin typeface="Arial" charset="0"/>
              <a:ea typeface="Arial" charset="0"/>
              <a:cs typeface="Arial" charset="0"/>
            </a:endParaRPr>
          </a:p>
          <a:p>
            <a:r>
              <a:rPr lang="en-US" sz="1600" i="1" dirty="0" smtClean="0">
                <a:solidFill>
                  <a:schemeClr val="tx1">
                    <a:lumMod val="50000"/>
                    <a:lumOff val="50000"/>
                  </a:schemeClr>
                </a:solidFill>
                <a:latin typeface="Arial" charset="0"/>
                <a:ea typeface="Arial" charset="0"/>
                <a:cs typeface="Arial" charset="0"/>
              </a:rPr>
              <a:t>Senior Fellow</a:t>
            </a:r>
            <a:endParaRPr lang="en-US" sz="1600" i="1" dirty="0" smtClean="0">
              <a:solidFill>
                <a:schemeClr val="tx1">
                  <a:lumMod val="50000"/>
                  <a:lumOff val="50000"/>
                </a:schemeClr>
              </a:solidFill>
              <a:latin typeface="Arial" charset="0"/>
              <a:ea typeface="Arial" charset="0"/>
              <a:cs typeface="Arial" charset="0"/>
            </a:endParaRPr>
          </a:p>
          <a:p>
            <a:r>
              <a:rPr lang="en-US" sz="1600" i="1" dirty="0" smtClean="0">
                <a:solidFill>
                  <a:schemeClr val="tx1">
                    <a:lumMod val="50000"/>
                    <a:lumOff val="50000"/>
                  </a:schemeClr>
                </a:solidFill>
                <a:ea typeface="Arial" charset="0"/>
              </a:rPr>
              <a:t>EEllis@healthmanagement.com</a:t>
            </a:r>
            <a:br>
              <a:rPr lang="en-US" sz="1600" i="1" dirty="0" smtClean="0">
                <a:solidFill>
                  <a:schemeClr val="tx1">
                    <a:lumMod val="50000"/>
                    <a:lumOff val="50000"/>
                  </a:schemeClr>
                </a:solidFill>
                <a:ea typeface="Arial" charset="0"/>
              </a:rPr>
            </a:br>
            <a:r>
              <a:rPr lang="en-US" sz="1600" i="1" dirty="0" smtClean="0">
                <a:solidFill>
                  <a:schemeClr val="tx1">
                    <a:lumMod val="50000"/>
                    <a:lumOff val="50000"/>
                  </a:schemeClr>
                </a:solidFill>
                <a:ea typeface="Arial" charset="0"/>
              </a:rPr>
              <a:t/>
            </a:r>
            <a:br>
              <a:rPr lang="en-US" sz="1600" i="1" dirty="0" smtClean="0">
                <a:solidFill>
                  <a:schemeClr val="tx1">
                    <a:lumMod val="50000"/>
                    <a:lumOff val="50000"/>
                  </a:schemeClr>
                </a:solidFill>
                <a:ea typeface="Arial" charset="0"/>
              </a:rPr>
            </a:br>
            <a:r>
              <a:rPr lang="en-US" sz="1600" b="1" cap="all" dirty="0" smtClean="0">
                <a:solidFill>
                  <a:srgbClr val="0066A3"/>
                </a:solidFill>
                <a:ea typeface="Arial" charset="0"/>
              </a:rPr>
              <a:t>Barbara Edwards</a:t>
            </a:r>
            <a:br>
              <a:rPr lang="en-US" sz="1600" b="1" cap="all" dirty="0" smtClean="0">
                <a:solidFill>
                  <a:srgbClr val="0066A3"/>
                </a:solidFill>
                <a:ea typeface="Arial" charset="0"/>
              </a:rPr>
            </a:br>
            <a:r>
              <a:rPr lang="en-US" sz="1600" i="1" dirty="0">
                <a:solidFill>
                  <a:schemeClr val="tx1">
                    <a:lumMod val="50000"/>
                    <a:lumOff val="50000"/>
                  </a:schemeClr>
                </a:solidFill>
                <a:ea typeface="Arial" charset="0"/>
              </a:rPr>
              <a:t>Principal</a:t>
            </a:r>
          </a:p>
          <a:p>
            <a:r>
              <a:rPr lang="en-US" sz="1600" i="1" dirty="0" smtClean="0">
                <a:solidFill>
                  <a:schemeClr val="tx1">
                    <a:lumMod val="50000"/>
                    <a:lumOff val="50000"/>
                  </a:schemeClr>
                </a:solidFill>
                <a:ea typeface="Arial" charset="0"/>
              </a:rPr>
              <a:t>BEdwards@healthmanagement.com</a:t>
            </a:r>
            <a:endParaRPr lang="en-US" sz="1600" b="1" cap="all" dirty="0" smtClean="0">
              <a:solidFill>
                <a:srgbClr val="0066A3"/>
              </a:solidFill>
              <a:latin typeface="Arial" charset="0"/>
              <a:ea typeface="Arial" charset="0"/>
              <a:cs typeface="Arial" charset="0"/>
            </a:endParaRPr>
          </a:p>
          <a:p>
            <a:endParaRPr lang="en-US" sz="1600" b="1" cap="all" dirty="0">
              <a:solidFill>
                <a:srgbClr val="0066A3"/>
              </a:solidFill>
              <a:latin typeface="Arial" charset="0"/>
              <a:ea typeface="Arial" charset="0"/>
              <a:cs typeface="Arial" charset="0"/>
            </a:endParaRPr>
          </a:p>
        </p:txBody>
      </p:sp>
      <p:cxnSp>
        <p:nvCxnSpPr>
          <p:cNvPr id="23" name="Straight Connector 22"/>
          <p:cNvCxnSpPr/>
          <p:nvPr/>
        </p:nvCxnSpPr>
        <p:spPr>
          <a:xfrm>
            <a:off x="1839817" y="1412111"/>
            <a:ext cx="5750805" cy="0"/>
          </a:xfrm>
          <a:prstGeom prst="line">
            <a:avLst/>
          </a:prstGeom>
          <a:ln w="12700">
            <a:solidFill>
              <a:schemeClr val="tx1">
                <a:lumMod val="50000"/>
                <a:lumOff val="50000"/>
                <a:alpha val="49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8095" y="5314156"/>
            <a:ext cx="7164371" cy="480767"/>
          </a:xfrm>
          <a:prstGeom prst="rect">
            <a:avLst/>
          </a:prstGeom>
        </p:spPr>
      </p:pic>
      <p:cxnSp>
        <p:nvCxnSpPr>
          <p:cNvPr id="7" name="Straight Connector 6"/>
          <p:cNvCxnSpPr/>
          <p:nvPr/>
        </p:nvCxnSpPr>
        <p:spPr>
          <a:xfrm>
            <a:off x="1300899" y="5040697"/>
            <a:ext cx="6636470" cy="0"/>
          </a:xfrm>
          <a:prstGeom prst="line">
            <a:avLst/>
          </a:prstGeom>
          <a:ln w="12700">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079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54907" y="4638422"/>
            <a:ext cx="6879436" cy="396876"/>
          </a:xfrm>
        </p:spPr>
        <p:txBody>
          <a:bodyPr/>
          <a:lstStyle/>
          <a:p>
            <a:endParaRPr lang="en-US"/>
          </a:p>
        </p:txBody>
      </p:sp>
      <p:sp>
        <p:nvSpPr>
          <p:cNvPr id="3" name="Text Placeholder 2"/>
          <p:cNvSpPr>
            <a:spLocks noGrp="1"/>
          </p:cNvSpPr>
          <p:nvPr>
            <p:ph type="body" sz="quarter" idx="13"/>
          </p:nvPr>
        </p:nvSpPr>
        <p:spPr>
          <a:xfrm>
            <a:off x="1054909" y="1641581"/>
            <a:ext cx="6887880" cy="1526717"/>
          </a:xfrm>
        </p:spPr>
        <p:txBody>
          <a:bodyPr/>
          <a:lstStyle/>
          <a:p>
            <a:endParaRPr lang="en-US"/>
          </a:p>
        </p:txBody>
      </p:sp>
      <p:sp>
        <p:nvSpPr>
          <p:cNvPr id="4" name="Text Placeholder 3"/>
          <p:cNvSpPr>
            <a:spLocks noGrp="1"/>
          </p:cNvSpPr>
          <p:nvPr>
            <p:ph type="body" sz="quarter" idx="14"/>
          </p:nvPr>
        </p:nvSpPr>
        <p:spPr>
          <a:xfrm>
            <a:off x="1055561" y="3219995"/>
            <a:ext cx="6886575" cy="332332"/>
          </a:xfrm>
        </p:spPr>
        <p:txBody>
          <a:bodyPr>
            <a:normAutofit/>
          </a:bodyPr>
          <a:lstStyle/>
          <a:p>
            <a:endParaRPr lang="en-US"/>
          </a:p>
        </p:txBody>
      </p:sp>
      <p:pic>
        <p:nvPicPr>
          <p:cNvPr id="10" name="Picture 9"/>
          <p:cNvPicPr>
            <a:picLocks noChangeAspect="1"/>
          </p:cNvPicPr>
          <p:nvPr/>
        </p:nvPicPr>
        <p:blipFill>
          <a:blip r:embed="rId3"/>
          <a:stretch>
            <a:fillRect/>
          </a:stretch>
        </p:blipFill>
        <p:spPr>
          <a:xfrm>
            <a:off x="331470" y="138557"/>
            <a:ext cx="8538210" cy="6386215"/>
          </a:xfrm>
          <a:prstGeom prst="rect">
            <a:avLst/>
          </a:prstGeom>
        </p:spPr>
      </p:pic>
      <p:sp>
        <p:nvSpPr>
          <p:cNvPr id="7" name="Rounded Rectangle 6"/>
          <p:cNvSpPr/>
          <p:nvPr/>
        </p:nvSpPr>
        <p:spPr>
          <a:xfrm>
            <a:off x="5826339" y="4055732"/>
            <a:ext cx="3043341" cy="1581605"/>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Tree>
    <p:extLst>
      <p:ext uri="{BB962C8B-B14F-4D97-AF65-F5344CB8AC3E}">
        <p14:creationId xmlns:p14="http://schemas.microsoft.com/office/powerpoint/2010/main" val="3180500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91483" y="4674998"/>
            <a:ext cx="6879436" cy="396876"/>
          </a:xfrm>
        </p:spPr>
        <p:txBody>
          <a:bodyPr/>
          <a:lstStyle/>
          <a:p>
            <a:endParaRPr lang="en-US"/>
          </a:p>
        </p:txBody>
      </p:sp>
      <p:sp>
        <p:nvSpPr>
          <p:cNvPr id="3" name="Text Placeholder 2"/>
          <p:cNvSpPr>
            <a:spLocks noGrp="1"/>
          </p:cNvSpPr>
          <p:nvPr>
            <p:ph type="body" sz="quarter" idx="13"/>
          </p:nvPr>
        </p:nvSpPr>
        <p:spPr>
          <a:xfrm>
            <a:off x="1091485" y="1678157"/>
            <a:ext cx="6887880" cy="1526717"/>
          </a:xfrm>
        </p:spPr>
        <p:txBody>
          <a:bodyPr/>
          <a:lstStyle/>
          <a:p>
            <a:endParaRPr lang="en-US"/>
          </a:p>
        </p:txBody>
      </p:sp>
      <p:sp>
        <p:nvSpPr>
          <p:cNvPr id="4" name="Text Placeholder 3"/>
          <p:cNvSpPr>
            <a:spLocks noGrp="1"/>
          </p:cNvSpPr>
          <p:nvPr>
            <p:ph type="body" sz="quarter" idx="14"/>
          </p:nvPr>
        </p:nvSpPr>
        <p:spPr>
          <a:xfrm>
            <a:off x="1092137" y="3256571"/>
            <a:ext cx="6886575" cy="332332"/>
          </a:xfrm>
        </p:spPr>
        <p:txBody>
          <a:bodyPr>
            <a:normAutofit/>
          </a:bodyPr>
          <a:lstStyle/>
          <a:p>
            <a:endParaRPr lang="en-US"/>
          </a:p>
        </p:txBody>
      </p:sp>
      <p:pic>
        <p:nvPicPr>
          <p:cNvPr id="5" name="Picture 4"/>
          <p:cNvPicPr>
            <a:picLocks noChangeAspect="1"/>
          </p:cNvPicPr>
          <p:nvPr/>
        </p:nvPicPr>
        <p:blipFill>
          <a:blip r:embed="rId3"/>
          <a:stretch>
            <a:fillRect/>
          </a:stretch>
        </p:blipFill>
        <p:spPr>
          <a:xfrm>
            <a:off x="318494" y="106369"/>
            <a:ext cx="8494036" cy="6429274"/>
          </a:xfrm>
          <a:prstGeom prst="rect">
            <a:avLst/>
          </a:prstGeom>
        </p:spPr>
      </p:pic>
      <p:sp>
        <p:nvSpPr>
          <p:cNvPr id="7" name="Rounded Rectangle 6"/>
          <p:cNvSpPr/>
          <p:nvPr/>
        </p:nvSpPr>
        <p:spPr>
          <a:xfrm>
            <a:off x="5748452" y="3992746"/>
            <a:ext cx="3029788" cy="1053193"/>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Tree>
    <p:extLst>
      <p:ext uri="{BB962C8B-B14F-4D97-AF65-F5344CB8AC3E}">
        <p14:creationId xmlns:p14="http://schemas.microsoft.com/office/powerpoint/2010/main" val="52186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138970" y="3782914"/>
            <a:ext cx="5628904"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7" name="TextBox 6"/>
          <p:cNvSpPr txBox="1"/>
          <p:nvPr/>
        </p:nvSpPr>
        <p:spPr>
          <a:xfrm>
            <a:off x="382138" y="1349759"/>
            <a:ext cx="8508238" cy="461665"/>
          </a:xfrm>
          <a:prstGeom prst="rect">
            <a:avLst/>
          </a:prstGeom>
          <a:noFill/>
        </p:spPr>
        <p:txBody>
          <a:bodyPr wrap="square" rtlCol="0">
            <a:spAutoFit/>
          </a:bodyPr>
          <a:lstStyle/>
          <a:p>
            <a:pPr fontAlgn="auto">
              <a:spcBef>
                <a:spcPts val="0"/>
              </a:spcBef>
              <a:spcAft>
                <a:spcPts val="0"/>
              </a:spcAft>
            </a:pPr>
            <a:r>
              <a:rPr lang="en-US" dirty="0">
                <a:solidFill>
                  <a:srgbClr val="000000">
                    <a:alpha val="38000"/>
                  </a:srgbClr>
                </a:solidFill>
                <a:latin typeface="Georgia" charset="0"/>
                <a:ea typeface="Georgia" charset="0"/>
                <a:cs typeface="Georgia" charset="0"/>
              </a:rPr>
              <a:t>Survey results released in three separate reports:</a:t>
            </a:r>
          </a:p>
        </p:txBody>
      </p:sp>
      <p:sp>
        <p:nvSpPr>
          <p:cNvPr id="8" name="Rectangle 7"/>
          <p:cNvSpPr/>
          <p:nvPr/>
        </p:nvSpPr>
        <p:spPr>
          <a:xfrm>
            <a:off x="299285" y="2393502"/>
            <a:ext cx="2742211" cy="2742211"/>
          </a:xfrm>
          <a:prstGeom prst="rect">
            <a:avLst/>
          </a:prstGeom>
          <a:solidFill>
            <a:srgbClr val="006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9" name="TextBox 8"/>
          <p:cNvSpPr txBox="1"/>
          <p:nvPr/>
        </p:nvSpPr>
        <p:spPr>
          <a:xfrm>
            <a:off x="479356" y="2765260"/>
            <a:ext cx="2422567" cy="1646605"/>
          </a:xfrm>
          <a:prstGeom prst="rect">
            <a:avLst/>
          </a:prstGeom>
          <a:noFill/>
        </p:spPr>
        <p:txBody>
          <a:bodyPr wrap="square" rtlCol="0">
            <a:spAutoFit/>
          </a:bodyPr>
          <a:lstStyle/>
          <a:p>
            <a:pPr fontAlgn="auto">
              <a:spcBef>
                <a:spcPts val="0"/>
              </a:spcBef>
              <a:spcAft>
                <a:spcPts val="600"/>
              </a:spcAft>
            </a:pPr>
            <a:r>
              <a:rPr lang="en-US" sz="1800" b="1" dirty="0">
                <a:solidFill>
                  <a:srgbClr val="FFFFFF"/>
                </a:solidFill>
                <a:ea typeface="Arial" charset="0"/>
              </a:rPr>
              <a:t>Medicaid Enrollment &amp; Spending Growth:       FY 2016 &amp; 2017</a:t>
            </a:r>
          </a:p>
          <a:p>
            <a:pPr fontAlgn="auto">
              <a:spcBef>
                <a:spcPts val="0"/>
              </a:spcBef>
              <a:spcAft>
                <a:spcPts val="0"/>
              </a:spcAft>
            </a:pPr>
            <a:r>
              <a:rPr lang="en-US" sz="1400" dirty="0">
                <a:solidFill>
                  <a:srgbClr val="FFFFFF"/>
                </a:solidFill>
                <a:ea typeface="Arial" charset="0"/>
              </a:rPr>
              <a:t>An analysis of national trends in state Medicaid enrollment and spending</a:t>
            </a:r>
          </a:p>
        </p:txBody>
      </p:sp>
      <p:sp>
        <p:nvSpPr>
          <p:cNvPr id="10" name="Rectangle 9"/>
          <p:cNvSpPr/>
          <p:nvPr/>
        </p:nvSpPr>
        <p:spPr>
          <a:xfrm>
            <a:off x="3201317" y="2393502"/>
            <a:ext cx="2742211" cy="2742211"/>
          </a:xfrm>
          <a:prstGeom prst="rect">
            <a:avLst/>
          </a:prstGeom>
          <a:solidFill>
            <a:srgbClr val="85A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11" name="TextBox 10"/>
          <p:cNvSpPr txBox="1"/>
          <p:nvPr/>
        </p:nvSpPr>
        <p:spPr>
          <a:xfrm>
            <a:off x="3361138" y="2766069"/>
            <a:ext cx="2422567" cy="1646605"/>
          </a:xfrm>
          <a:prstGeom prst="rect">
            <a:avLst/>
          </a:prstGeom>
          <a:noFill/>
        </p:spPr>
        <p:txBody>
          <a:bodyPr wrap="square" rtlCol="0">
            <a:spAutoFit/>
          </a:bodyPr>
          <a:lstStyle/>
          <a:p>
            <a:pPr fontAlgn="auto">
              <a:spcBef>
                <a:spcPts val="0"/>
              </a:spcBef>
              <a:spcAft>
                <a:spcPts val="600"/>
              </a:spcAft>
            </a:pPr>
            <a:r>
              <a:rPr lang="en-US" sz="1800" b="1" dirty="0">
                <a:solidFill>
                  <a:srgbClr val="FFFFFF"/>
                </a:solidFill>
                <a:ea typeface="Arial" charset="0"/>
              </a:rPr>
              <a:t>Implementing Coverage and Payment Initiatives</a:t>
            </a:r>
          </a:p>
          <a:p>
            <a:pPr fontAlgn="auto">
              <a:spcBef>
                <a:spcPts val="0"/>
              </a:spcBef>
              <a:spcAft>
                <a:spcPts val="0"/>
              </a:spcAft>
            </a:pPr>
            <a:r>
              <a:rPr lang="en-US" sz="1400" dirty="0">
                <a:solidFill>
                  <a:srgbClr val="FFFFFF"/>
                </a:solidFill>
                <a:ea typeface="Arial" charset="0"/>
              </a:rPr>
              <a:t>A detailed look at policy changes and initiatives in all 50 state Medicaid programs </a:t>
            </a:r>
          </a:p>
        </p:txBody>
      </p:sp>
      <p:sp>
        <p:nvSpPr>
          <p:cNvPr id="12" name="Rectangle 11"/>
          <p:cNvSpPr/>
          <p:nvPr/>
        </p:nvSpPr>
        <p:spPr>
          <a:xfrm>
            <a:off x="6103349" y="2409818"/>
            <a:ext cx="2742211" cy="2742211"/>
          </a:xfrm>
          <a:prstGeom prst="rect">
            <a:avLst/>
          </a:prstGeom>
          <a:solidFill>
            <a:srgbClr val="552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13" name="TextBox 12"/>
          <p:cNvSpPr txBox="1"/>
          <p:nvPr/>
        </p:nvSpPr>
        <p:spPr>
          <a:xfrm>
            <a:off x="6263170" y="2784712"/>
            <a:ext cx="2422567" cy="2108269"/>
          </a:xfrm>
          <a:prstGeom prst="rect">
            <a:avLst/>
          </a:prstGeom>
          <a:noFill/>
        </p:spPr>
        <p:txBody>
          <a:bodyPr wrap="square" rtlCol="0">
            <a:spAutoFit/>
          </a:bodyPr>
          <a:lstStyle/>
          <a:p>
            <a:pPr lvl="0" fontAlgn="auto">
              <a:spcBef>
                <a:spcPts val="0"/>
              </a:spcBef>
              <a:spcAft>
                <a:spcPts val="600"/>
              </a:spcAft>
            </a:pPr>
            <a:r>
              <a:rPr lang="en-US" sz="1800" b="1" dirty="0">
                <a:solidFill>
                  <a:srgbClr val="FFFFFF"/>
                </a:solidFill>
                <a:ea typeface="Arial" charset="0"/>
              </a:rPr>
              <a:t>Putting Medicaid in the Larger Budget Context: An In-Depth Look at Four States in FY 2016 and FY 2017</a:t>
            </a:r>
          </a:p>
          <a:p>
            <a:pPr lvl="0" fontAlgn="auto">
              <a:spcBef>
                <a:spcPts val="0"/>
              </a:spcBef>
              <a:spcAft>
                <a:spcPts val="0"/>
              </a:spcAft>
            </a:pPr>
            <a:r>
              <a:rPr lang="en-US" sz="1400" dirty="0">
                <a:solidFill>
                  <a:srgbClr val="FFFFFF"/>
                </a:solidFill>
                <a:ea typeface="Arial" charset="0"/>
              </a:rPr>
              <a:t>MD, MT, NY and OK</a:t>
            </a:r>
            <a:endParaRPr lang="en-US" sz="1600" dirty="0">
              <a:solidFill>
                <a:srgbClr val="FFFFFF"/>
              </a:solidFill>
              <a:ea typeface="Arial" charset="0"/>
            </a:endParaRPr>
          </a:p>
        </p:txBody>
      </p:sp>
      <p:sp>
        <p:nvSpPr>
          <p:cNvPr id="16" name="Slide Number Placeholder 15"/>
          <p:cNvSpPr>
            <a:spLocks noGrp="1"/>
          </p:cNvSpPr>
          <p:nvPr>
            <p:ph type="sldNum" sz="quarter" idx="12"/>
          </p:nvPr>
        </p:nvSpPr>
        <p:spPr/>
        <p:txBody>
          <a:bodyPr/>
          <a:lstStyle/>
          <a:p>
            <a:fld id="{F76AA2C4-AE0E-5946-A9D4-6533D68737BD}" type="slidenum">
              <a:rPr lang="en-US" smtClean="0">
                <a:solidFill>
                  <a:srgbClr val="000000">
                    <a:tint val="75000"/>
                  </a:srgbClr>
                </a:solidFill>
              </a:rPr>
              <a:pPr/>
              <a:t>4</a:t>
            </a:fld>
            <a:endParaRPr lang="en-US" dirty="0">
              <a:solidFill>
                <a:srgbClr val="000000">
                  <a:tint val="75000"/>
                </a:srgbClr>
              </a:solidFill>
            </a:endParaRPr>
          </a:p>
        </p:txBody>
      </p:sp>
      <p:cxnSp>
        <p:nvCxnSpPr>
          <p:cNvPr id="14" name="Straight Connector 13"/>
          <p:cNvCxnSpPr/>
          <p:nvPr/>
        </p:nvCxnSpPr>
        <p:spPr>
          <a:xfrm flipH="1">
            <a:off x="491929" y="228600"/>
            <a:ext cx="1" cy="457200"/>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09600" y="168218"/>
            <a:ext cx="8076137" cy="615553"/>
          </a:xfrm>
          <a:prstGeom prst="rect">
            <a:avLst/>
          </a:prstGeom>
          <a:noFill/>
        </p:spPr>
        <p:txBody>
          <a:bodyPr wrap="square" rtlCol="0">
            <a:spAutoFit/>
          </a:bodyPr>
          <a:lstStyle/>
          <a:p>
            <a:pPr fontAlgn="auto">
              <a:spcBef>
                <a:spcPts val="0"/>
              </a:spcBef>
              <a:spcAft>
                <a:spcPts val="0"/>
              </a:spcAft>
            </a:pPr>
            <a:r>
              <a:rPr lang="en-US" sz="1700" b="1" dirty="0">
                <a:solidFill>
                  <a:srgbClr val="552733"/>
                </a:solidFill>
                <a:ea typeface="Arial" charset="0"/>
              </a:rPr>
              <a:t>Conducted by HMA for the Kaiser Family Foundation in Collaboration with the National Association of Medicaid Directors </a:t>
            </a:r>
            <a:endParaRPr lang="en-US" sz="1700" dirty="0">
              <a:solidFill>
                <a:srgbClr val="552733"/>
              </a:solidFill>
              <a:ea typeface="Arial" charset="0"/>
            </a:endParaRPr>
          </a:p>
        </p:txBody>
      </p:sp>
      <p:cxnSp>
        <p:nvCxnSpPr>
          <p:cNvPr id="18" name="Straight Connector 17"/>
          <p:cNvCxnSpPr/>
          <p:nvPr/>
        </p:nvCxnSpPr>
        <p:spPr>
          <a:xfrm>
            <a:off x="-130629" y="783771"/>
            <a:ext cx="9470572"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19200" y="5593148"/>
            <a:ext cx="7010400" cy="369332"/>
          </a:xfrm>
          <a:prstGeom prst="rect">
            <a:avLst/>
          </a:prstGeom>
          <a:noFill/>
        </p:spPr>
        <p:txBody>
          <a:bodyPr wrap="square" rtlCol="0">
            <a:spAutoFit/>
          </a:bodyPr>
          <a:lstStyle/>
          <a:p>
            <a:pPr lvl="0" eaLnBrk="0" hangingPunct="0">
              <a:spcBef>
                <a:spcPct val="20000"/>
              </a:spcBef>
              <a:spcAft>
                <a:spcPts val="1200"/>
              </a:spcAft>
            </a:pPr>
            <a:r>
              <a:rPr lang="en-US" sz="1800" dirty="0">
                <a:solidFill>
                  <a:prstClr val="black"/>
                </a:solidFill>
                <a:latin typeface="Calibri" pitchFamily="34" charset="0"/>
              </a:rPr>
              <a:t>Available at: </a:t>
            </a:r>
            <a:r>
              <a:rPr lang="en-US" sz="1800" dirty="0">
                <a:solidFill>
                  <a:prstClr val="black"/>
                </a:solidFill>
                <a:latin typeface="Calibri" pitchFamily="34" charset="0"/>
                <a:hlinkClick r:id="rId4"/>
              </a:rPr>
              <a:t>www.kff.org</a:t>
            </a:r>
            <a:r>
              <a:rPr lang="en-US" sz="1800" dirty="0">
                <a:solidFill>
                  <a:prstClr val="black"/>
                </a:solidFill>
                <a:latin typeface="Calibri" pitchFamily="34" charset="0"/>
              </a:rPr>
              <a:t> or </a:t>
            </a:r>
            <a:r>
              <a:rPr lang="en-US" sz="1800" dirty="0">
                <a:solidFill>
                  <a:prstClr val="black"/>
                </a:solidFill>
                <a:latin typeface="Calibri" pitchFamily="34" charset="0"/>
                <a:hlinkClick r:id="rId5"/>
              </a:rPr>
              <a:t>www.healthmanagement.com</a:t>
            </a:r>
            <a:r>
              <a:rPr lang="en-US" sz="1800" dirty="0">
                <a:solidFill>
                  <a:prstClr val="black"/>
                </a:solidFill>
                <a:latin typeface="Calibri" pitchFamily="34" charset="0"/>
              </a:rPr>
              <a:t> </a:t>
            </a:r>
          </a:p>
        </p:txBody>
      </p:sp>
    </p:spTree>
    <p:extLst>
      <p:ext uri="{BB962C8B-B14F-4D97-AF65-F5344CB8AC3E}">
        <p14:creationId xmlns:p14="http://schemas.microsoft.com/office/powerpoint/2010/main" val="3996988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096508869"/>
              </p:ext>
            </p:extLst>
          </p:nvPr>
        </p:nvGraphicFramePr>
        <p:xfrm>
          <a:off x="329882" y="1371600"/>
          <a:ext cx="8579484" cy="460216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11"/>
          </p:nvPr>
        </p:nvSpPr>
        <p:spPr>
          <a:xfrm>
            <a:off x="304800" y="5867400"/>
            <a:ext cx="8366760" cy="548640"/>
          </a:xfrm>
        </p:spPr>
        <p:txBody>
          <a:bodyPr/>
          <a:lstStyle/>
          <a:p>
            <a:r>
              <a:rPr lang="en-US" sz="1100" dirty="0"/>
              <a:t>NOTE: For FY 1998-2013, enrollment percentage changes are from June to June of each year. FY 2014-2016 reflects growth in average monthly enrollment. Spending growth percentages refer to state fiscal year. FY 2017 data are projections based on enacted budgets. </a:t>
            </a:r>
          </a:p>
          <a:p>
            <a:r>
              <a:rPr lang="en-US" sz="1100" dirty="0"/>
              <a:t>SO</a:t>
            </a:r>
            <a:r>
              <a:rPr lang="en-US" sz="1100" dirty="0">
                <a:solidFill>
                  <a:srgbClr val="000000"/>
                </a:solidFill>
              </a:rPr>
              <a:t>URCE: </a:t>
            </a:r>
            <a:r>
              <a:rPr lang="en-US" sz="1100" dirty="0"/>
              <a:t>Kaiser Family Foundation, </a:t>
            </a:r>
            <a:r>
              <a:rPr lang="en-US" sz="1100" i="1" dirty="0"/>
              <a:t>Medicaid Enrollment &amp; Spending Growth: FY 2016 &amp; FY 2017</a:t>
            </a:r>
            <a:r>
              <a:rPr lang="en-US" sz="1100" dirty="0"/>
              <a:t>; October 2016, available at:</a:t>
            </a:r>
            <a:r>
              <a:rPr lang="en-US" sz="1100" dirty="0">
                <a:hlinkClick r:id="rId4"/>
              </a:rPr>
              <a:t> http://kff.org/health-reform/press-release/50-state-survey-finds-slower-growth-in-total-medicaid-spending-nationally-in-fy-2016-and-projected-for-fy-2017-as-earlier-increases-from-the-affordable-care-acts-coverage-expansions-taper-off/</a:t>
            </a:r>
            <a:r>
              <a:rPr lang="en-US" sz="1100" dirty="0"/>
              <a:t> </a:t>
            </a:r>
            <a:endParaRPr lang="en-US" sz="1100" dirty="0">
              <a:solidFill>
                <a:srgbClr val="000000"/>
              </a:solidFill>
            </a:endParaRPr>
          </a:p>
        </p:txBody>
      </p:sp>
      <p:sp>
        <p:nvSpPr>
          <p:cNvPr id="4" name="Title 3"/>
          <p:cNvSpPr>
            <a:spLocks noGrp="1"/>
          </p:cNvSpPr>
          <p:nvPr>
            <p:ph type="title"/>
          </p:nvPr>
        </p:nvSpPr>
        <p:spPr>
          <a:xfrm>
            <a:off x="145199" y="228600"/>
            <a:ext cx="8961120" cy="914400"/>
          </a:xfrm>
        </p:spPr>
        <p:txBody>
          <a:bodyPr/>
          <a:lstStyle/>
          <a:p>
            <a:r>
              <a:rPr lang="en-US" sz="2800" b="1" dirty="0"/>
              <a:t>Recessions and ACA implementation resulted in peaks in total Medicaid spending and </a:t>
            </a:r>
            <a:r>
              <a:rPr lang="en-US" sz="2800" b="1" dirty="0" smtClean="0"/>
              <a:t>enrollment growth  </a:t>
            </a:r>
            <a:endParaRPr lang="en-US" sz="2800" b="1" dirty="0"/>
          </a:p>
        </p:txBody>
      </p:sp>
      <p:sp>
        <p:nvSpPr>
          <p:cNvPr id="8" name="Slide Number Placeholder 15"/>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sz="2400" kern="1200">
                <a:solidFill>
                  <a:schemeClr val="bg1"/>
                </a:solidFill>
                <a:latin typeface="Arial" charset="0"/>
                <a:ea typeface="+mn-ea"/>
                <a:cs typeface="Arial" charset="0"/>
              </a:defRPr>
            </a:lvl2pPr>
            <a:lvl3pPr marL="914400" algn="l" rtl="0" fontAlgn="base">
              <a:spcBef>
                <a:spcPct val="0"/>
              </a:spcBef>
              <a:spcAft>
                <a:spcPct val="0"/>
              </a:spcAft>
              <a:defRPr sz="2400" kern="1200">
                <a:solidFill>
                  <a:schemeClr val="bg1"/>
                </a:solidFill>
                <a:latin typeface="Arial" charset="0"/>
                <a:ea typeface="+mn-ea"/>
                <a:cs typeface="Arial" charset="0"/>
              </a:defRPr>
            </a:lvl3pPr>
            <a:lvl4pPr marL="1371600" algn="l" rtl="0" fontAlgn="base">
              <a:spcBef>
                <a:spcPct val="0"/>
              </a:spcBef>
              <a:spcAft>
                <a:spcPct val="0"/>
              </a:spcAft>
              <a:defRPr sz="2400" kern="1200">
                <a:solidFill>
                  <a:schemeClr val="bg1"/>
                </a:solidFill>
                <a:latin typeface="Arial" charset="0"/>
                <a:ea typeface="+mn-ea"/>
                <a:cs typeface="Arial" charset="0"/>
              </a:defRPr>
            </a:lvl4pPr>
            <a:lvl5pPr marL="1828800" algn="l" rtl="0" fontAlgn="base">
              <a:spcBef>
                <a:spcPct val="0"/>
              </a:spcBef>
              <a:spcAft>
                <a:spcPct val="0"/>
              </a:spcAft>
              <a:defRPr sz="2400" kern="1200">
                <a:solidFill>
                  <a:schemeClr val="bg1"/>
                </a:solidFill>
                <a:latin typeface="Arial" charset="0"/>
                <a:ea typeface="+mn-ea"/>
                <a:cs typeface="Arial" charset="0"/>
              </a:defRPr>
            </a:lvl5pPr>
            <a:lvl6pPr marL="2286000" algn="l" defTabSz="914400" rtl="0" eaLnBrk="1" latinLnBrk="0" hangingPunct="1">
              <a:defRPr sz="2400" kern="1200">
                <a:solidFill>
                  <a:schemeClr val="bg1"/>
                </a:solidFill>
                <a:latin typeface="Arial" charset="0"/>
                <a:ea typeface="+mn-ea"/>
                <a:cs typeface="Arial" charset="0"/>
              </a:defRPr>
            </a:lvl6pPr>
            <a:lvl7pPr marL="2743200" algn="l" defTabSz="914400" rtl="0" eaLnBrk="1" latinLnBrk="0" hangingPunct="1">
              <a:defRPr sz="2400" kern="1200">
                <a:solidFill>
                  <a:schemeClr val="bg1"/>
                </a:solidFill>
                <a:latin typeface="Arial" charset="0"/>
                <a:ea typeface="+mn-ea"/>
                <a:cs typeface="Arial" charset="0"/>
              </a:defRPr>
            </a:lvl7pPr>
            <a:lvl8pPr marL="3200400" algn="l" defTabSz="914400" rtl="0" eaLnBrk="1" latinLnBrk="0" hangingPunct="1">
              <a:defRPr sz="2400" kern="1200">
                <a:solidFill>
                  <a:schemeClr val="bg1"/>
                </a:solidFill>
                <a:latin typeface="Arial" charset="0"/>
                <a:ea typeface="+mn-ea"/>
                <a:cs typeface="Arial" charset="0"/>
              </a:defRPr>
            </a:lvl8pPr>
            <a:lvl9pPr marL="3657600" algn="l" defTabSz="914400" rtl="0" eaLnBrk="1" latinLnBrk="0" hangingPunct="1">
              <a:defRPr sz="2400" kern="1200">
                <a:solidFill>
                  <a:schemeClr val="bg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6AA2C4-AE0E-5946-A9D4-6533D68737BD}" type="slidenum">
              <a:rPr kumimoji="0" lang="en-US" sz="1200" b="0" i="0" u="none" strike="noStrike" kern="1200" cap="none" spc="0" normalizeH="0" baseline="0" noProof="0" smtClean="0">
                <a:ln>
                  <a:noFill/>
                </a:ln>
                <a:solidFill>
                  <a:srgbClr val="000000">
                    <a:tint val="75000"/>
                  </a:srgb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tint val="75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018412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5"/>
          <p:cNvSpPr>
            <a:spLocks noGrp="1"/>
          </p:cNvSpPr>
          <p:nvPr>
            <p:ph type="body" sz="quarter" idx="11"/>
          </p:nvPr>
        </p:nvSpPr>
        <p:spPr>
          <a:xfrm>
            <a:off x="152400" y="5562600"/>
            <a:ext cx="8763000" cy="822960"/>
          </a:xfrm>
        </p:spPr>
        <p:txBody>
          <a:bodyPr/>
          <a:lstStyle/>
          <a:p>
            <a:r>
              <a:rPr lang="en-US" sz="1100" dirty="0"/>
              <a:t>NOTE: Average annual percentage change from previous fiscal year. FY 2017 growth reflects projections in enacted budgets.            </a:t>
            </a:r>
          </a:p>
          <a:p>
            <a:r>
              <a:rPr lang="en-US" sz="1100" dirty="0"/>
              <a:t>SOURCE: Enrollment growth for FY 2015-2016 is based on KCMU analysis of CMS, Medicaid &amp; CHIP Monthly Applications, Eligibility Determinations, and Enrollment Reports, accessed October 2016. The spending growth rate for FY 2015 is derived from KCMU Analysis of CMS Form 64 Data. All other growth rates are from the </a:t>
            </a:r>
            <a:r>
              <a:rPr lang="en-US" sz="1100" dirty="0">
                <a:solidFill>
                  <a:srgbClr val="000000"/>
                </a:solidFill>
              </a:rPr>
              <a:t>KCMU survey of Medicaid officials in 50 states and DC conducted by Health Management Associates, October 2016.</a:t>
            </a:r>
          </a:p>
        </p:txBody>
      </p:sp>
      <p:sp>
        <p:nvSpPr>
          <p:cNvPr id="4" name="Title 3"/>
          <p:cNvSpPr>
            <a:spLocks noGrp="1"/>
          </p:cNvSpPr>
          <p:nvPr>
            <p:ph type="title"/>
          </p:nvPr>
        </p:nvSpPr>
        <p:spPr>
          <a:xfrm>
            <a:off x="228600" y="304800"/>
            <a:ext cx="8686800" cy="914400"/>
          </a:xfrm>
        </p:spPr>
        <p:txBody>
          <a:bodyPr/>
          <a:lstStyle/>
          <a:p>
            <a:r>
              <a:rPr lang="en-US" sz="2400" b="1" dirty="0"/>
              <a:t>Enrollment and total spending slowed in FY 2016 and are projected to slow in FY 2017; state spending uptick projected for FY 2017  </a:t>
            </a: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4280386983"/>
              </p:ext>
            </p:extLst>
          </p:nvPr>
        </p:nvGraphicFramePr>
        <p:xfrm>
          <a:off x="381000" y="1752600"/>
          <a:ext cx="8229600" cy="38862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15"/>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sz="2400" kern="1200">
                <a:solidFill>
                  <a:schemeClr val="bg1"/>
                </a:solidFill>
                <a:latin typeface="Arial" charset="0"/>
                <a:ea typeface="+mn-ea"/>
                <a:cs typeface="Arial" charset="0"/>
              </a:defRPr>
            </a:lvl2pPr>
            <a:lvl3pPr marL="914400" algn="l" rtl="0" fontAlgn="base">
              <a:spcBef>
                <a:spcPct val="0"/>
              </a:spcBef>
              <a:spcAft>
                <a:spcPct val="0"/>
              </a:spcAft>
              <a:defRPr sz="2400" kern="1200">
                <a:solidFill>
                  <a:schemeClr val="bg1"/>
                </a:solidFill>
                <a:latin typeface="Arial" charset="0"/>
                <a:ea typeface="+mn-ea"/>
                <a:cs typeface="Arial" charset="0"/>
              </a:defRPr>
            </a:lvl3pPr>
            <a:lvl4pPr marL="1371600" algn="l" rtl="0" fontAlgn="base">
              <a:spcBef>
                <a:spcPct val="0"/>
              </a:spcBef>
              <a:spcAft>
                <a:spcPct val="0"/>
              </a:spcAft>
              <a:defRPr sz="2400" kern="1200">
                <a:solidFill>
                  <a:schemeClr val="bg1"/>
                </a:solidFill>
                <a:latin typeface="Arial" charset="0"/>
                <a:ea typeface="+mn-ea"/>
                <a:cs typeface="Arial" charset="0"/>
              </a:defRPr>
            </a:lvl4pPr>
            <a:lvl5pPr marL="1828800" algn="l" rtl="0" fontAlgn="base">
              <a:spcBef>
                <a:spcPct val="0"/>
              </a:spcBef>
              <a:spcAft>
                <a:spcPct val="0"/>
              </a:spcAft>
              <a:defRPr sz="2400" kern="1200">
                <a:solidFill>
                  <a:schemeClr val="bg1"/>
                </a:solidFill>
                <a:latin typeface="Arial" charset="0"/>
                <a:ea typeface="+mn-ea"/>
                <a:cs typeface="Arial" charset="0"/>
              </a:defRPr>
            </a:lvl5pPr>
            <a:lvl6pPr marL="2286000" algn="l" defTabSz="914400" rtl="0" eaLnBrk="1" latinLnBrk="0" hangingPunct="1">
              <a:defRPr sz="2400" kern="1200">
                <a:solidFill>
                  <a:schemeClr val="bg1"/>
                </a:solidFill>
                <a:latin typeface="Arial" charset="0"/>
                <a:ea typeface="+mn-ea"/>
                <a:cs typeface="Arial" charset="0"/>
              </a:defRPr>
            </a:lvl6pPr>
            <a:lvl7pPr marL="2743200" algn="l" defTabSz="914400" rtl="0" eaLnBrk="1" latinLnBrk="0" hangingPunct="1">
              <a:defRPr sz="2400" kern="1200">
                <a:solidFill>
                  <a:schemeClr val="bg1"/>
                </a:solidFill>
                <a:latin typeface="Arial" charset="0"/>
                <a:ea typeface="+mn-ea"/>
                <a:cs typeface="Arial" charset="0"/>
              </a:defRPr>
            </a:lvl7pPr>
            <a:lvl8pPr marL="3200400" algn="l" defTabSz="914400" rtl="0" eaLnBrk="1" latinLnBrk="0" hangingPunct="1">
              <a:defRPr sz="2400" kern="1200">
                <a:solidFill>
                  <a:schemeClr val="bg1"/>
                </a:solidFill>
                <a:latin typeface="Arial" charset="0"/>
                <a:ea typeface="+mn-ea"/>
                <a:cs typeface="Arial" charset="0"/>
              </a:defRPr>
            </a:lvl8pPr>
            <a:lvl9pPr marL="3657600" algn="l" defTabSz="914400" rtl="0" eaLnBrk="1" latinLnBrk="0" hangingPunct="1">
              <a:defRPr sz="2400" kern="1200">
                <a:solidFill>
                  <a:schemeClr val="bg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6AA2C4-AE0E-5946-A9D4-6533D68737BD}" type="slidenum">
              <a:rPr kumimoji="0" lang="en-US" sz="1200" b="0" i="0" u="none" strike="noStrike" kern="1200" cap="none" spc="0" normalizeH="0" baseline="0" noProof="0" smtClean="0">
                <a:ln>
                  <a:noFill/>
                </a:ln>
                <a:solidFill>
                  <a:srgbClr val="000000">
                    <a:tint val="75000"/>
                  </a:srgb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tint val="75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917595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76200" y="5867400"/>
            <a:ext cx="8823960" cy="548640"/>
          </a:xfrm>
        </p:spPr>
        <p:txBody>
          <a:bodyPr/>
          <a:lstStyle/>
          <a:p>
            <a:r>
              <a:rPr lang="en-US" sz="1100" dirty="0"/>
              <a:t>NOTE: Percentages reflect the median percent change for each group of states for each year. FY 2017 growth reflects projections in enacted budgets. In FY 2016, Alaska and Montana moved and in FY 2017, Louisiana moved to the expansion state group. </a:t>
            </a:r>
          </a:p>
          <a:p>
            <a:r>
              <a:rPr lang="en-US" sz="1100" dirty="0"/>
              <a:t>SOURCE: Enrollment growth for FY 2015-2016 is based on KCMU analysis of CMS, Medicaid &amp; CHIP Monthly Applications, Eligibility Determinations, and Enrollment Reports, accessed October 2016. The spending growth rate for FY 2015 is derived from KCMU Analysis of CMS Form 64 Data. All other growth rates are from the </a:t>
            </a:r>
            <a:r>
              <a:rPr lang="en-US" sz="1100" dirty="0">
                <a:solidFill>
                  <a:srgbClr val="000000"/>
                </a:solidFill>
              </a:rPr>
              <a:t>KCMU survey of Medicaid officials in 50 states and DC conducted by Health Management Associates, October 2016.</a:t>
            </a:r>
          </a:p>
        </p:txBody>
      </p:sp>
      <p:sp>
        <p:nvSpPr>
          <p:cNvPr id="4" name="Title 3"/>
          <p:cNvSpPr>
            <a:spLocks noGrp="1"/>
          </p:cNvSpPr>
          <p:nvPr>
            <p:ph type="title"/>
          </p:nvPr>
        </p:nvSpPr>
        <p:spPr/>
        <p:txBody>
          <a:bodyPr/>
          <a:lstStyle/>
          <a:p>
            <a:r>
              <a:rPr lang="en-US" sz="2200" b="1" dirty="0"/>
              <a:t>Medicaid enrollment and total spending growth for expansion and non-expansion states are slowing in FY 2016 and projected to slow in </a:t>
            </a:r>
            <a:r>
              <a:rPr lang="en-US" sz="2200" b="1" dirty="0" smtClean="0"/>
              <a:t>2017</a:t>
            </a:r>
            <a:endParaRPr lang="en-US" sz="2200" b="1" dirty="0"/>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1596802541"/>
              </p:ext>
            </p:extLst>
          </p:nvPr>
        </p:nvGraphicFramePr>
        <p:xfrm>
          <a:off x="457200" y="1338937"/>
          <a:ext cx="8350250" cy="384492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p:cNvSpPr txBox="1"/>
          <p:nvPr/>
        </p:nvSpPr>
        <p:spPr>
          <a:xfrm>
            <a:off x="1280160" y="5105400"/>
            <a:ext cx="2971800"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pPr>
            <a:r>
              <a:rPr lang="en-US" sz="1800" b="1" dirty="0">
                <a:solidFill>
                  <a:srgbClr val="000000"/>
                </a:solidFill>
                <a:cs typeface="Meta Offc Pro"/>
              </a:rPr>
              <a:t>Medicaid Enrollment</a:t>
            </a:r>
          </a:p>
        </p:txBody>
      </p:sp>
      <p:sp>
        <p:nvSpPr>
          <p:cNvPr id="8" name="TextBox 1"/>
          <p:cNvSpPr txBox="1"/>
          <p:nvPr/>
        </p:nvSpPr>
        <p:spPr>
          <a:xfrm>
            <a:off x="5257800" y="5105400"/>
            <a:ext cx="2971800"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pPr>
            <a:r>
              <a:rPr lang="en-US" sz="1800" b="1" dirty="0">
                <a:solidFill>
                  <a:srgbClr val="000000"/>
                </a:solidFill>
                <a:cs typeface="Meta Offc Pro"/>
              </a:rPr>
              <a:t>Total Medicaid Spending</a:t>
            </a:r>
          </a:p>
        </p:txBody>
      </p:sp>
      <p:sp>
        <p:nvSpPr>
          <p:cNvPr id="9" name="Slide Number Placeholder 15"/>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sz="2400" kern="1200">
                <a:solidFill>
                  <a:schemeClr val="bg1"/>
                </a:solidFill>
                <a:latin typeface="Arial" charset="0"/>
                <a:ea typeface="+mn-ea"/>
                <a:cs typeface="Arial" charset="0"/>
              </a:defRPr>
            </a:lvl2pPr>
            <a:lvl3pPr marL="914400" algn="l" rtl="0" fontAlgn="base">
              <a:spcBef>
                <a:spcPct val="0"/>
              </a:spcBef>
              <a:spcAft>
                <a:spcPct val="0"/>
              </a:spcAft>
              <a:defRPr sz="2400" kern="1200">
                <a:solidFill>
                  <a:schemeClr val="bg1"/>
                </a:solidFill>
                <a:latin typeface="Arial" charset="0"/>
                <a:ea typeface="+mn-ea"/>
                <a:cs typeface="Arial" charset="0"/>
              </a:defRPr>
            </a:lvl3pPr>
            <a:lvl4pPr marL="1371600" algn="l" rtl="0" fontAlgn="base">
              <a:spcBef>
                <a:spcPct val="0"/>
              </a:spcBef>
              <a:spcAft>
                <a:spcPct val="0"/>
              </a:spcAft>
              <a:defRPr sz="2400" kern="1200">
                <a:solidFill>
                  <a:schemeClr val="bg1"/>
                </a:solidFill>
                <a:latin typeface="Arial" charset="0"/>
                <a:ea typeface="+mn-ea"/>
                <a:cs typeface="Arial" charset="0"/>
              </a:defRPr>
            </a:lvl4pPr>
            <a:lvl5pPr marL="1828800" algn="l" rtl="0" fontAlgn="base">
              <a:spcBef>
                <a:spcPct val="0"/>
              </a:spcBef>
              <a:spcAft>
                <a:spcPct val="0"/>
              </a:spcAft>
              <a:defRPr sz="2400" kern="1200">
                <a:solidFill>
                  <a:schemeClr val="bg1"/>
                </a:solidFill>
                <a:latin typeface="Arial" charset="0"/>
                <a:ea typeface="+mn-ea"/>
                <a:cs typeface="Arial" charset="0"/>
              </a:defRPr>
            </a:lvl5pPr>
            <a:lvl6pPr marL="2286000" algn="l" defTabSz="914400" rtl="0" eaLnBrk="1" latinLnBrk="0" hangingPunct="1">
              <a:defRPr sz="2400" kern="1200">
                <a:solidFill>
                  <a:schemeClr val="bg1"/>
                </a:solidFill>
                <a:latin typeface="Arial" charset="0"/>
                <a:ea typeface="+mn-ea"/>
                <a:cs typeface="Arial" charset="0"/>
              </a:defRPr>
            </a:lvl6pPr>
            <a:lvl7pPr marL="2743200" algn="l" defTabSz="914400" rtl="0" eaLnBrk="1" latinLnBrk="0" hangingPunct="1">
              <a:defRPr sz="2400" kern="1200">
                <a:solidFill>
                  <a:schemeClr val="bg1"/>
                </a:solidFill>
                <a:latin typeface="Arial" charset="0"/>
                <a:ea typeface="+mn-ea"/>
                <a:cs typeface="Arial" charset="0"/>
              </a:defRPr>
            </a:lvl7pPr>
            <a:lvl8pPr marL="3200400" algn="l" defTabSz="914400" rtl="0" eaLnBrk="1" latinLnBrk="0" hangingPunct="1">
              <a:defRPr sz="2400" kern="1200">
                <a:solidFill>
                  <a:schemeClr val="bg1"/>
                </a:solidFill>
                <a:latin typeface="Arial" charset="0"/>
                <a:ea typeface="+mn-ea"/>
                <a:cs typeface="Arial" charset="0"/>
              </a:defRPr>
            </a:lvl8pPr>
            <a:lvl9pPr marL="3657600" algn="l" defTabSz="914400" rtl="0" eaLnBrk="1" latinLnBrk="0" hangingPunct="1">
              <a:defRPr sz="2400" kern="1200">
                <a:solidFill>
                  <a:schemeClr val="bg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6AA2C4-AE0E-5946-A9D4-6533D68737BD}" type="slidenum">
              <a:rPr kumimoji="0" lang="en-US" sz="1200" b="0" i="0" u="none" strike="noStrike" kern="1200" cap="none" spc="0" normalizeH="0" baseline="0" noProof="0" smtClean="0">
                <a:ln>
                  <a:noFill/>
                </a:ln>
                <a:solidFill>
                  <a:srgbClr val="000000">
                    <a:tint val="75000"/>
                  </a:srgb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tint val="75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340780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219762" y="5791200"/>
            <a:ext cx="8619438" cy="547687"/>
          </a:xfrm>
        </p:spPr>
        <p:txBody>
          <a:bodyPr/>
          <a:lstStyle/>
          <a:p>
            <a:pPr marL="0" indent="0">
              <a:buNone/>
            </a:pPr>
            <a:r>
              <a:rPr lang="en-US" sz="1200" dirty="0" smtClean="0"/>
              <a:t>NOTES</a:t>
            </a:r>
            <a:r>
              <a:rPr lang="en-US" sz="1200" dirty="0"/>
              <a:t>: *AR, IA, IN, MI, MT, and NH have approved Section 1115 waivers. WI covers adults up to 100% FPL in Medicaid, but did not adopt the ACA expansion. </a:t>
            </a:r>
          </a:p>
          <a:p>
            <a:pPr marL="0" indent="0">
              <a:buNone/>
            </a:pPr>
            <a:r>
              <a:rPr lang="en-US" sz="1200" dirty="0"/>
              <a:t>SOURCE: KCMU survey of Medicaid officials in 50 states and DC conducted by Health Management Associates, October 2016. </a:t>
            </a:r>
          </a:p>
        </p:txBody>
      </p:sp>
      <p:sp>
        <p:nvSpPr>
          <p:cNvPr id="4" name="Title 3"/>
          <p:cNvSpPr>
            <a:spLocks noGrp="1"/>
          </p:cNvSpPr>
          <p:nvPr>
            <p:ph type="title" idx="4294967295"/>
          </p:nvPr>
        </p:nvSpPr>
        <p:spPr>
          <a:xfrm>
            <a:off x="82343" y="115592"/>
            <a:ext cx="8959850" cy="914400"/>
          </a:xfrm>
        </p:spPr>
        <p:txBody>
          <a:bodyPr/>
          <a:lstStyle/>
          <a:p>
            <a:r>
              <a:rPr lang="en-US" sz="2800" b="1" dirty="0" smtClean="0"/>
              <a:t>Medicaid </a:t>
            </a:r>
            <a:r>
              <a:rPr lang="en-US" sz="2800" b="1" dirty="0"/>
              <a:t>Expansion Decisions by Year of Implementation</a:t>
            </a:r>
          </a:p>
        </p:txBody>
      </p:sp>
      <p:grpSp>
        <p:nvGrpSpPr>
          <p:cNvPr id="5" name="Group 4"/>
          <p:cNvGrpSpPr/>
          <p:nvPr/>
        </p:nvGrpSpPr>
        <p:grpSpPr>
          <a:xfrm>
            <a:off x="219763" y="871538"/>
            <a:ext cx="8492918" cy="3975099"/>
            <a:chOff x="243095" y="973956"/>
            <a:chExt cx="8492918" cy="3975099"/>
          </a:xfrm>
        </p:grpSpPr>
        <p:sp>
          <p:nvSpPr>
            <p:cNvPr id="6" name="Shape - Wyoming"/>
            <p:cNvSpPr>
              <a:spLocks noChangeAspect="1"/>
            </p:cNvSpPr>
            <p:nvPr/>
          </p:nvSpPr>
          <p:spPr bwMode="auto">
            <a:xfrm>
              <a:off x="2787648" y="1847081"/>
              <a:ext cx="896939" cy="720725"/>
            </a:xfrm>
            <a:custGeom>
              <a:avLst/>
              <a:gdLst>
                <a:gd name="T0" fmla="*/ 2147483647 w 567"/>
                <a:gd name="T1" fmla="*/ 0 h 463"/>
                <a:gd name="T2" fmla="*/ 2147483647 w 567"/>
                <a:gd name="T3" fmla="*/ 2147483647 h 463"/>
                <a:gd name="T4" fmla="*/ 0 w 567"/>
                <a:gd name="T5" fmla="*/ 2147483647 h 463"/>
                <a:gd name="T6" fmla="*/ 2147483647 w 567"/>
                <a:gd name="T7" fmla="*/ 2147483647 h 463"/>
                <a:gd name="T8" fmla="*/ 2147483647 w 567"/>
                <a:gd name="T9" fmla="*/ 2147483647 h 463"/>
                <a:gd name="T10" fmla="*/ 2147483647 w 567"/>
                <a:gd name="T11" fmla="*/ 2147483647 h 463"/>
                <a:gd name="T12" fmla="*/ 2147483647 w 567"/>
                <a:gd name="T13" fmla="*/ 0 h 463"/>
                <a:gd name="T14" fmla="*/ 0 60000 65536"/>
                <a:gd name="T15" fmla="*/ 0 60000 65536"/>
                <a:gd name="T16" fmla="*/ 0 60000 65536"/>
                <a:gd name="T17" fmla="*/ 0 60000 65536"/>
                <a:gd name="T18" fmla="*/ 0 60000 65536"/>
                <a:gd name="T19" fmla="*/ 0 60000 65536"/>
                <a:gd name="T20" fmla="*/ 0 60000 65536"/>
                <a:gd name="T21" fmla="*/ 0 w 567"/>
                <a:gd name="T22" fmla="*/ 0 h 463"/>
                <a:gd name="T23" fmla="*/ 567 w 567"/>
                <a:gd name="T24" fmla="*/ 463 h 4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 h="463">
                  <a:moveTo>
                    <a:pt x="55" y="0"/>
                  </a:moveTo>
                  <a:lnTo>
                    <a:pt x="35" y="172"/>
                  </a:lnTo>
                  <a:lnTo>
                    <a:pt x="0" y="420"/>
                  </a:lnTo>
                  <a:lnTo>
                    <a:pt x="164" y="433"/>
                  </a:lnTo>
                  <a:lnTo>
                    <a:pt x="547" y="463"/>
                  </a:lnTo>
                  <a:lnTo>
                    <a:pt x="567" y="47"/>
                  </a:lnTo>
                  <a:lnTo>
                    <a:pt x="55" y="0"/>
                  </a:lnTo>
                  <a:close/>
                </a:path>
              </a:pathLst>
            </a:custGeom>
            <a:solidFill>
              <a:schemeClr val="tx2"/>
            </a:solidFill>
            <a:ln w="19050">
              <a:solidFill>
                <a:schemeClr val="tx1"/>
              </a:solidFill>
              <a:prstDash val="solid"/>
              <a:round/>
              <a:headEnd/>
              <a:tailEnd/>
            </a:ln>
          </p:spPr>
          <p:txBody>
            <a:bodyPr/>
            <a:lstStyle/>
            <a:p>
              <a:pPr fontAlgn="auto">
                <a:spcBef>
                  <a:spcPts val="0"/>
                </a:spcBef>
                <a:spcAft>
                  <a:spcPts val="0"/>
                </a:spcAft>
              </a:pPr>
              <a:endParaRPr lang="en-US" sz="1200" b="1">
                <a:solidFill>
                  <a:srgbClr val="000000"/>
                </a:solidFill>
                <a:latin typeface="Calibri"/>
                <a:cs typeface="+mn-cs"/>
              </a:endParaRPr>
            </a:p>
          </p:txBody>
        </p:sp>
        <p:sp>
          <p:nvSpPr>
            <p:cNvPr id="7" name="Shape - Wisconsin"/>
            <p:cNvSpPr>
              <a:spLocks noChangeAspect="1"/>
            </p:cNvSpPr>
            <p:nvPr/>
          </p:nvSpPr>
          <p:spPr bwMode="auto">
            <a:xfrm>
              <a:off x="4975223" y="1535931"/>
              <a:ext cx="654051" cy="752475"/>
            </a:xfrm>
            <a:custGeom>
              <a:avLst/>
              <a:gdLst>
                <a:gd name="T0" fmla="*/ 30 w 415"/>
                <a:gd name="T1" fmla="*/ 33 h 484"/>
                <a:gd name="T2" fmla="*/ 61 w 415"/>
                <a:gd name="T3" fmla="*/ 28 h 484"/>
                <a:gd name="T4" fmla="*/ 90 w 415"/>
                <a:gd name="T5" fmla="*/ 28 h 484"/>
                <a:gd name="T6" fmla="*/ 107 w 415"/>
                <a:gd name="T7" fmla="*/ 0 h 484"/>
                <a:gd name="T8" fmla="*/ 121 w 415"/>
                <a:gd name="T9" fmla="*/ 36 h 484"/>
                <a:gd name="T10" fmla="*/ 166 w 415"/>
                <a:gd name="T11" fmla="*/ 36 h 484"/>
                <a:gd name="T12" fmla="*/ 189 w 415"/>
                <a:gd name="T13" fmla="*/ 68 h 484"/>
                <a:gd name="T14" fmla="*/ 236 w 415"/>
                <a:gd name="T15" fmla="*/ 59 h 484"/>
                <a:gd name="T16" fmla="*/ 267 w 415"/>
                <a:gd name="T17" fmla="*/ 80 h 484"/>
                <a:gd name="T18" fmla="*/ 325 w 415"/>
                <a:gd name="T19" fmla="*/ 95 h 484"/>
                <a:gd name="T20" fmla="*/ 336 w 415"/>
                <a:gd name="T21" fmla="*/ 121 h 484"/>
                <a:gd name="T22" fmla="*/ 365 w 415"/>
                <a:gd name="T23" fmla="*/ 122 h 484"/>
                <a:gd name="T24" fmla="*/ 356 w 415"/>
                <a:gd name="T25" fmla="*/ 147 h 484"/>
                <a:gd name="T26" fmla="*/ 367 w 415"/>
                <a:gd name="T27" fmla="*/ 176 h 484"/>
                <a:gd name="T28" fmla="*/ 347 w 415"/>
                <a:gd name="T29" fmla="*/ 211 h 484"/>
                <a:gd name="T30" fmla="*/ 361 w 415"/>
                <a:gd name="T31" fmla="*/ 219 h 484"/>
                <a:gd name="T32" fmla="*/ 394 w 415"/>
                <a:gd name="T33" fmla="*/ 180 h 484"/>
                <a:gd name="T34" fmla="*/ 392 w 415"/>
                <a:gd name="T35" fmla="*/ 167 h 484"/>
                <a:gd name="T36" fmla="*/ 406 w 415"/>
                <a:gd name="T37" fmla="*/ 161 h 484"/>
                <a:gd name="T38" fmla="*/ 415 w 415"/>
                <a:gd name="T39" fmla="*/ 180 h 484"/>
                <a:gd name="T40" fmla="*/ 389 w 415"/>
                <a:gd name="T41" fmla="*/ 207 h 484"/>
                <a:gd name="T42" fmla="*/ 379 w 415"/>
                <a:gd name="T43" fmla="*/ 268 h 484"/>
                <a:gd name="T44" fmla="*/ 379 w 415"/>
                <a:gd name="T45" fmla="*/ 371 h 484"/>
                <a:gd name="T46" fmla="*/ 394 w 415"/>
                <a:gd name="T47" fmla="*/ 389 h 484"/>
                <a:gd name="T48" fmla="*/ 388 w 415"/>
                <a:gd name="T49" fmla="*/ 453 h 484"/>
                <a:gd name="T50" fmla="*/ 191 w 415"/>
                <a:gd name="T51" fmla="*/ 484 h 484"/>
                <a:gd name="T52" fmla="*/ 142 w 415"/>
                <a:gd name="T53" fmla="*/ 454 h 484"/>
                <a:gd name="T54" fmla="*/ 152 w 415"/>
                <a:gd name="T55" fmla="*/ 416 h 484"/>
                <a:gd name="T56" fmla="*/ 128 w 415"/>
                <a:gd name="T57" fmla="*/ 374 h 484"/>
                <a:gd name="T58" fmla="*/ 107 w 415"/>
                <a:gd name="T59" fmla="*/ 322 h 484"/>
                <a:gd name="T60" fmla="*/ 52 w 415"/>
                <a:gd name="T61" fmla="*/ 270 h 484"/>
                <a:gd name="T62" fmla="*/ 18 w 415"/>
                <a:gd name="T63" fmla="*/ 270 h 484"/>
                <a:gd name="T64" fmla="*/ 18 w 415"/>
                <a:gd name="T65" fmla="*/ 198 h 484"/>
                <a:gd name="T66" fmla="*/ 0 w 415"/>
                <a:gd name="T67" fmla="*/ 171 h 484"/>
                <a:gd name="T68" fmla="*/ 39 w 415"/>
                <a:gd name="T69" fmla="*/ 130 h 484"/>
                <a:gd name="T70" fmla="*/ 30 w 415"/>
                <a:gd name="T71" fmla="*/ 33 h 4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5"/>
                <a:gd name="T109" fmla="*/ 0 h 484"/>
                <a:gd name="T110" fmla="*/ 415 w 415"/>
                <a:gd name="T111" fmla="*/ 484 h 4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5" h="484">
                  <a:moveTo>
                    <a:pt x="30" y="33"/>
                  </a:moveTo>
                  <a:lnTo>
                    <a:pt x="61" y="28"/>
                  </a:lnTo>
                  <a:lnTo>
                    <a:pt x="90" y="28"/>
                  </a:lnTo>
                  <a:lnTo>
                    <a:pt x="107" y="0"/>
                  </a:lnTo>
                  <a:lnTo>
                    <a:pt x="121" y="36"/>
                  </a:lnTo>
                  <a:lnTo>
                    <a:pt x="166" y="36"/>
                  </a:lnTo>
                  <a:lnTo>
                    <a:pt x="189" y="68"/>
                  </a:lnTo>
                  <a:lnTo>
                    <a:pt x="236" y="59"/>
                  </a:lnTo>
                  <a:lnTo>
                    <a:pt x="267" y="80"/>
                  </a:lnTo>
                  <a:lnTo>
                    <a:pt x="325" y="95"/>
                  </a:lnTo>
                  <a:lnTo>
                    <a:pt x="336" y="121"/>
                  </a:lnTo>
                  <a:lnTo>
                    <a:pt x="365" y="122"/>
                  </a:lnTo>
                  <a:lnTo>
                    <a:pt x="356" y="147"/>
                  </a:lnTo>
                  <a:lnTo>
                    <a:pt x="367" y="176"/>
                  </a:lnTo>
                  <a:lnTo>
                    <a:pt x="347" y="211"/>
                  </a:lnTo>
                  <a:lnTo>
                    <a:pt x="361" y="219"/>
                  </a:lnTo>
                  <a:lnTo>
                    <a:pt x="394" y="180"/>
                  </a:lnTo>
                  <a:lnTo>
                    <a:pt x="392" y="167"/>
                  </a:lnTo>
                  <a:lnTo>
                    <a:pt x="406" y="161"/>
                  </a:lnTo>
                  <a:lnTo>
                    <a:pt x="415" y="180"/>
                  </a:lnTo>
                  <a:lnTo>
                    <a:pt x="389" y="207"/>
                  </a:lnTo>
                  <a:lnTo>
                    <a:pt x="379" y="268"/>
                  </a:lnTo>
                  <a:lnTo>
                    <a:pt x="379" y="371"/>
                  </a:lnTo>
                  <a:lnTo>
                    <a:pt x="394" y="389"/>
                  </a:lnTo>
                  <a:lnTo>
                    <a:pt x="388" y="453"/>
                  </a:lnTo>
                  <a:lnTo>
                    <a:pt x="191" y="484"/>
                  </a:lnTo>
                  <a:lnTo>
                    <a:pt x="142" y="454"/>
                  </a:lnTo>
                  <a:lnTo>
                    <a:pt x="152" y="416"/>
                  </a:lnTo>
                  <a:lnTo>
                    <a:pt x="128" y="374"/>
                  </a:lnTo>
                  <a:lnTo>
                    <a:pt x="107" y="322"/>
                  </a:lnTo>
                  <a:lnTo>
                    <a:pt x="52" y="270"/>
                  </a:lnTo>
                  <a:lnTo>
                    <a:pt x="18" y="270"/>
                  </a:lnTo>
                  <a:lnTo>
                    <a:pt x="18" y="198"/>
                  </a:lnTo>
                  <a:lnTo>
                    <a:pt x="0" y="171"/>
                  </a:lnTo>
                  <a:lnTo>
                    <a:pt x="39" y="130"/>
                  </a:lnTo>
                  <a:lnTo>
                    <a:pt x="30" y="33"/>
                  </a:lnTo>
                  <a:close/>
                </a:path>
              </a:pathLst>
            </a:custGeom>
            <a:solidFill>
              <a:schemeClr val="tx2"/>
            </a:solidFill>
            <a:ln w="19050">
              <a:solidFill>
                <a:schemeClr val="tx1"/>
              </a:solidFill>
              <a:prstDash val="solid"/>
              <a:round/>
              <a:headEnd/>
              <a:tailEnd/>
            </a:ln>
          </p:spPr>
          <p:txBody>
            <a:bodyPr/>
            <a:lstStyle/>
            <a:p>
              <a:pPr fontAlgn="auto">
                <a:spcBef>
                  <a:spcPts val="0"/>
                </a:spcBef>
                <a:spcAft>
                  <a:spcPts val="0"/>
                </a:spcAft>
                <a:defRPr/>
              </a:pPr>
              <a:endParaRPr lang="en-US" sz="1200" b="1">
                <a:solidFill>
                  <a:srgbClr val="B0DDF4"/>
                </a:solidFill>
                <a:latin typeface="Calibri"/>
                <a:cs typeface="+mn-cs"/>
              </a:endParaRPr>
            </a:p>
          </p:txBody>
        </p:sp>
        <p:sp>
          <p:nvSpPr>
            <p:cNvPr id="8" name="Shape - West Virginia"/>
            <p:cNvSpPr>
              <a:spLocks noChangeAspect="1"/>
            </p:cNvSpPr>
            <p:nvPr/>
          </p:nvSpPr>
          <p:spPr bwMode="auto">
            <a:xfrm>
              <a:off x="6345237" y="2388418"/>
              <a:ext cx="550863" cy="566738"/>
            </a:xfrm>
            <a:custGeom>
              <a:avLst/>
              <a:gdLst>
                <a:gd name="T0" fmla="*/ 2147483647 w 349"/>
                <a:gd name="T1" fmla="*/ 2147483647 h 365"/>
                <a:gd name="T2" fmla="*/ 2147483647 w 349"/>
                <a:gd name="T3" fmla="*/ 2147483647 h 365"/>
                <a:gd name="T4" fmla="*/ 0 w 349"/>
                <a:gd name="T5" fmla="*/ 2147483647 h 365"/>
                <a:gd name="T6" fmla="*/ 2147483647 w 349"/>
                <a:gd name="T7" fmla="*/ 2147483647 h 365"/>
                <a:gd name="T8" fmla="*/ 2147483647 w 349"/>
                <a:gd name="T9" fmla="*/ 2147483647 h 365"/>
                <a:gd name="T10" fmla="*/ 2147483647 w 349"/>
                <a:gd name="T11" fmla="*/ 2147483647 h 365"/>
                <a:gd name="T12" fmla="*/ 2147483647 w 349"/>
                <a:gd name="T13" fmla="*/ 2147483647 h 365"/>
                <a:gd name="T14" fmla="*/ 2147483647 w 349"/>
                <a:gd name="T15" fmla="*/ 2147483647 h 365"/>
                <a:gd name="T16" fmla="*/ 2147483647 w 349"/>
                <a:gd name="T17" fmla="*/ 2147483647 h 365"/>
                <a:gd name="T18" fmla="*/ 2147483647 w 349"/>
                <a:gd name="T19" fmla="*/ 2147483647 h 365"/>
                <a:gd name="T20" fmla="*/ 2147483647 w 349"/>
                <a:gd name="T21" fmla="*/ 2147483647 h 365"/>
                <a:gd name="T22" fmla="*/ 2147483647 w 349"/>
                <a:gd name="T23" fmla="*/ 2147483647 h 365"/>
                <a:gd name="T24" fmla="*/ 2147483647 w 349"/>
                <a:gd name="T25" fmla="*/ 2147483647 h 365"/>
                <a:gd name="T26" fmla="*/ 2147483647 w 349"/>
                <a:gd name="T27" fmla="*/ 2147483647 h 365"/>
                <a:gd name="T28" fmla="*/ 2147483647 w 349"/>
                <a:gd name="T29" fmla="*/ 2147483647 h 365"/>
                <a:gd name="T30" fmla="*/ 2147483647 w 349"/>
                <a:gd name="T31" fmla="*/ 2147483647 h 365"/>
                <a:gd name="T32" fmla="*/ 2147483647 w 349"/>
                <a:gd name="T33" fmla="*/ 0 h 365"/>
                <a:gd name="T34" fmla="*/ 2147483647 w 349"/>
                <a:gd name="T35" fmla="*/ 2147483647 h 365"/>
                <a:gd name="T36" fmla="*/ 2147483647 w 349"/>
                <a:gd name="T37" fmla="*/ 2147483647 h 365"/>
                <a:gd name="T38" fmla="*/ 2147483647 w 349"/>
                <a:gd name="T39" fmla="*/ 2147483647 h 365"/>
                <a:gd name="T40" fmla="*/ 2147483647 w 349"/>
                <a:gd name="T41" fmla="*/ 2147483647 h 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9"/>
                <a:gd name="T64" fmla="*/ 0 h 365"/>
                <a:gd name="T65" fmla="*/ 349 w 349"/>
                <a:gd name="T66" fmla="*/ 365 h 3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9" h="365">
                  <a:moveTo>
                    <a:pt x="35" y="191"/>
                  </a:moveTo>
                  <a:lnTo>
                    <a:pt x="9" y="184"/>
                  </a:lnTo>
                  <a:lnTo>
                    <a:pt x="0" y="242"/>
                  </a:lnTo>
                  <a:lnTo>
                    <a:pt x="9" y="303"/>
                  </a:lnTo>
                  <a:lnTo>
                    <a:pt x="59" y="344"/>
                  </a:lnTo>
                  <a:lnTo>
                    <a:pt x="71" y="365"/>
                  </a:lnTo>
                  <a:lnTo>
                    <a:pt x="135" y="344"/>
                  </a:lnTo>
                  <a:lnTo>
                    <a:pt x="211" y="295"/>
                  </a:lnTo>
                  <a:lnTo>
                    <a:pt x="234" y="188"/>
                  </a:lnTo>
                  <a:lnTo>
                    <a:pt x="283" y="160"/>
                  </a:lnTo>
                  <a:lnTo>
                    <a:pt x="310" y="94"/>
                  </a:lnTo>
                  <a:lnTo>
                    <a:pt x="349" y="76"/>
                  </a:lnTo>
                  <a:lnTo>
                    <a:pt x="298" y="67"/>
                  </a:lnTo>
                  <a:lnTo>
                    <a:pt x="210" y="115"/>
                  </a:lnTo>
                  <a:lnTo>
                    <a:pt x="196" y="69"/>
                  </a:lnTo>
                  <a:lnTo>
                    <a:pt x="120" y="73"/>
                  </a:lnTo>
                  <a:lnTo>
                    <a:pt x="103" y="0"/>
                  </a:lnTo>
                  <a:lnTo>
                    <a:pt x="83" y="20"/>
                  </a:lnTo>
                  <a:lnTo>
                    <a:pt x="89" y="124"/>
                  </a:lnTo>
                  <a:lnTo>
                    <a:pt x="55" y="133"/>
                  </a:lnTo>
                  <a:lnTo>
                    <a:pt x="35" y="191"/>
                  </a:lnTo>
                  <a:close/>
                </a:path>
              </a:pathLst>
            </a:custGeom>
            <a:solidFill>
              <a:schemeClr val="accent1"/>
            </a:solidFill>
            <a:ln w="19050">
              <a:solidFill>
                <a:schemeClr val="tx1"/>
              </a:solidFill>
              <a:prstDash val="solid"/>
              <a:round/>
              <a:headEnd/>
              <a:tailEnd/>
            </a:ln>
          </p:spPr>
          <p:txBody>
            <a:bodyPr/>
            <a:lstStyle/>
            <a:p>
              <a:pPr fontAlgn="auto">
                <a:spcBef>
                  <a:spcPts val="0"/>
                </a:spcBef>
                <a:spcAft>
                  <a:spcPts val="0"/>
                </a:spcAft>
              </a:pPr>
              <a:endParaRPr lang="en-US" sz="1200" b="1">
                <a:solidFill>
                  <a:srgbClr val="000000"/>
                </a:solidFill>
                <a:latin typeface="Calibri"/>
                <a:cs typeface="+mn-cs"/>
              </a:endParaRPr>
            </a:p>
          </p:txBody>
        </p:sp>
        <p:sp>
          <p:nvSpPr>
            <p:cNvPr id="9" name="Shape - Washington"/>
            <p:cNvSpPr>
              <a:spLocks noChangeAspect="1"/>
            </p:cNvSpPr>
            <p:nvPr/>
          </p:nvSpPr>
          <p:spPr bwMode="auto">
            <a:xfrm>
              <a:off x="1463675" y="996181"/>
              <a:ext cx="835025" cy="603250"/>
            </a:xfrm>
            <a:custGeom>
              <a:avLst/>
              <a:gdLst>
                <a:gd name="T0" fmla="*/ 2147483647 w 530"/>
                <a:gd name="T1" fmla="*/ 0 h 389"/>
                <a:gd name="T2" fmla="*/ 2147483647 w 530"/>
                <a:gd name="T3" fmla="*/ 2147483647 h 389"/>
                <a:gd name="T4" fmla="*/ 2147483647 w 530"/>
                <a:gd name="T5" fmla="*/ 2147483647 h 389"/>
                <a:gd name="T6" fmla="*/ 2147483647 w 530"/>
                <a:gd name="T7" fmla="*/ 2147483647 h 389"/>
                <a:gd name="T8" fmla="*/ 2147483647 w 530"/>
                <a:gd name="T9" fmla="*/ 2147483647 h 389"/>
                <a:gd name="T10" fmla="*/ 2147483647 w 530"/>
                <a:gd name="T11" fmla="*/ 2147483647 h 389"/>
                <a:gd name="T12" fmla="*/ 2147483647 w 530"/>
                <a:gd name="T13" fmla="*/ 2147483647 h 389"/>
                <a:gd name="T14" fmla="*/ 2147483647 w 530"/>
                <a:gd name="T15" fmla="*/ 2147483647 h 389"/>
                <a:gd name="T16" fmla="*/ 2147483647 w 530"/>
                <a:gd name="T17" fmla="*/ 2147483647 h 389"/>
                <a:gd name="T18" fmla="*/ 2147483647 w 530"/>
                <a:gd name="T19" fmla="*/ 2147483647 h 389"/>
                <a:gd name="T20" fmla="*/ 2147483647 w 530"/>
                <a:gd name="T21" fmla="*/ 2147483647 h 389"/>
                <a:gd name="T22" fmla="*/ 2147483647 w 530"/>
                <a:gd name="T23" fmla="*/ 2147483647 h 389"/>
                <a:gd name="T24" fmla="*/ 2147483647 w 530"/>
                <a:gd name="T25" fmla="*/ 2147483647 h 389"/>
                <a:gd name="T26" fmla="*/ 2147483647 w 530"/>
                <a:gd name="T27" fmla="*/ 2147483647 h 389"/>
                <a:gd name="T28" fmla="*/ 2147483647 w 530"/>
                <a:gd name="T29" fmla="*/ 2147483647 h 389"/>
                <a:gd name="T30" fmla="*/ 2147483647 w 530"/>
                <a:gd name="T31" fmla="*/ 2147483647 h 389"/>
                <a:gd name="T32" fmla="*/ 2147483647 w 530"/>
                <a:gd name="T33" fmla="*/ 2147483647 h 389"/>
                <a:gd name="T34" fmla="*/ 2147483647 w 530"/>
                <a:gd name="T35" fmla="*/ 2147483647 h 389"/>
                <a:gd name="T36" fmla="*/ 2147483647 w 530"/>
                <a:gd name="T37" fmla="*/ 2147483647 h 389"/>
                <a:gd name="T38" fmla="*/ 2147483647 w 530"/>
                <a:gd name="T39" fmla="*/ 2147483647 h 389"/>
                <a:gd name="T40" fmla="*/ 0 w 530"/>
                <a:gd name="T41" fmla="*/ 2147483647 h 389"/>
                <a:gd name="T42" fmla="*/ 2147483647 w 530"/>
                <a:gd name="T43" fmla="*/ 2147483647 h 389"/>
                <a:gd name="T44" fmla="*/ 2147483647 w 530"/>
                <a:gd name="T45" fmla="*/ 2147483647 h 389"/>
                <a:gd name="T46" fmla="*/ 2147483647 w 530"/>
                <a:gd name="T47" fmla="*/ 2147483647 h 389"/>
                <a:gd name="T48" fmla="*/ 2147483647 w 530"/>
                <a:gd name="T49" fmla="*/ 2147483647 h 389"/>
                <a:gd name="T50" fmla="*/ 2147483647 w 530"/>
                <a:gd name="T51" fmla="*/ 2147483647 h 389"/>
                <a:gd name="T52" fmla="*/ 2147483647 w 530"/>
                <a:gd name="T53" fmla="*/ 2147483647 h 389"/>
                <a:gd name="T54" fmla="*/ 2147483647 w 530"/>
                <a:gd name="T55" fmla="*/ 2147483647 h 389"/>
                <a:gd name="T56" fmla="*/ 2147483647 w 530"/>
                <a:gd name="T57" fmla="*/ 2147483647 h 389"/>
                <a:gd name="T58" fmla="*/ 2147483647 w 530"/>
                <a:gd name="T59" fmla="*/ 2147483647 h 389"/>
                <a:gd name="T60" fmla="*/ 2147483647 w 530"/>
                <a:gd name="T61" fmla="*/ 2147483647 h 389"/>
                <a:gd name="T62" fmla="*/ 2147483647 w 530"/>
                <a:gd name="T63" fmla="*/ 2147483647 h 389"/>
                <a:gd name="T64" fmla="*/ 2147483647 w 530"/>
                <a:gd name="T65" fmla="*/ 2147483647 h 389"/>
                <a:gd name="T66" fmla="*/ 2147483647 w 530"/>
                <a:gd name="T67" fmla="*/ 2147483647 h 389"/>
                <a:gd name="T68" fmla="*/ 2147483647 w 530"/>
                <a:gd name="T69" fmla="*/ 2147483647 h 389"/>
                <a:gd name="T70" fmla="*/ 2147483647 w 530"/>
                <a:gd name="T71" fmla="*/ 2147483647 h 389"/>
                <a:gd name="T72" fmla="*/ 2147483647 w 530"/>
                <a:gd name="T73" fmla="*/ 2147483647 h 389"/>
                <a:gd name="T74" fmla="*/ 2147483647 w 530"/>
                <a:gd name="T75" fmla="*/ 0 h 3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0"/>
                <a:gd name="T115" fmla="*/ 0 h 389"/>
                <a:gd name="T116" fmla="*/ 530 w 530"/>
                <a:gd name="T117" fmla="*/ 389 h 3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0" h="389">
                  <a:moveTo>
                    <a:pt x="134" y="0"/>
                  </a:moveTo>
                  <a:lnTo>
                    <a:pt x="243" y="30"/>
                  </a:lnTo>
                  <a:lnTo>
                    <a:pt x="326" y="49"/>
                  </a:lnTo>
                  <a:lnTo>
                    <a:pt x="366" y="58"/>
                  </a:lnTo>
                  <a:lnTo>
                    <a:pt x="408" y="64"/>
                  </a:lnTo>
                  <a:lnTo>
                    <a:pt x="463" y="74"/>
                  </a:lnTo>
                  <a:lnTo>
                    <a:pt x="530" y="86"/>
                  </a:lnTo>
                  <a:lnTo>
                    <a:pt x="487" y="389"/>
                  </a:lnTo>
                  <a:lnTo>
                    <a:pt x="281" y="345"/>
                  </a:lnTo>
                  <a:lnTo>
                    <a:pt x="253" y="365"/>
                  </a:lnTo>
                  <a:lnTo>
                    <a:pt x="216" y="335"/>
                  </a:lnTo>
                  <a:lnTo>
                    <a:pt x="183" y="365"/>
                  </a:lnTo>
                  <a:lnTo>
                    <a:pt x="153" y="339"/>
                  </a:lnTo>
                  <a:lnTo>
                    <a:pt x="68" y="335"/>
                  </a:lnTo>
                  <a:lnTo>
                    <a:pt x="80" y="286"/>
                  </a:lnTo>
                  <a:lnTo>
                    <a:pt x="19" y="281"/>
                  </a:lnTo>
                  <a:lnTo>
                    <a:pt x="13" y="253"/>
                  </a:lnTo>
                  <a:lnTo>
                    <a:pt x="25" y="223"/>
                  </a:lnTo>
                  <a:lnTo>
                    <a:pt x="10" y="196"/>
                  </a:lnTo>
                  <a:lnTo>
                    <a:pt x="11" y="120"/>
                  </a:lnTo>
                  <a:lnTo>
                    <a:pt x="0" y="62"/>
                  </a:lnTo>
                  <a:lnTo>
                    <a:pt x="7" y="40"/>
                  </a:lnTo>
                  <a:lnTo>
                    <a:pt x="34" y="49"/>
                  </a:lnTo>
                  <a:lnTo>
                    <a:pt x="62" y="83"/>
                  </a:lnTo>
                  <a:lnTo>
                    <a:pt x="114" y="91"/>
                  </a:lnTo>
                  <a:lnTo>
                    <a:pt x="128" y="119"/>
                  </a:lnTo>
                  <a:lnTo>
                    <a:pt x="102" y="119"/>
                  </a:lnTo>
                  <a:lnTo>
                    <a:pt x="99" y="143"/>
                  </a:lnTo>
                  <a:lnTo>
                    <a:pt x="114" y="146"/>
                  </a:lnTo>
                  <a:lnTo>
                    <a:pt x="120" y="170"/>
                  </a:lnTo>
                  <a:lnTo>
                    <a:pt x="89" y="187"/>
                  </a:lnTo>
                  <a:lnTo>
                    <a:pt x="89" y="204"/>
                  </a:lnTo>
                  <a:lnTo>
                    <a:pt x="125" y="204"/>
                  </a:lnTo>
                  <a:lnTo>
                    <a:pt x="134" y="162"/>
                  </a:lnTo>
                  <a:lnTo>
                    <a:pt x="161" y="137"/>
                  </a:lnTo>
                  <a:lnTo>
                    <a:pt x="128" y="71"/>
                  </a:lnTo>
                  <a:lnTo>
                    <a:pt x="149" y="50"/>
                  </a:lnTo>
                  <a:lnTo>
                    <a:pt x="134" y="0"/>
                  </a:lnTo>
                  <a:close/>
                </a:path>
              </a:pathLst>
            </a:custGeom>
            <a:solidFill>
              <a:schemeClr val="accent1"/>
            </a:solidFill>
            <a:ln w="19050">
              <a:solidFill>
                <a:schemeClr val="tx1"/>
              </a:solidFill>
              <a:prstDash val="solid"/>
              <a:round/>
              <a:headEnd/>
              <a:tailEnd/>
            </a:ln>
          </p:spPr>
          <p:txBody>
            <a:bodyPr/>
            <a:lstStyle/>
            <a:p>
              <a:pPr fontAlgn="auto">
                <a:spcBef>
                  <a:spcPts val="0"/>
                </a:spcBef>
                <a:spcAft>
                  <a:spcPts val="0"/>
                </a:spcAft>
              </a:pPr>
              <a:endParaRPr lang="en-US" sz="1200" b="1">
                <a:solidFill>
                  <a:srgbClr val="000000"/>
                </a:solidFill>
                <a:latin typeface="Calibri"/>
                <a:cs typeface="+mn-cs"/>
              </a:endParaRPr>
            </a:p>
          </p:txBody>
        </p:sp>
        <p:grpSp>
          <p:nvGrpSpPr>
            <p:cNvPr id="10" name="Shape - Virginia"/>
            <p:cNvGrpSpPr>
              <a:grpSpLocks/>
            </p:cNvGrpSpPr>
            <p:nvPr/>
          </p:nvGrpSpPr>
          <p:grpSpPr bwMode="auto">
            <a:xfrm>
              <a:off x="6276972" y="2507480"/>
              <a:ext cx="1009651" cy="596900"/>
              <a:chOff x="3911" y="1540"/>
              <a:chExt cx="636" cy="376"/>
            </a:xfrm>
            <a:solidFill>
              <a:srgbClr val="0072C0"/>
            </a:solidFill>
          </p:grpSpPr>
          <p:sp>
            <p:nvSpPr>
              <p:cNvPr id="130" name="Freeform 65"/>
              <p:cNvSpPr>
                <a:spLocks noChangeAspect="1"/>
              </p:cNvSpPr>
              <p:nvPr/>
            </p:nvSpPr>
            <p:spPr bwMode="auto">
              <a:xfrm>
                <a:off x="3911" y="1540"/>
                <a:ext cx="613" cy="376"/>
              </a:xfrm>
              <a:custGeom>
                <a:avLst/>
                <a:gdLst>
                  <a:gd name="T0" fmla="*/ 102 w 616"/>
                  <a:gd name="T1" fmla="*/ 253 h 383"/>
                  <a:gd name="T2" fmla="*/ 84 w 616"/>
                  <a:gd name="T3" fmla="*/ 290 h 383"/>
                  <a:gd name="T4" fmla="*/ 59 w 616"/>
                  <a:gd name="T5" fmla="*/ 300 h 383"/>
                  <a:gd name="T6" fmla="*/ 57 w 616"/>
                  <a:gd name="T7" fmla="*/ 325 h 383"/>
                  <a:gd name="T8" fmla="*/ 3 w 616"/>
                  <a:gd name="T9" fmla="*/ 343 h 383"/>
                  <a:gd name="T10" fmla="*/ 0 w 616"/>
                  <a:gd name="T11" fmla="*/ 362 h 383"/>
                  <a:gd name="T12" fmla="*/ 144 w 616"/>
                  <a:gd name="T13" fmla="*/ 339 h 383"/>
                  <a:gd name="T14" fmla="*/ 406 w 616"/>
                  <a:gd name="T15" fmla="*/ 287 h 383"/>
                  <a:gd name="T16" fmla="*/ 607 w 616"/>
                  <a:gd name="T17" fmla="*/ 240 h 383"/>
                  <a:gd name="T18" fmla="*/ 607 w 616"/>
                  <a:gd name="T19" fmla="*/ 203 h 383"/>
                  <a:gd name="T20" fmla="*/ 585 w 616"/>
                  <a:gd name="T21" fmla="*/ 191 h 383"/>
                  <a:gd name="T22" fmla="*/ 567 w 616"/>
                  <a:gd name="T23" fmla="*/ 210 h 383"/>
                  <a:gd name="T24" fmla="*/ 556 w 616"/>
                  <a:gd name="T25" fmla="*/ 161 h 383"/>
                  <a:gd name="T26" fmla="*/ 567 w 616"/>
                  <a:gd name="T27" fmla="*/ 118 h 383"/>
                  <a:gd name="T28" fmla="*/ 494 w 616"/>
                  <a:gd name="T29" fmla="*/ 84 h 383"/>
                  <a:gd name="T30" fmla="*/ 442 w 616"/>
                  <a:gd name="T31" fmla="*/ 93 h 383"/>
                  <a:gd name="T32" fmla="*/ 440 w 616"/>
                  <a:gd name="T33" fmla="*/ 27 h 383"/>
                  <a:gd name="T34" fmla="*/ 387 w 616"/>
                  <a:gd name="T35" fmla="*/ 0 h 383"/>
                  <a:gd name="T36" fmla="*/ 346 w 616"/>
                  <a:gd name="T37" fmla="*/ 17 h 383"/>
                  <a:gd name="T38" fmla="*/ 319 w 616"/>
                  <a:gd name="T39" fmla="*/ 80 h 383"/>
                  <a:gd name="T40" fmla="*/ 275 w 616"/>
                  <a:gd name="T41" fmla="*/ 105 h 383"/>
                  <a:gd name="T42" fmla="*/ 255 w 616"/>
                  <a:gd name="T43" fmla="*/ 204 h 383"/>
                  <a:gd name="T44" fmla="*/ 178 w 616"/>
                  <a:gd name="T45" fmla="*/ 253 h 383"/>
                  <a:gd name="T46" fmla="*/ 115 w 616"/>
                  <a:gd name="T47" fmla="*/ 274 h 383"/>
                  <a:gd name="T48" fmla="*/ 102 w 616"/>
                  <a:gd name="T49" fmla="*/ 253 h 3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6"/>
                  <a:gd name="T76" fmla="*/ 0 h 383"/>
                  <a:gd name="T77" fmla="*/ 616 w 616"/>
                  <a:gd name="T78" fmla="*/ 383 h 3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6" h="383">
                    <a:moveTo>
                      <a:pt x="102" y="268"/>
                    </a:moveTo>
                    <a:lnTo>
                      <a:pt x="84" y="307"/>
                    </a:lnTo>
                    <a:lnTo>
                      <a:pt x="59" y="318"/>
                    </a:lnTo>
                    <a:lnTo>
                      <a:pt x="57" y="343"/>
                    </a:lnTo>
                    <a:lnTo>
                      <a:pt x="3" y="362"/>
                    </a:lnTo>
                    <a:lnTo>
                      <a:pt x="0" y="383"/>
                    </a:lnTo>
                    <a:lnTo>
                      <a:pt x="147" y="358"/>
                    </a:lnTo>
                    <a:lnTo>
                      <a:pt x="412" y="303"/>
                    </a:lnTo>
                    <a:lnTo>
                      <a:pt x="616" y="254"/>
                    </a:lnTo>
                    <a:lnTo>
                      <a:pt x="616" y="215"/>
                    </a:lnTo>
                    <a:lnTo>
                      <a:pt x="594" y="203"/>
                    </a:lnTo>
                    <a:lnTo>
                      <a:pt x="576" y="222"/>
                    </a:lnTo>
                    <a:lnTo>
                      <a:pt x="565" y="170"/>
                    </a:lnTo>
                    <a:lnTo>
                      <a:pt x="576" y="124"/>
                    </a:lnTo>
                    <a:lnTo>
                      <a:pt x="500" y="90"/>
                    </a:lnTo>
                    <a:lnTo>
                      <a:pt x="448" y="99"/>
                    </a:lnTo>
                    <a:lnTo>
                      <a:pt x="446" y="27"/>
                    </a:lnTo>
                    <a:lnTo>
                      <a:pt x="393" y="0"/>
                    </a:lnTo>
                    <a:lnTo>
                      <a:pt x="352" y="17"/>
                    </a:lnTo>
                    <a:lnTo>
                      <a:pt x="325" y="84"/>
                    </a:lnTo>
                    <a:lnTo>
                      <a:pt x="278" y="111"/>
                    </a:lnTo>
                    <a:lnTo>
                      <a:pt x="258" y="216"/>
                    </a:lnTo>
                    <a:lnTo>
                      <a:pt x="181" y="268"/>
                    </a:lnTo>
                    <a:lnTo>
                      <a:pt x="118" y="289"/>
                    </a:lnTo>
                    <a:lnTo>
                      <a:pt x="102" y="268"/>
                    </a:lnTo>
                    <a:close/>
                  </a:path>
                </a:pathLst>
              </a:custGeom>
              <a:solidFill>
                <a:schemeClr val="tx2"/>
              </a:solidFill>
              <a:ln w="19050">
                <a:solidFill>
                  <a:schemeClr val="tx1"/>
                </a:solidFill>
                <a:prstDash val="solid"/>
                <a:round/>
                <a:headEnd/>
                <a:tailEnd/>
              </a:ln>
            </p:spPr>
            <p:txBody>
              <a:bodyPr/>
              <a:lstStyle/>
              <a:p>
                <a:pPr fontAlgn="auto">
                  <a:spcBef>
                    <a:spcPts val="0"/>
                  </a:spcBef>
                  <a:spcAft>
                    <a:spcPts val="0"/>
                  </a:spcAft>
                </a:pPr>
                <a:endParaRPr lang="en-US" sz="1200" b="1">
                  <a:solidFill>
                    <a:srgbClr val="000000"/>
                  </a:solidFill>
                  <a:latin typeface="Calibri"/>
                  <a:cs typeface="+mn-cs"/>
                </a:endParaRPr>
              </a:p>
            </p:txBody>
          </p:sp>
          <p:sp>
            <p:nvSpPr>
              <p:cNvPr id="131" name="Freeform 66"/>
              <p:cNvSpPr>
                <a:spLocks noChangeAspect="1"/>
              </p:cNvSpPr>
              <p:nvPr/>
            </p:nvSpPr>
            <p:spPr bwMode="auto">
              <a:xfrm>
                <a:off x="4506" y="1634"/>
                <a:ext cx="41" cy="69"/>
              </a:xfrm>
              <a:custGeom>
                <a:avLst/>
                <a:gdLst>
                  <a:gd name="T0" fmla="*/ 0 w 42"/>
                  <a:gd name="T1" fmla="*/ 6 h 71"/>
                  <a:gd name="T2" fmla="*/ 39 w 42"/>
                  <a:gd name="T3" fmla="*/ 0 h 71"/>
                  <a:gd name="T4" fmla="*/ 18 w 42"/>
                  <a:gd name="T5" fmla="*/ 65 h 71"/>
                  <a:gd name="T6" fmla="*/ 2 w 42"/>
                  <a:gd name="T7" fmla="*/ 64 h 71"/>
                  <a:gd name="T8" fmla="*/ 0 w 42"/>
                  <a:gd name="T9" fmla="*/ 6 h 71"/>
                  <a:gd name="T10" fmla="*/ 0 60000 65536"/>
                  <a:gd name="T11" fmla="*/ 0 60000 65536"/>
                  <a:gd name="T12" fmla="*/ 0 60000 65536"/>
                  <a:gd name="T13" fmla="*/ 0 60000 65536"/>
                  <a:gd name="T14" fmla="*/ 0 60000 65536"/>
                  <a:gd name="T15" fmla="*/ 0 w 42"/>
                  <a:gd name="T16" fmla="*/ 0 h 71"/>
                  <a:gd name="T17" fmla="*/ 42 w 42"/>
                  <a:gd name="T18" fmla="*/ 71 h 71"/>
                </a:gdLst>
                <a:ahLst/>
                <a:cxnLst>
                  <a:cxn ang="T10">
                    <a:pos x="T0" y="T1"/>
                  </a:cxn>
                  <a:cxn ang="T11">
                    <a:pos x="T2" y="T3"/>
                  </a:cxn>
                  <a:cxn ang="T12">
                    <a:pos x="T4" y="T5"/>
                  </a:cxn>
                  <a:cxn ang="T13">
                    <a:pos x="T6" y="T7"/>
                  </a:cxn>
                  <a:cxn ang="T14">
                    <a:pos x="T8" y="T9"/>
                  </a:cxn>
                </a:cxnLst>
                <a:rect l="T15" t="T16" r="T17" b="T18"/>
                <a:pathLst>
                  <a:path w="42" h="71">
                    <a:moveTo>
                      <a:pt x="0" y="6"/>
                    </a:moveTo>
                    <a:lnTo>
                      <a:pt x="42" y="0"/>
                    </a:lnTo>
                    <a:lnTo>
                      <a:pt x="18" y="71"/>
                    </a:lnTo>
                    <a:lnTo>
                      <a:pt x="2" y="70"/>
                    </a:lnTo>
                    <a:lnTo>
                      <a:pt x="0" y="6"/>
                    </a:lnTo>
                    <a:close/>
                  </a:path>
                </a:pathLst>
              </a:custGeom>
              <a:solidFill>
                <a:schemeClr val="tx2"/>
              </a:solidFill>
              <a:ln w="19050">
                <a:solidFill>
                  <a:schemeClr val="tx1"/>
                </a:solidFill>
                <a:prstDash val="solid"/>
                <a:round/>
                <a:headEnd/>
                <a:tailEnd/>
              </a:ln>
            </p:spPr>
            <p:txBody>
              <a:bodyPr/>
              <a:lstStyle/>
              <a:p>
                <a:pPr fontAlgn="auto">
                  <a:spcBef>
                    <a:spcPts val="0"/>
                  </a:spcBef>
                  <a:spcAft>
                    <a:spcPts val="0"/>
                  </a:spcAft>
                </a:pPr>
                <a:endParaRPr lang="en-US" sz="1200" b="1">
                  <a:solidFill>
                    <a:srgbClr val="000000"/>
                  </a:solidFill>
                  <a:latin typeface="Calibri"/>
                  <a:cs typeface="+mn-cs"/>
                </a:endParaRPr>
              </a:p>
            </p:txBody>
          </p:sp>
        </p:grpSp>
        <p:sp>
          <p:nvSpPr>
            <p:cNvPr id="11" name="Shape - Vermont"/>
            <p:cNvSpPr>
              <a:spLocks noChangeAspect="1"/>
            </p:cNvSpPr>
            <p:nvPr/>
          </p:nvSpPr>
          <p:spPr bwMode="auto">
            <a:xfrm>
              <a:off x="7172325" y="1442268"/>
              <a:ext cx="220663" cy="401638"/>
            </a:xfrm>
            <a:custGeom>
              <a:avLst/>
              <a:gdLst>
                <a:gd name="T0" fmla="*/ 0 w 139"/>
                <a:gd name="T1" fmla="*/ 2147483647 h 257"/>
                <a:gd name="T2" fmla="*/ 2147483647 w 139"/>
                <a:gd name="T3" fmla="*/ 0 h 257"/>
                <a:gd name="T4" fmla="*/ 2147483647 w 139"/>
                <a:gd name="T5" fmla="*/ 2147483647 h 257"/>
                <a:gd name="T6" fmla="*/ 2147483647 w 139"/>
                <a:gd name="T7" fmla="*/ 2147483647 h 257"/>
                <a:gd name="T8" fmla="*/ 2147483647 w 139"/>
                <a:gd name="T9" fmla="*/ 2147483647 h 257"/>
                <a:gd name="T10" fmla="*/ 2147483647 w 139"/>
                <a:gd name="T11" fmla="*/ 2147483647 h 257"/>
                <a:gd name="T12" fmla="*/ 2147483647 w 139"/>
                <a:gd name="T13" fmla="*/ 2147483647 h 257"/>
                <a:gd name="T14" fmla="*/ 2147483647 w 139"/>
                <a:gd name="T15" fmla="*/ 2147483647 h 257"/>
                <a:gd name="T16" fmla="*/ 2147483647 w 139"/>
                <a:gd name="T17" fmla="*/ 2147483647 h 257"/>
                <a:gd name="T18" fmla="*/ 0 w 139"/>
                <a:gd name="T19" fmla="*/ 2147483647 h 2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
                <a:gd name="T31" fmla="*/ 0 h 257"/>
                <a:gd name="T32" fmla="*/ 139 w 139"/>
                <a:gd name="T33" fmla="*/ 257 h 2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 h="257">
                  <a:moveTo>
                    <a:pt x="0" y="27"/>
                  </a:moveTo>
                  <a:lnTo>
                    <a:pt x="102" y="0"/>
                  </a:lnTo>
                  <a:lnTo>
                    <a:pt x="139" y="70"/>
                  </a:lnTo>
                  <a:lnTo>
                    <a:pt x="120" y="88"/>
                  </a:lnTo>
                  <a:lnTo>
                    <a:pt x="127" y="243"/>
                  </a:lnTo>
                  <a:lnTo>
                    <a:pt x="69" y="257"/>
                  </a:lnTo>
                  <a:lnTo>
                    <a:pt x="41" y="193"/>
                  </a:lnTo>
                  <a:lnTo>
                    <a:pt x="39" y="117"/>
                  </a:lnTo>
                  <a:lnTo>
                    <a:pt x="14" y="94"/>
                  </a:lnTo>
                  <a:lnTo>
                    <a:pt x="0" y="27"/>
                  </a:lnTo>
                  <a:close/>
                </a:path>
              </a:pathLst>
            </a:custGeom>
            <a:solidFill>
              <a:schemeClr val="accent1"/>
            </a:solidFill>
            <a:ln w="19050">
              <a:solidFill>
                <a:schemeClr val="tx1"/>
              </a:solidFill>
              <a:prstDash val="solid"/>
              <a:round/>
              <a:headEnd/>
              <a:tailEnd/>
            </a:ln>
          </p:spPr>
          <p:txBody>
            <a:bodyPr/>
            <a:lstStyle/>
            <a:p>
              <a:pPr fontAlgn="auto">
                <a:spcBef>
                  <a:spcPts val="0"/>
                </a:spcBef>
                <a:spcAft>
                  <a:spcPts val="0"/>
                </a:spcAft>
              </a:pPr>
              <a:endParaRPr lang="en-US" sz="1200" b="1">
                <a:solidFill>
                  <a:srgbClr val="B0DDF4"/>
                </a:solidFill>
                <a:latin typeface="Calibri"/>
                <a:cs typeface="+mn-cs"/>
              </a:endParaRPr>
            </a:p>
          </p:txBody>
        </p:sp>
        <p:sp>
          <p:nvSpPr>
            <p:cNvPr id="12" name="Shape - Utah"/>
            <p:cNvSpPr>
              <a:spLocks noChangeAspect="1"/>
            </p:cNvSpPr>
            <p:nvPr/>
          </p:nvSpPr>
          <p:spPr bwMode="auto">
            <a:xfrm>
              <a:off x="2351088" y="2280468"/>
              <a:ext cx="693737" cy="885825"/>
            </a:xfrm>
            <a:custGeom>
              <a:avLst/>
              <a:gdLst>
                <a:gd name="T0" fmla="*/ 2147483647 w 441"/>
                <a:gd name="T1" fmla="*/ 0 h 569"/>
                <a:gd name="T2" fmla="*/ 2147483647 w 441"/>
                <a:gd name="T3" fmla="*/ 2147483647 h 569"/>
                <a:gd name="T4" fmla="*/ 2147483647 w 441"/>
                <a:gd name="T5" fmla="*/ 2147483647 h 569"/>
                <a:gd name="T6" fmla="*/ 2147483647 w 441"/>
                <a:gd name="T7" fmla="*/ 2147483647 h 569"/>
                <a:gd name="T8" fmla="*/ 2147483647 w 441"/>
                <a:gd name="T9" fmla="*/ 2147483647 h 569"/>
                <a:gd name="T10" fmla="*/ 0 w 441"/>
                <a:gd name="T11" fmla="*/ 2147483647 h 569"/>
                <a:gd name="T12" fmla="*/ 2147483647 w 441"/>
                <a:gd name="T13" fmla="*/ 2147483647 h 569"/>
                <a:gd name="T14" fmla="*/ 2147483647 w 441"/>
                <a:gd name="T15" fmla="*/ 0 h 569"/>
                <a:gd name="T16" fmla="*/ 0 60000 65536"/>
                <a:gd name="T17" fmla="*/ 0 60000 65536"/>
                <a:gd name="T18" fmla="*/ 0 60000 65536"/>
                <a:gd name="T19" fmla="*/ 0 60000 65536"/>
                <a:gd name="T20" fmla="*/ 0 60000 65536"/>
                <a:gd name="T21" fmla="*/ 0 60000 65536"/>
                <a:gd name="T22" fmla="*/ 0 60000 65536"/>
                <a:gd name="T23" fmla="*/ 0 60000 65536"/>
                <a:gd name="T24" fmla="*/ 0 w 441"/>
                <a:gd name="T25" fmla="*/ 0 h 569"/>
                <a:gd name="T26" fmla="*/ 441 w 441"/>
                <a:gd name="T27" fmla="*/ 569 h 5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1" h="569">
                  <a:moveTo>
                    <a:pt x="82" y="0"/>
                  </a:moveTo>
                  <a:lnTo>
                    <a:pt x="298" y="30"/>
                  </a:lnTo>
                  <a:lnTo>
                    <a:pt x="283" y="139"/>
                  </a:lnTo>
                  <a:lnTo>
                    <a:pt x="441" y="154"/>
                  </a:lnTo>
                  <a:lnTo>
                    <a:pt x="398" y="569"/>
                  </a:lnTo>
                  <a:lnTo>
                    <a:pt x="0" y="526"/>
                  </a:lnTo>
                  <a:lnTo>
                    <a:pt x="40" y="261"/>
                  </a:lnTo>
                  <a:lnTo>
                    <a:pt x="82" y="0"/>
                  </a:lnTo>
                  <a:close/>
                </a:path>
              </a:pathLst>
            </a:custGeom>
            <a:solidFill>
              <a:schemeClr val="tx2"/>
            </a:solidFill>
            <a:ln w="19050">
              <a:solidFill>
                <a:schemeClr val="tx1"/>
              </a:solidFill>
              <a:prstDash val="solid"/>
              <a:round/>
              <a:headEnd/>
              <a:tailEnd/>
            </a:ln>
          </p:spPr>
          <p:txBody>
            <a:bodyPr/>
            <a:lstStyle/>
            <a:p>
              <a:pPr fontAlgn="auto">
                <a:spcBef>
                  <a:spcPts val="0"/>
                </a:spcBef>
                <a:spcAft>
                  <a:spcPts val="0"/>
                </a:spcAft>
              </a:pPr>
              <a:endParaRPr lang="en-US" sz="1200" b="1">
                <a:solidFill>
                  <a:srgbClr val="000000"/>
                </a:solidFill>
                <a:latin typeface="Calibri"/>
                <a:cs typeface="+mn-cs"/>
              </a:endParaRPr>
            </a:p>
          </p:txBody>
        </p:sp>
        <p:sp>
          <p:nvSpPr>
            <p:cNvPr id="13" name="Shape - Texas"/>
            <p:cNvSpPr>
              <a:spLocks noChangeAspect="1"/>
            </p:cNvSpPr>
            <p:nvPr/>
          </p:nvSpPr>
          <p:spPr bwMode="auto">
            <a:xfrm>
              <a:off x="3225798" y="3286942"/>
              <a:ext cx="1816100" cy="1662113"/>
            </a:xfrm>
            <a:custGeom>
              <a:avLst/>
              <a:gdLst>
                <a:gd name="T0" fmla="*/ 2147483647 w 1152"/>
                <a:gd name="T1" fmla="*/ 0 h 1067"/>
                <a:gd name="T2" fmla="*/ 2147483647 w 1152"/>
                <a:gd name="T3" fmla="*/ 2147483647 h 1067"/>
                <a:gd name="T4" fmla="*/ 2147483647 w 1152"/>
                <a:gd name="T5" fmla="*/ 2147483647 h 1067"/>
                <a:gd name="T6" fmla="*/ 2147483647 w 1152"/>
                <a:gd name="T7" fmla="*/ 2147483647 h 1067"/>
                <a:gd name="T8" fmla="*/ 2147483647 w 1152"/>
                <a:gd name="T9" fmla="*/ 2147483647 h 1067"/>
                <a:gd name="T10" fmla="*/ 2147483647 w 1152"/>
                <a:gd name="T11" fmla="*/ 2147483647 h 1067"/>
                <a:gd name="T12" fmla="*/ 2147483647 w 1152"/>
                <a:gd name="T13" fmla="*/ 2147483647 h 1067"/>
                <a:gd name="T14" fmla="*/ 2147483647 w 1152"/>
                <a:gd name="T15" fmla="*/ 2147483647 h 1067"/>
                <a:gd name="T16" fmla="*/ 2147483647 w 1152"/>
                <a:gd name="T17" fmla="*/ 2147483647 h 1067"/>
                <a:gd name="T18" fmla="*/ 2147483647 w 1152"/>
                <a:gd name="T19" fmla="*/ 2147483647 h 1067"/>
                <a:gd name="T20" fmla="*/ 2147483647 w 1152"/>
                <a:gd name="T21" fmla="*/ 2147483647 h 1067"/>
                <a:gd name="T22" fmla="*/ 2147483647 w 1152"/>
                <a:gd name="T23" fmla="*/ 2147483647 h 1067"/>
                <a:gd name="T24" fmla="*/ 2147483647 w 1152"/>
                <a:gd name="T25" fmla="*/ 2147483647 h 1067"/>
                <a:gd name="T26" fmla="*/ 2147483647 w 1152"/>
                <a:gd name="T27" fmla="*/ 2147483647 h 1067"/>
                <a:gd name="T28" fmla="*/ 2147483647 w 1152"/>
                <a:gd name="T29" fmla="*/ 2147483647 h 1067"/>
                <a:gd name="T30" fmla="*/ 2147483647 w 1152"/>
                <a:gd name="T31" fmla="*/ 2147483647 h 1067"/>
                <a:gd name="T32" fmla="*/ 2147483647 w 1152"/>
                <a:gd name="T33" fmla="*/ 2147483647 h 1067"/>
                <a:gd name="T34" fmla="*/ 2147483647 w 1152"/>
                <a:gd name="T35" fmla="*/ 2147483647 h 1067"/>
                <a:gd name="T36" fmla="*/ 2147483647 w 1152"/>
                <a:gd name="T37" fmla="*/ 2147483647 h 1067"/>
                <a:gd name="T38" fmla="*/ 2147483647 w 1152"/>
                <a:gd name="T39" fmla="*/ 2147483647 h 1067"/>
                <a:gd name="T40" fmla="*/ 2147483647 w 1152"/>
                <a:gd name="T41" fmla="*/ 2147483647 h 1067"/>
                <a:gd name="T42" fmla="*/ 2147483647 w 1152"/>
                <a:gd name="T43" fmla="*/ 2147483647 h 1067"/>
                <a:gd name="T44" fmla="*/ 2147483647 w 1152"/>
                <a:gd name="T45" fmla="*/ 2147483647 h 1067"/>
                <a:gd name="T46" fmla="*/ 2147483647 w 1152"/>
                <a:gd name="T47" fmla="*/ 2147483647 h 1067"/>
                <a:gd name="T48" fmla="*/ 2147483647 w 1152"/>
                <a:gd name="T49" fmla="*/ 2147483647 h 1067"/>
                <a:gd name="T50" fmla="*/ 2147483647 w 1152"/>
                <a:gd name="T51" fmla="*/ 2147483647 h 1067"/>
                <a:gd name="T52" fmla="*/ 2147483647 w 1152"/>
                <a:gd name="T53" fmla="*/ 2147483647 h 1067"/>
                <a:gd name="T54" fmla="*/ 2147483647 w 1152"/>
                <a:gd name="T55" fmla="*/ 2147483647 h 1067"/>
                <a:gd name="T56" fmla="*/ 2147483647 w 1152"/>
                <a:gd name="T57" fmla="*/ 2147483647 h 1067"/>
                <a:gd name="T58" fmla="*/ 2147483647 w 1152"/>
                <a:gd name="T59" fmla="*/ 2147483647 h 1067"/>
                <a:gd name="T60" fmla="*/ 2147483647 w 1152"/>
                <a:gd name="T61" fmla="*/ 2147483647 h 1067"/>
                <a:gd name="T62" fmla="*/ 2147483647 w 1152"/>
                <a:gd name="T63" fmla="*/ 2147483647 h 1067"/>
                <a:gd name="T64" fmla="*/ 2147483647 w 1152"/>
                <a:gd name="T65" fmla="*/ 2147483647 h 1067"/>
                <a:gd name="T66" fmla="*/ 2147483647 w 1152"/>
                <a:gd name="T67" fmla="*/ 2147483647 h 1067"/>
                <a:gd name="T68" fmla="*/ 2147483647 w 1152"/>
                <a:gd name="T69" fmla="*/ 2147483647 h 1067"/>
                <a:gd name="T70" fmla="*/ 2147483647 w 1152"/>
                <a:gd name="T71" fmla="*/ 2147483647 h 1067"/>
                <a:gd name="T72" fmla="*/ 2147483647 w 1152"/>
                <a:gd name="T73" fmla="*/ 2147483647 h 1067"/>
                <a:gd name="T74" fmla="*/ 2147483647 w 1152"/>
                <a:gd name="T75" fmla="*/ 2147483647 h 1067"/>
                <a:gd name="T76" fmla="*/ 2147483647 w 1152"/>
                <a:gd name="T77" fmla="*/ 2147483647 h 1067"/>
                <a:gd name="T78" fmla="*/ 2147483647 w 1152"/>
                <a:gd name="T79" fmla="*/ 2147483647 h 1067"/>
                <a:gd name="T80" fmla="*/ 2147483647 w 1152"/>
                <a:gd name="T81" fmla="*/ 2147483647 h 1067"/>
                <a:gd name="T82" fmla="*/ 2147483647 w 1152"/>
                <a:gd name="T83" fmla="*/ 2147483647 h 1067"/>
                <a:gd name="T84" fmla="*/ 2147483647 w 1152"/>
                <a:gd name="T85" fmla="*/ 2147483647 h 1067"/>
                <a:gd name="T86" fmla="*/ 2147483647 w 1152"/>
                <a:gd name="T87" fmla="*/ 2147483647 h 1067"/>
                <a:gd name="T88" fmla="*/ 2147483647 w 1152"/>
                <a:gd name="T89" fmla="*/ 2147483647 h 1067"/>
                <a:gd name="T90" fmla="*/ 2147483647 w 1152"/>
                <a:gd name="T91" fmla="*/ 2147483647 h 1067"/>
                <a:gd name="T92" fmla="*/ 0 w 1152"/>
                <a:gd name="T93" fmla="*/ 2147483647 h 1067"/>
                <a:gd name="T94" fmla="*/ 0 w 1152"/>
                <a:gd name="T95" fmla="*/ 2147483647 h 1067"/>
                <a:gd name="T96" fmla="*/ 2147483647 w 1152"/>
                <a:gd name="T97" fmla="*/ 2147483647 h 1067"/>
                <a:gd name="T98" fmla="*/ 2147483647 w 1152"/>
                <a:gd name="T99" fmla="*/ 2147483647 h 1067"/>
                <a:gd name="T100" fmla="*/ 2147483647 w 1152"/>
                <a:gd name="T101" fmla="*/ 0 h 10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52"/>
                <a:gd name="T154" fmla="*/ 0 h 1067"/>
                <a:gd name="T155" fmla="*/ 1152 w 1152"/>
                <a:gd name="T156" fmla="*/ 1067 h 10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52" h="1067">
                  <a:moveTo>
                    <a:pt x="334" y="0"/>
                  </a:moveTo>
                  <a:lnTo>
                    <a:pt x="589" y="9"/>
                  </a:lnTo>
                  <a:lnTo>
                    <a:pt x="589" y="203"/>
                  </a:lnTo>
                  <a:lnTo>
                    <a:pt x="719" y="257"/>
                  </a:lnTo>
                  <a:lnTo>
                    <a:pt x="754" y="239"/>
                  </a:lnTo>
                  <a:lnTo>
                    <a:pt x="839" y="281"/>
                  </a:lnTo>
                  <a:lnTo>
                    <a:pt x="890" y="278"/>
                  </a:lnTo>
                  <a:lnTo>
                    <a:pt x="988" y="236"/>
                  </a:lnTo>
                  <a:lnTo>
                    <a:pt x="1045" y="276"/>
                  </a:lnTo>
                  <a:lnTo>
                    <a:pt x="1094" y="287"/>
                  </a:lnTo>
                  <a:lnTo>
                    <a:pt x="1094" y="444"/>
                  </a:lnTo>
                  <a:lnTo>
                    <a:pt x="1152" y="543"/>
                  </a:lnTo>
                  <a:lnTo>
                    <a:pt x="1139" y="677"/>
                  </a:lnTo>
                  <a:lnTo>
                    <a:pt x="1076" y="731"/>
                  </a:lnTo>
                  <a:lnTo>
                    <a:pt x="1063" y="681"/>
                  </a:lnTo>
                  <a:lnTo>
                    <a:pt x="1045" y="704"/>
                  </a:lnTo>
                  <a:lnTo>
                    <a:pt x="1058" y="735"/>
                  </a:lnTo>
                  <a:lnTo>
                    <a:pt x="947" y="815"/>
                  </a:lnTo>
                  <a:lnTo>
                    <a:pt x="920" y="820"/>
                  </a:lnTo>
                  <a:lnTo>
                    <a:pt x="862" y="860"/>
                  </a:lnTo>
                  <a:lnTo>
                    <a:pt x="862" y="883"/>
                  </a:lnTo>
                  <a:lnTo>
                    <a:pt x="844" y="887"/>
                  </a:lnTo>
                  <a:lnTo>
                    <a:pt x="857" y="914"/>
                  </a:lnTo>
                  <a:lnTo>
                    <a:pt x="826" y="954"/>
                  </a:lnTo>
                  <a:lnTo>
                    <a:pt x="844" y="1012"/>
                  </a:lnTo>
                  <a:lnTo>
                    <a:pt x="862" y="1032"/>
                  </a:lnTo>
                  <a:lnTo>
                    <a:pt x="857" y="1067"/>
                  </a:lnTo>
                  <a:lnTo>
                    <a:pt x="812" y="1067"/>
                  </a:lnTo>
                  <a:lnTo>
                    <a:pt x="772" y="1049"/>
                  </a:lnTo>
                  <a:lnTo>
                    <a:pt x="745" y="1054"/>
                  </a:lnTo>
                  <a:lnTo>
                    <a:pt x="656" y="1023"/>
                  </a:lnTo>
                  <a:lnTo>
                    <a:pt x="616" y="900"/>
                  </a:lnTo>
                  <a:lnTo>
                    <a:pt x="553" y="842"/>
                  </a:lnTo>
                  <a:lnTo>
                    <a:pt x="498" y="735"/>
                  </a:lnTo>
                  <a:lnTo>
                    <a:pt x="473" y="725"/>
                  </a:lnTo>
                  <a:lnTo>
                    <a:pt x="443" y="698"/>
                  </a:lnTo>
                  <a:lnTo>
                    <a:pt x="414" y="698"/>
                  </a:lnTo>
                  <a:lnTo>
                    <a:pt x="371" y="689"/>
                  </a:lnTo>
                  <a:lnTo>
                    <a:pt x="338" y="698"/>
                  </a:lnTo>
                  <a:lnTo>
                    <a:pt x="316" y="751"/>
                  </a:lnTo>
                  <a:lnTo>
                    <a:pt x="282" y="760"/>
                  </a:lnTo>
                  <a:lnTo>
                    <a:pt x="209" y="719"/>
                  </a:lnTo>
                  <a:lnTo>
                    <a:pt x="166" y="668"/>
                  </a:lnTo>
                  <a:lnTo>
                    <a:pt x="158" y="607"/>
                  </a:lnTo>
                  <a:lnTo>
                    <a:pt x="127" y="565"/>
                  </a:lnTo>
                  <a:lnTo>
                    <a:pt x="54" y="507"/>
                  </a:lnTo>
                  <a:lnTo>
                    <a:pt x="0" y="446"/>
                  </a:lnTo>
                  <a:lnTo>
                    <a:pt x="0" y="421"/>
                  </a:lnTo>
                  <a:lnTo>
                    <a:pt x="174" y="422"/>
                  </a:lnTo>
                  <a:lnTo>
                    <a:pt x="316" y="434"/>
                  </a:lnTo>
                  <a:lnTo>
                    <a:pt x="334" y="0"/>
                  </a:lnTo>
                  <a:close/>
                </a:path>
              </a:pathLst>
            </a:custGeom>
            <a:solidFill>
              <a:schemeClr val="tx2"/>
            </a:solidFill>
            <a:ln w="19050">
              <a:solidFill>
                <a:schemeClr val="tx1"/>
              </a:solidFill>
              <a:prstDash val="solid"/>
              <a:round/>
              <a:headEnd/>
              <a:tailEnd/>
            </a:ln>
          </p:spPr>
          <p:txBody>
            <a:bodyPr/>
            <a:lstStyle/>
            <a:p>
              <a:pPr fontAlgn="auto">
                <a:spcBef>
                  <a:spcPts val="0"/>
                </a:spcBef>
                <a:spcAft>
                  <a:spcPts val="0"/>
                </a:spcAft>
              </a:pPr>
              <a:endParaRPr lang="en-US" sz="1100" b="1">
                <a:solidFill>
                  <a:srgbClr val="000000"/>
                </a:solidFill>
                <a:latin typeface="Calibri"/>
                <a:cs typeface="Calibri" pitchFamily="34" charset="0"/>
              </a:endParaRPr>
            </a:p>
          </p:txBody>
        </p:sp>
        <p:sp>
          <p:nvSpPr>
            <p:cNvPr id="14" name="Shape - Tennessee"/>
            <p:cNvSpPr>
              <a:spLocks noChangeAspect="1"/>
            </p:cNvSpPr>
            <p:nvPr/>
          </p:nvSpPr>
          <p:spPr bwMode="auto">
            <a:xfrm>
              <a:off x="5418137" y="3056756"/>
              <a:ext cx="1100137" cy="396875"/>
            </a:xfrm>
            <a:custGeom>
              <a:avLst/>
              <a:gdLst>
                <a:gd name="T0" fmla="*/ 2147483647 w 699"/>
                <a:gd name="T1" fmla="*/ 2147483647 h 255"/>
                <a:gd name="T2" fmla="*/ 2147483647 w 699"/>
                <a:gd name="T3" fmla="*/ 2147483647 h 255"/>
                <a:gd name="T4" fmla="*/ 2147483647 w 699"/>
                <a:gd name="T5" fmla="*/ 2147483647 h 255"/>
                <a:gd name="T6" fmla="*/ 2147483647 w 699"/>
                <a:gd name="T7" fmla="*/ 2147483647 h 255"/>
                <a:gd name="T8" fmla="*/ 0 w 699"/>
                <a:gd name="T9" fmla="*/ 2147483647 h 255"/>
                <a:gd name="T10" fmla="*/ 2147483647 w 699"/>
                <a:gd name="T11" fmla="*/ 2147483647 h 255"/>
                <a:gd name="T12" fmla="*/ 2147483647 w 699"/>
                <a:gd name="T13" fmla="*/ 2147483647 h 255"/>
                <a:gd name="T14" fmla="*/ 2147483647 w 699"/>
                <a:gd name="T15" fmla="*/ 2147483647 h 255"/>
                <a:gd name="T16" fmla="*/ 2147483647 w 699"/>
                <a:gd name="T17" fmla="*/ 2147483647 h 255"/>
                <a:gd name="T18" fmla="*/ 2147483647 w 699"/>
                <a:gd name="T19" fmla="*/ 2147483647 h 255"/>
                <a:gd name="T20" fmla="*/ 2147483647 w 699"/>
                <a:gd name="T21" fmla="*/ 2147483647 h 255"/>
                <a:gd name="T22" fmla="*/ 2147483647 w 699"/>
                <a:gd name="T23" fmla="*/ 0 h 255"/>
                <a:gd name="T24" fmla="*/ 2147483647 w 699"/>
                <a:gd name="T25" fmla="*/ 2147483647 h 255"/>
                <a:gd name="T26" fmla="*/ 2147483647 w 699"/>
                <a:gd name="T27" fmla="*/ 2147483647 h 255"/>
                <a:gd name="T28" fmla="*/ 2147483647 w 699"/>
                <a:gd name="T29" fmla="*/ 2147483647 h 255"/>
                <a:gd name="T30" fmla="*/ 2147483647 w 699"/>
                <a:gd name="T31" fmla="*/ 2147483647 h 2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9"/>
                <a:gd name="T49" fmla="*/ 0 h 255"/>
                <a:gd name="T50" fmla="*/ 699 w 699"/>
                <a:gd name="T51" fmla="*/ 255 h 2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9" h="255">
                  <a:moveTo>
                    <a:pt x="42" y="117"/>
                  </a:moveTo>
                  <a:lnTo>
                    <a:pt x="42" y="121"/>
                  </a:lnTo>
                  <a:lnTo>
                    <a:pt x="30" y="145"/>
                  </a:lnTo>
                  <a:lnTo>
                    <a:pt x="43" y="178"/>
                  </a:lnTo>
                  <a:lnTo>
                    <a:pt x="0" y="206"/>
                  </a:lnTo>
                  <a:lnTo>
                    <a:pt x="9" y="255"/>
                  </a:lnTo>
                  <a:lnTo>
                    <a:pt x="192" y="240"/>
                  </a:lnTo>
                  <a:lnTo>
                    <a:pt x="410" y="215"/>
                  </a:lnTo>
                  <a:lnTo>
                    <a:pt x="519" y="196"/>
                  </a:lnTo>
                  <a:lnTo>
                    <a:pt x="541" y="130"/>
                  </a:lnTo>
                  <a:lnTo>
                    <a:pt x="580" y="127"/>
                  </a:lnTo>
                  <a:lnTo>
                    <a:pt x="699" y="0"/>
                  </a:lnTo>
                  <a:lnTo>
                    <a:pt x="544" y="32"/>
                  </a:lnTo>
                  <a:lnTo>
                    <a:pt x="183" y="84"/>
                  </a:lnTo>
                  <a:lnTo>
                    <a:pt x="186" y="99"/>
                  </a:lnTo>
                  <a:lnTo>
                    <a:pt x="42" y="117"/>
                  </a:lnTo>
                  <a:close/>
                </a:path>
              </a:pathLst>
            </a:custGeom>
            <a:solidFill>
              <a:schemeClr val="tx2"/>
            </a:solidFill>
            <a:ln w="19050">
              <a:solidFill>
                <a:schemeClr val="tx1"/>
              </a:solidFill>
              <a:prstDash val="solid"/>
              <a:round/>
              <a:headEnd/>
              <a:tailEnd/>
            </a:ln>
          </p:spPr>
          <p:txBody>
            <a:bodyPr/>
            <a:lstStyle/>
            <a:p>
              <a:pPr fontAlgn="auto">
                <a:spcBef>
                  <a:spcPts val="0"/>
                </a:spcBef>
                <a:spcAft>
                  <a:spcPts val="0"/>
                </a:spcAft>
              </a:pPr>
              <a:endParaRPr lang="en-US" sz="1200" b="1">
                <a:solidFill>
                  <a:srgbClr val="000000"/>
                </a:solidFill>
                <a:latin typeface="Calibri"/>
                <a:cs typeface="+mn-cs"/>
              </a:endParaRPr>
            </a:p>
          </p:txBody>
        </p:sp>
        <p:sp>
          <p:nvSpPr>
            <p:cNvPr id="15" name="Shape - South Dakota"/>
            <p:cNvSpPr>
              <a:spLocks noChangeAspect="1"/>
            </p:cNvSpPr>
            <p:nvPr/>
          </p:nvSpPr>
          <p:spPr bwMode="auto">
            <a:xfrm>
              <a:off x="3656012" y="1751831"/>
              <a:ext cx="920751" cy="593725"/>
            </a:xfrm>
            <a:custGeom>
              <a:avLst/>
              <a:gdLst>
                <a:gd name="T0" fmla="*/ 2147483647 w 583"/>
                <a:gd name="T1" fmla="*/ 0 h 380"/>
                <a:gd name="T2" fmla="*/ 2147483647 w 583"/>
                <a:gd name="T3" fmla="*/ 2147483647 h 380"/>
                <a:gd name="T4" fmla="*/ 0 w 583"/>
                <a:gd name="T5" fmla="*/ 2147483647 h 380"/>
                <a:gd name="T6" fmla="*/ 2147483647 w 583"/>
                <a:gd name="T7" fmla="*/ 2147483647 h 380"/>
                <a:gd name="T8" fmla="*/ 2147483647 w 583"/>
                <a:gd name="T9" fmla="*/ 2147483647 h 380"/>
                <a:gd name="T10" fmla="*/ 2147483647 w 583"/>
                <a:gd name="T11" fmla="*/ 2147483647 h 380"/>
                <a:gd name="T12" fmla="*/ 2147483647 w 583"/>
                <a:gd name="T13" fmla="*/ 2147483647 h 380"/>
                <a:gd name="T14" fmla="*/ 2147483647 w 583"/>
                <a:gd name="T15" fmla="*/ 2147483647 h 380"/>
                <a:gd name="T16" fmla="*/ 2147483647 w 583"/>
                <a:gd name="T17" fmla="*/ 2147483647 h 380"/>
                <a:gd name="T18" fmla="*/ 2147483647 w 583"/>
                <a:gd name="T19" fmla="*/ 2147483647 h 380"/>
                <a:gd name="T20" fmla="*/ 2147483647 w 583"/>
                <a:gd name="T21" fmla="*/ 2147483647 h 380"/>
                <a:gd name="T22" fmla="*/ 2147483647 w 583"/>
                <a:gd name="T23" fmla="*/ 2147483647 h 380"/>
                <a:gd name="T24" fmla="*/ 2147483647 w 583"/>
                <a:gd name="T25" fmla="*/ 2147483647 h 380"/>
                <a:gd name="T26" fmla="*/ 2147483647 w 583"/>
                <a:gd name="T27" fmla="*/ 0 h 3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3"/>
                <a:gd name="T43" fmla="*/ 0 h 380"/>
                <a:gd name="T44" fmla="*/ 583 w 583"/>
                <a:gd name="T45" fmla="*/ 380 h 3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3" h="380">
                  <a:moveTo>
                    <a:pt x="11" y="0"/>
                  </a:moveTo>
                  <a:lnTo>
                    <a:pt x="9" y="147"/>
                  </a:lnTo>
                  <a:lnTo>
                    <a:pt x="0" y="320"/>
                  </a:lnTo>
                  <a:lnTo>
                    <a:pt x="424" y="326"/>
                  </a:lnTo>
                  <a:lnTo>
                    <a:pt x="468" y="350"/>
                  </a:lnTo>
                  <a:lnTo>
                    <a:pt x="500" y="317"/>
                  </a:lnTo>
                  <a:lnTo>
                    <a:pt x="583" y="380"/>
                  </a:lnTo>
                  <a:lnTo>
                    <a:pt x="571" y="314"/>
                  </a:lnTo>
                  <a:lnTo>
                    <a:pt x="579" y="264"/>
                  </a:lnTo>
                  <a:lnTo>
                    <a:pt x="583" y="91"/>
                  </a:lnTo>
                  <a:lnTo>
                    <a:pt x="546" y="54"/>
                  </a:lnTo>
                  <a:lnTo>
                    <a:pt x="561" y="6"/>
                  </a:lnTo>
                  <a:lnTo>
                    <a:pt x="284" y="4"/>
                  </a:lnTo>
                  <a:lnTo>
                    <a:pt x="11" y="0"/>
                  </a:lnTo>
                  <a:close/>
                </a:path>
              </a:pathLst>
            </a:custGeom>
            <a:solidFill>
              <a:schemeClr val="tx2"/>
            </a:solidFill>
            <a:ln w="19050">
              <a:solidFill>
                <a:schemeClr val="tx1"/>
              </a:solidFill>
              <a:prstDash val="solid"/>
              <a:round/>
              <a:headEnd/>
              <a:tailEnd/>
            </a:ln>
          </p:spPr>
          <p:txBody>
            <a:bodyPr/>
            <a:lstStyle/>
            <a:p>
              <a:pPr fontAlgn="auto">
                <a:spcBef>
                  <a:spcPts val="0"/>
                </a:spcBef>
                <a:spcAft>
                  <a:spcPts val="0"/>
                </a:spcAft>
              </a:pPr>
              <a:endParaRPr lang="en-US" sz="1200" b="1">
                <a:solidFill>
                  <a:srgbClr val="000000"/>
                </a:solidFill>
                <a:latin typeface="Calibri"/>
                <a:cs typeface="+mn-cs"/>
              </a:endParaRPr>
            </a:p>
          </p:txBody>
        </p:sp>
        <p:sp>
          <p:nvSpPr>
            <p:cNvPr id="16" name="Shape - South Carolina"/>
            <p:cNvSpPr>
              <a:spLocks noChangeAspect="1"/>
            </p:cNvSpPr>
            <p:nvPr/>
          </p:nvSpPr>
          <p:spPr bwMode="auto">
            <a:xfrm>
              <a:off x="6359524" y="3248842"/>
              <a:ext cx="646113" cy="503238"/>
            </a:xfrm>
            <a:custGeom>
              <a:avLst/>
              <a:gdLst>
                <a:gd name="T0" fmla="*/ 2147483647 w 408"/>
                <a:gd name="T1" fmla="*/ 2147483647 h 323"/>
                <a:gd name="T2" fmla="*/ 2147483647 w 408"/>
                <a:gd name="T3" fmla="*/ 2147483647 h 323"/>
                <a:gd name="T4" fmla="*/ 2147483647 w 408"/>
                <a:gd name="T5" fmla="*/ 0 h 323"/>
                <a:gd name="T6" fmla="*/ 2147483647 w 408"/>
                <a:gd name="T7" fmla="*/ 2147483647 h 323"/>
                <a:gd name="T8" fmla="*/ 2147483647 w 408"/>
                <a:gd name="T9" fmla="*/ 2147483647 h 323"/>
                <a:gd name="T10" fmla="*/ 2147483647 w 408"/>
                <a:gd name="T11" fmla="*/ 2147483647 h 323"/>
                <a:gd name="T12" fmla="*/ 2147483647 w 408"/>
                <a:gd name="T13" fmla="*/ 2147483647 h 323"/>
                <a:gd name="T14" fmla="*/ 2147483647 w 408"/>
                <a:gd name="T15" fmla="*/ 2147483647 h 323"/>
                <a:gd name="T16" fmla="*/ 2147483647 w 408"/>
                <a:gd name="T17" fmla="*/ 2147483647 h 323"/>
                <a:gd name="T18" fmla="*/ 2147483647 w 408"/>
                <a:gd name="T19" fmla="*/ 2147483647 h 323"/>
                <a:gd name="T20" fmla="*/ 2147483647 w 408"/>
                <a:gd name="T21" fmla="*/ 2147483647 h 323"/>
                <a:gd name="T22" fmla="*/ 2147483647 w 408"/>
                <a:gd name="T23" fmla="*/ 2147483647 h 323"/>
                <a:gd name="T24" fmla="*/ 2147483647 w 408"/>
                <a:gd name="T25" fmla="*/ 2147483647 h 323"/>
                <a:gd name="T26" fmla="*/ 2147483647 w 408"/>
                <a:gd name="T27" fmla="*/ 2147483647 h 323"/>
                <a:gd name="T28" fmla="*/ 0 w 408"/>
                <a:gd name="T29" fmla="*/ 2147483647 h 323"/>
                <a:gd name="T30" fmla="*/ 2147483647 w 408"/>
                <a:gd name="T31" fmla="*/ 2147483647 h 3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8"/>
                <a:gd name="T49" fmla="*/ 0 h 323"/>
                <a:gd name="T50" fmla="*/ 408 w 408"/>
                <a:gd name="T51" fmla="*/ 323 h 3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8" h="323">
                  <a:moveTo>
                    <a:pt x="15" y="58"/>
                  </a:moveTo>
                  <a:lnTo>
                    <a:pt x="47" y="27"/>
                  </a:lnTo>
                  <a:lnTo>
                    <a:pt x="170" y="0"/>
                  </a:lnTo>
                  <a:lnTo>
                    <a:pt x="207" y="18"/>
                  </a:lnTo>
                  <a:lnTo>
                    <a:pt x="286" y="5"/>
                  </a:lnTo>
                  <a:lnTo>
                    <a:pt x="350" y="51"/>
                  </a:lnTo>
                  <a:lnTo>
                    <a:pt x="408" y="86"/>
                  </a:lnTo>
                  <a:lnTo>
                    <a:pt x="375" y="183"/>
                  </a:lnTo>
                  <a:lnTo>
                    <a:pt x="326" y="233"/>
                  </a:lnTo>
                  <a:lnTo>
                    <a:pt x="272" y="247"/>
                  </a:lnTo>
                  <a:lnTo>
                    <a:pt x="283" y="286"/>
                  </a:lnTo>
                  <a:lnTo>
                    <a:pt x="250" y="323"/>
                  </a:lnTo>
                  <a:lnTo>
                    <a:pt x="187" y="233"/>
                  </a:lnTo>
                  <a:lnTo>
                    <a:pt x="26" y="86"/>
                  </a:lnTo>
                  <a:lnTo>
                    <a:pt x="0" y="86"/>
                  </a:lnTo>
                  <a:lnTo>
                    <a:pt x="15" y="58"/>
                  </a:lnTo>
                  <a:close/>
                </a:path>
              </a:pathLst>
            </a:custGeom>
            <a:solidFill>
              <a:schemeClr val="tx2"/>
            </a:solidFill>
            <a:ln w="19050">
              <a:solidFill>
                <a:schemeClr val="tx1"/>
              </a:solidFill>
              <a:prstDash val="solid"/>
              <a:round/>
              <a:headEnd/>
              <a:tailEnd/>
            </a:ln>
          </p:spPr>
          <p:txBody>
            <a:bodyPr/>
            <a:lstStyle/>
            <a:p>
              <a:pPr fontAlgn="auto">
                <a:spcBef>
                  <a:spcPts val="0"/>
                </a:spcBef>
                <a:spcAft>
                  <a:spcPts val="0"/>
                </a:spcAft>
              </a:pPr>
              <a:endParaRPr lang="en-US" sz="1200" b="1">
                <a:solidFill>
                  <a:srgbClr val="000000"/>
                </a:solidFill>
                <a:latin typeface="Calibri"/>
                <a:cs typeface="+mn-cs"/>
              </a:endParaRPr>
            </a:p>
          </p:txBody>
        </p:sp>
        <p:sp>
          <p:nvSpPr>
            <p:cNvPr id="17" name="Shape - Rhode Island"/>
            <p:cNvSpPr>
              <a:spLocks noChangeAspect="1"/>
            </p:cNvSpPr>
            <p:nvPr/>
          </p:nvSpPr>
          <p:spPr bwMode="auto">
            <a:xfrm>
              <a:off x="7483472" y="1894706"/>
              <a:ext cx="120651" cy="101600"/>
            </a:xfrm>
            <a:custGeom>
              <a:avLst/>
              <a:gdLst>
                <a:gd name="T0" fmla="*/ 0 w 77"/>
                <a:gd name="T1" fmla="*/ 2147483647 h 64"/>
                <a:gd name="T2" fmla="*/ 2147483647 w 77"/>
                <a:gd name="T3" fmla="*/ 0 h 64"/>
                <a:gd name="T4" fmla="*/ 2147483647 w 77"/>
                <a:gd name="T5" fmla="*/ 2147483647 h 64"/>
                <a:gd name="T6" fmla="*/ 2147483647 w 77"/>
                <a:gd name="T7" fmla="*/ 2147483647 h 64"/>
                <a:gd name="T8" fmla="*/ 2147483647 w 77"/>
                <a:gd name="T9" fmla="*/ 2147483647 h 64"/>
                <a:gd name="T10" fmla="*/ 2147483647 w 77"/>
                <a:gd name="T11" fmla="*/ 2147483647 h 64"/>
                <a:gd name="T12" fmla="*/ 0 w 77"/>
                <a:gd name="T13" fmla="*/ 2147483647 h 64"/>
                <a:gd name="T14" fmla="*/ 0 60000 65536"/>
                <a:gd name="T15" fmla="*/ 0 60000 65536"/>
                <a:gd name="T16" fmla="*/ 0 60000 65536"/>
                <a:gd name="T17" fmla="*/ 0 60000 65536"/>
                <a:gd name="T18" fmla="*/ 0 60000 65536"/>
                <a:gd name="T19" fmla="*/ 0 60000 65536"/>
                <a:gd name="T20" fmla="*/ 0 60000 65536"/>
                <a:gd name="T21" fmla="*/ 0 w 77"/>
                <a:gd name="T22" fmla="*/ 0 h 64"/>
                <a:gd name="T23" fmla="*/ 77 w 77"/>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64">
                  <a:moveTo>
                    <a:pt x="0" y="10"/>
                  </a:moveTo>
                  <a:lnTo>
                    <a:pt x="32" y="0"/>
                  </a:lnTo>
                  <a:lnTo>
                    <a:pt x="77" y="33"/>
                  </a:lnTo>
                  <a:lnTo>
                    <a:pt x="68" y="42"/>
                  </a:lnTo>
                  <a:lnTo>
                    <a:pt x="46" y="42"/>
                  </a:lnTo>
                  <a:lnTo>
                    <a:pt x="35" y="64"/>
                  </a:lnTo>
                  <a:lnTo>
                    <a:pt x="0" y="10"/>
                  </a:lnTo>
                  <a:close/>
                </a:path>
              </a:pathLst>
            </a:custGeom>
            <a:solidFill>
              <a:schemeClr val="accent1"/>
            </a:solidFill>
            <a:ln w="19050">
              <a:solidFill>
                <a:schemeClr val="tx1"/>
              </a:solidFill>
              <a:prstDash val="solid"/>
              <a:round/>
              <a:headEnd/>
              <a:tailEnd/>
            </a:ln>
          </p:spPr>
          <p:txBody>
            <a:bodyPr/>
            <a:lstStyle/>
            <a:p>
              <a:pPr fontAlgn="auto">
                <a:spcBef>
                  <a:spcPts val="0"/>
                </a:spcBef>
                <a:spcAft>
                  <a:spcPts val="0"/>
                </a:spcAft>
              </a:pPr>
              <a:endParaRPr lang="en-US" sz="1200" b="1">
                <a:solidFill>
                  <a:srgbClr val="000000"/>
                </a:solidFill>
                <a:latin typeface="Calibri"/>
                <a:cs typeface="+mn-cs"/>
              </a:endParaRPr>
            </a:p>
          </p:txBody>
        </p:sp>
        <p:sp>
          <p:nvSpPr>
            <p:cNvPr id="18" name="Shape - Pennsylvania"/>
            <p:cNvSpPr>
              <a:spLocks noChangeAspect="1"/>
            </p:cNvSpPr>
            <p:nvPr/>
          </p:nvSpPr>
          <p:spPr bwMode="auto">
            <a:xfrm>
              <a:off x="6467474" y="2024881"/>
              <a:ext cx="746125" cy="482600"/>
            </a:xfrm>
            <a:custGeom>
              <a:avLst/>
              <a:gdLst>
                <a:gd name="T0" fmla="*/ 43 w 473"/>
                <a:gd name="T1" fmla="*/ 45 h 310"/>
                <a:gd name="T2" fmla="*/ 0 w 473"/>
                <a:gd name="T3" fmla="*/ 87 h 310"/>
                <a:gd name="T4" fmla="*/ 24 w 473"/>
                <a:gd name="T5" fmla="*/ 237 h 310"/>
                <a:gd name="T6" fmla="*/ 43 w 473"/>
                <a:gd name="T7" fmla="*/ 310 h 310"/>
                <a:gd name="T8" fmla="*/ 124 w 473"/>
                <a:gd name="T9" fmla="*/ 304 h 310"/>
                <a:gd name="T10" fmla="*/ 422 w 473"/>
                <a:gd name="T11" fmla="*/ 248 h 310"/>
                <a:gd name="T12" fmla="*/ 443 w 473"/>
                <a:gd name="T13" fmla="*/ 239 h 310"/>
                <a:gd name="T14" fmla="*/ 473 w 473"/>
                <a:gd name="T15" fmla="*/ 169 h 310"/>
                <a:gd name="T16" fmla="*/ 428 w 473"/>
                <a:gd name="T17" fmla="*/ 130 h 310"/>
                <a:gd name="T18" fmla="*/ 452 w 473"/>
                <a:gd name="T19" fmla="*/ 41 h 310"/>
                <a:gd name="T20" fmla="*/ 418 w 473"/>
                <a:gd name="T21" fmla="*/ 32 h 310"/>
                <a:gd name="T22" fmla="*/ 418 w 473"/>
                <a:gd name="T23" fmla="*/ 9 h 310"/>
                <a:gd name="T24" fmla="*/ 403 w 473"/>
                <a:gd name="T25" fmla="*/ 0 h 310"/>
                <a:gd name="T26" fmla="*/ 57 w 473"/>
                <a:gd name="T27" fmla="*/ 64 h 310"/>
                <a:gd name="T28" fmla="*/ 43 w 473"/>
                <a:gd name="T29" fmla="*/ 45 h 3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3"/>
                <a:gd name="T46" fmla="*/ 0 h 310"/>
                <a:gd name="T47" fmla="*/ 473 w 473"/>
                <a:gd name="T48" fmla="*/ 310 h 3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3" h="310">
                  <a:moveTo>
                    <a:pt x="43" y="45"/>
                  </a:moveTo>
                  <a:lnTo>
                    <a:pt x="0" y="87"/>
                  </a:lnTo>
                  <a:lnTo>
                    <a:pt x="24" y="237"/>
                  </a:lnTo>
                  <a:lnTo>
                    <a:pt x="43" y="310"/>
                  </a:lnTo>
                  <a:lnTo>
                    <a:pt x="124" y="304"/>
                  </a:lnTo>
                  <a:lnTo>
                    <a:pt x="422" y="248"/>
                  </a:lnTo>
                  <a:lnTo>
                    <a:pt x="443" y="239"/>
                  </a:lnTo>
                  <a:lnTo>
                    <a:pt x="473" y="169"/>
                  </a:lnTo>
                  <a:lnTo>
                    <a:pt x="428" y="130"/>
                  </a:lnTo>
                  <a:lnTo>
                    <a:pt x="452" y="41"/>
                  </a:lnTo>
                  <a:lnTo>
                    <a:pt x="418" y="32"/>
                  </a:lnTo>
                  <a:lnTo>
                    <a:pt x="418" y="9"/>
                  </a:lnTo>
                  <a:lnTo>
                    <a:pt x="403" y="0"/>
                  </a:lnTo>
                  <a:lnTo>
                    <a:pt x="57" y="64"/>
                  </a:lnTo>
                  <a:lnTo>
                    <a:pt x="43" y="45"/>
                  </a:lnTo>
                  <a:close/>
                </a:path>
              </a:pathLst>
            </a:custGeom>
            <a:solidFill>
              <a:schemeClr val="accent3"/>
            </a:solidFill>
            <a:ln w="19050">
              <a:solidFill>
                <a:schemeClr val="tx1"/>
              </a:solidFill>
              <a:prstDash val="solid"/>
              <a:round/>
              <a:headEnd/>
              <a:tailEnd/>
            </a:ln>
          </p:spPr>
          <p:txBody>
            <a:bodyPr/>
            <a:lstStyle/>
            <a:p>
              <a:pPr fontAlgn="auto">
                <a:spcBef>
                  <a:spcPts val="0"/>
                </a:spcBef>
                <a:spcAft>
                  <a:spcPts val="0"/>
                </a:spcAft>
                <a:defRPr/>
              </a:pPr>
              <a:endParaRPr lang="en-US" sz="1200" b="1">
                <a:solidFill>
                  <a:srgbClr val="B0DDF4"/>
                </a:solidFill>
                <a:latin typeface="Calibri"/>
                <a:cs typeface="+mn-cs"/>
              </a:endParaRPr>
            </a:p>
          </p:txBody>
        </p:sp>
        <p:sp>
          <p:nvSpPr>
            <p:cNvPr id="19" name="Shape - Oregon"/>
            <p:cNvSpPr>
              <a:spLocks noChangeAspect="1"/>
            </p:cNvSpPr>
            <p:nvPr/>
          </p:nvSpPr>
          <p:spPr bwMode="auto">
            <a:xfrm>
              <a:off x="1263649" y="1432743"/>
              <a:ext cx="1044575" cy="784225"/>
            </a:xfrm>
            <a:custGeom>
              <a:avLst/>
              <a:gdLst>
                <a:gd name="T0" fmla="*/ 145 w 662"/>
                <a:gd name="T1" fmla="*/ 0 h 505"/>
                <a:gd name="T2" fmla="*/ 126 w 662"/>
                <a:gd name="T3" fmla="*/ 11 h 505"/>
                <a:gd name="T4" fmla="*/ 114 w 662"/>
                <a:gd name="T5" fmla="*/ 55 h 505"/>
                <a:gd name="T6" fmla="*/ 102 w 662"/>
                <a:gd name="T7" fmla="*/ 93 h 505"/>
                <a:gd name="T8" fmla="*/ 93 w 662"/>
                <a:gd name="T9" fmla="*/ 123 h 505"/>
                <a:gd name="T10" fmla="*/ 81 w 662"/>
                <a:gd name="T11" fmla="*/ 155 h 505"/>
                <a:gd name="T12" fmla="*/ 67 w 662"/>
                <a:gd name="T13" fmla="*/ 188 h 505"/>
                <a:gd name="T14" fmla="*/ 50 w 662"/>
                <a:gd name="T15" fmla="*/ 224 h 505"/>
                <a:gd name="T16" fmla="*/ 26 w 662"/>
                <a:gd name="T17" fmla="*/ 266 h 505"/>
                <a:gd name="T18" fmla="*/ 0 w 662"/>
                <a:gd name="T19" fmla="*/ 306 h 505"/>
                <a:gd name="T20" fmla="*/ 0 w 662"/>
                <a:gd name="T21" fmla="*/ 394 h 505"/>
                <a:gd name="T22" fmla="*/ 371 w 662"/>
                <a:gd name="T23" fmla="*/ 470 h 505"/>
                <a:gd name="T24" fmla="*/ 543 w 662"/>
                <a:gd name="T25" fmla="*/ 505 h 505"/>
                <a:gd name="T26" fmla="*/ 579 w 662"/>
                <a:gd name="T27" fmla="*/ 330 h 505"/>
                <a:gd name="T28" fmla="*/ 601 w 662"/>
                <a:gd name="T29" fmla="*/ 315 h 505"/>
                <a:gd name="T30" fmla="*/ 580 w 662"/>
                <a:gd name="T31" fmla="*/ 276 h 505"/>
                <a:gd name="T32" fmla="*/ 591 w 662"/>
                <a:gd name="T33" fmla="*/ 236 h 505"/>
                <a:gd name="T34" fmla="*/ 662 w 662"/>
                <a:gd name="T35" fmla="*/ 169 h 505"/>
                <a:gd name="T36" fmla="*/ 613 w 662"/>
                <a:gd name="T37" fmla="*/ 108 h 505"/>
                <a:gd name="T38" fmla="*/ 407 w 662"/>
                <a:gd name="T39" fmla="*/ 64 h 505"/>
                <a:gd name="T40" fmla="*/ 379 w 662"/>
                <a:gd name="T41" fmla="*/ 82 h 505"/>
                <a:gd name="T42" fmla="*/ 342 w 662"/>
                <a:gd name="T43" fmla="*/ 52 h 505"/>
                <a:gd name="T44" fmla="*/ 309 w 662"/>
                <a:gd name="T45" fmla="*/ 84 h 505"/>
                <a:gd name="T46" fmla="*/ 278 w 662"/>
                <a:gd name="T47" fmla="*/ 52 h 505"/>
                <a:gd name="T48" fmla="*/ 196 w 662"/>
                <a:gd name="T49" fmla="*/ 54 h 505"/>
                <a:gd name="T50" fmla="*/ 206 w 662"/>
                <a:gd name="T51" fmla="*/ 5 h 505"/>
                <a:gd name="T52" fmla="*/ 145 w 662"/>
                <a:gd name="T53" fmla="*/ 0 h 5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2"/>
                <a:gd name="T82" fmla="*/ 0 h 505"/>
                <a:gd name="T83" fmla="*/ 662 w 662"/>
                <a:gd name="T84" fmla="*/ 505 h 5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2" h="505">
                  <a:moveTo>
                    <a:pt x="145" y="0"/>
                  </a:moveTo>
                  <a:lnTo>
                    <a:pt x="126" y="11"/>
                  </a:lnTo>
                  <a:lnTo>
                    <a:pt x="114" y="55"/>
                  </a:lnTo>
                  <a:lnTo>
                    <a:pt x="102" y="93"/>
                  </a:lnTo>
                  <a:lnTo>
                    <a:pt x="93" y="123"/>
                  </a:lnTo>
                  <a:lnTo>
                    <a:pt x="81" y="155"/>
                  </a:lnTo>
                  <a:lnTo>
                    <a:pt x="67" y="188"/>
                  </a:lnTo>
                  <a:lnTo>
                    <a:pt x="50" y="224"/>
                  </a:lnTo>
                  <a:lnTo>
                    <a:pt x="26" y="266"/>
                  </a:lnTo>
                  <a:lnTo>
                    <a:pt x="0" y="306"/>
                  </a:lnTo>
                  <a:lnTo>
                    <a:pt x="0" y="394"/>
                  </a:lnTo>
                  <a:lnTo>
                    <a:pt x="371" y="470"/>
                  </a:lnTo>
                  <a:lnTo>
                    <a:pt x="543" y="505"/>
                  </a:lnTo>
                  <a:lnTo>
                    <a:pt x="579" y="330"/>
                  </a:lnTo>
                  <a:lnTo>
                    <a:pt x="601" y="315"/>
                  </a:lnTo>
                  <a:lnTo>
                    <a:pt x="580" y="276"/>
                  </a:lnTo>
                  <a:lnTo>
                    <a:pt x="591" y="236"/>
                  </a:lnTo>
                  <a:lnTo>
                    <a:pt x="662" y="169"/>
                  </a:lnTo>
                  <a:lnTo>
                    <a:pt x="613" y="108"/>
                  </a:lnTo>
                  <a:lnTo>
                    <a:pt x="407" y="64"/>
                  </a:lnTo>
                  <a:lnTo>
                    <a:pt x="379" y="82"/>
                  </a:lnTo>
                  <a:lnTo>
                    <a:pt x="342" y="52"/>
                  </a:lnTo>
                  <a:lnTo>
                    <a:pt x="309" y="84"/>
                  </a:lnTo>
                  <a:lnTo>
                    <a:pt x="278" y="52"/>
                  </a:lnTo>
                  <a:lnTo>
                    <a:pt x="196" y="54"/>
                  </a:lnTo>
                  <a:lnTo>
                    <a:pt x="206" y="5"/>
                  </a:lnTo>
                  <a:lnTo>
                    <a:pt x="145" y="0"/>
                  </a:lnTo>
                  <a:close/>
                </a:path>
              </a:pathLst>
            </a:custGeom>
            <a:solidFill>
              <a:schemeClr val="accent1"/>
            </a:solidFill>
            <a:ln w="19050">
              <a:solidFill>
                <a:schemeClr val="tx1"/>
              </a:solidFill>
              <a:prstDash val="solid"/>
              <a:round/>
              <a:headEnd/>
              <a:tailEnd/>
            </a:ln>
          </p:spPr>
          <p:txBody>
            <a:bodyPr/>
            <a:lstStyle/>
            <a:p>
              <a:pPr fontAlgn="auto">
                <a:spcBef>
                  <a:spcPts val="0"/>
                </a:spcBef>
                <a:spcAft>
                  <a:spcPts val="0"/>
                </a:spcAft>
                <a:defRPr/>
              </a:pPr>
              <a:endParaRPr lang="en-US" sz="1200" b="1">
                <a:solidFill>
                  <a:srgbClr val="000000"/>
                </a:solidFill>
                <a:latin typeface="Calibri"/>
                <a:cs typeface="+mn-cs"/>
              </a:endParaRPr>
            </a:p>
          </p:txBody>
        </p:sp>
        <p:sp>
          <p:nvSpPr>
            <p:cNvPr id="20" name="Shape - Oklahoma"/>
            <p:cNvSpPr>
              <a:spLocks noChangeAspect="1"/>
            </p:cNvSpPr>
            <p:nvPr/>
          </p:nvSpPr>
          <p:spPr bwMode="auto">
            <a:xfrm>
              <a:off x="3752848" y="3191692"/>
              <a:ext cx="1125539" cy="534988"/>
            </a:xfrm>
            <a:custGeom>
              <a:avLst/>
              <a:gdLst>
                <a:gd name="T0" fmla="*/ 2147483647 w 713"/>
                <a:gd name="T1" fmla="*/ 0 h 343"/>
                <a:gd name="T2" fmla="*/ 0 w 713"/>
                <a:gd name="T3" fmla="*/ 2147483647 h 343"/>
                <a:gd name="T4" fmla="*/ 2147483647 w 713"/>
                <a:gd name="T5" fmla="*/ 2147483647 h 343"/>
                <a:gd name="T6" fmla="*/ 2147483647 w 713"/>
                <a:gd name="T7" fmla="*/ 2147483647 h 343"/>
                <a:gd name="T8" fmla="*/ 2147483647 w 713"/>
                <a:gd name="T9" fmla="*/ 2147483647 h 343"/>
                <a:gd name="T10" fmla="*/ 2147483647 w 713"/>
                <a:gd name="T11" fmla="*/ 2147483647 h 343"/>
                <a:gd name="T12" fmla="*/ 2147483647 w 713"/>
                <a:gd name="T13" fmla="*/ 2147483647 h 343"/>
                <a:gd name="T14" fmla="*/ 2147483647 w 713"/>
                <a:gd name="T15" fmla="*/ 2147483647 h 343"/>
                <a:gd name="T16" fmla="*/ 2147483647 w 713"/>
                <a:gd name="T17" fmla="*/ 2147483647 h 343"/>
                <a:gd name="T18" fmla="*/ 2147483647 w 713"/>
                <a:gd name="T19" fmla="*/ 2147483647 h 343"/>
                <a:gd name="T20" fmla="*/ 2147483647 w 713"/>
                <a:gd name="T21" fmla="*/ 2147483647 h 343"/>
                <a:gd name="T22" fmla="*/ 2147483647 w 713"/>
                <a:gd name="T23" fmla="*/ 2147483647 h 343"/>
                <a:gd name="T24" fmla="*/ 2147483647 w 713"/>
                <a:gd name="T25" fmla="*/ 0 h 3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3"/>
                <a:gd name="T40" fmla="*/ 0 h 343"/>
                <a:gd name="T41" fmla="*/ 713 w 713"/>
                <a:gd name="T42" fmla="*/ 343 h 3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3" h="343">
                  <a:moveTo>
                    <a:pt x="4" y="0"/>
                  </a:moveTo>
                  <a:lnTo>
                    <a:pt x="0" y="61"/>
                  </a:lnTo>
                  <a:lnTo>
                    <a:pt x="253" y="70"/>
                  </a:lnTo>
                  <a:lnTo>
                    <a:pt x="255" y="266"/>
                  </a:lnTo>
                  <a:lnTo>
                    <a:pt x="385" y="319"/>
                  </a:lnTo>
                  <a:lnTo>
                    <a:pt x="420" y="300"/>
                  </a:lnTo>
                  <a:lnTo>
                    <a:pt x="502" y="343"/>
                  </a:lnTo>
                  <a:lnTo>
                    <a:pt x="556" y="342"/>
                  </a:lnTo>
                  <a:lnTo>
                    <a:pt x="654" y="300"/>
                  </a:lnTo>
                  <a:lnTo>
                    <a:pt x="713" y="340"/>
                  </a:lnTo>
                  <a:lnTo>
                    <a:pt x="713" y="128"/>
                  </a:lnTo>
                  <a:lnTo>
                    <a:pt x="695" y="5"/>
                  </a:lnTo>
                  <a:lnTo>
                    <a:pt x="4" y="0"/>
                  </a:lnTo>
                  <a:close/>
                </a:path>
              </a:pathLst>
            </a:custGeom>
            <a:solidFill>
              <a:schemeClr val="tx2"/>
            </a:solidFill>
            <a:ln w="19050">
              <a:solidFill>
                <a:schemeClr val="tx1"/>
              </a:solidFill>
              <a:prstDash val="solid"/>
              <a:round/>
              <a:headEnd/>
              <a:tailEnd/>
            </a:ln>
          </p:spPr>
          <p:txBody>
            <a:bodyPr/>
            <a:lstStyle/>
            <a:p>
              <a:pPr fontAlgn="auto">
                <a:spcBef>
                  <a:spcPts val="0"/>
                </a:spcBef>
                <a:spcAft>
                  <a:spcPts val="0"/>
                </a:spcAft>
              </a:pPr>
              <a:endParaRPr lang="en-US" sz="1200" b="1">
                <a:solidFill>
                  <a:srgbClr val="000000"/>
                </a:solidFill>
                <a:latin typeface="Calibri"/>
                <a:cs typeface="+mn-cs"/>
              </a:endParaRPr>
            </a:p>
          </p:txBody>
        </p:sp>
        <p:sp>
          <p:nvSpPr>
            <p:cNvPr id="21" name="Shape - Ohio"/>
            <p:cNvSpPr>
              <a:spLocks noChangeAspect="1"/>
            </p:cNvSpPr>
            <p:nvPr/>
          </p:nvSpPr>
          <p:spPr bwMode="auto">
            <a:xfrm>
              <a:off x="5962648" y="2158230"/>
              <a:ext cx="547688" cy="619125"/>
            </a:xfrm>
            <a:custGeom>
              <a:avLst/>
              <a:gdLst>
                <a:gd name="T0" fmla="*/ 0 w 345"/>
                <a:gd name="T1" fmla="*/ 89 h 398"/>
                <a:gd name="T2" fmla="*/ 155 w 345"/>
                <a:gd name="T3" fmla="*/ 74 h 398"/>
                <a:gd name="T4" fmla="*/ 188 w 345"/>
                <a:gd name="T5" fmla="*/ 80 h 398"/>
                <a:gd name="T6" fmla="*/ 261 w 345"/>
                <a:gd name="T7" fmla="*/ 46 h 398"/>
                <a:gd name="T8" fmla="*/ 277 w 345"/>
                <a:gd name="T9" fmla="*/ 15 h 398"/>
                <a:gd name="T10" fmla="*/ 321 w 345"/>
                <a:gd name="T11" fmla="*/ 0 h 398"/>
                <a:gd name="T12" fmla="*/ 345 w 345"/>
                <a:gd name="T13" fmla="*/ 150 h 398"/>
                <a:gd name="T14" fmla="*/ 327 w 345"/>
                <a:gd name="T15" fmla="*/ 167 h 398"/>
                <a:gd name="T16" fmla="*/ 331 w 345"/>
                <a:gd name="T17" fmla="*/ 271 h 398"/>
                <a:gd name="T18" fmla="*/ 297 w 345"/>
                <a:gd name="T19" fmla="*/ 280 h 398"/>
                <a:gd name="T20" fmla="*/ 277 w 345"/>
                <a:gd name="T21" fmla="*/ 338 h 398"/>
                <a:gd name="T22" fmla="*/ 251 w 345"/>
                <a:gd name="T23" fmla="*/ 331 h 398"/>
                <a:gd name="T24" fmla="*/ 242 w 345"/>
                <a:gd name="T25" fmla="*/ 398 h 398"/>
                <a:gd name="T26" fmla="*/ 203 w 345"/>
                <a:gd name="T27" fmla="*/ 369 h 398"/>
                <a:gd name="T28" fmla="*/ 127 w 345"/>
                <a:gd name="T29" fmla="*/ 387 h 398"/>
                <a:gd name="T30" fmla="*/ 94 w 345"/>
                <a:gd name="T31" fmla="*/ 362 h 398"/>
                <a:gd name="T32" fmla="*/ 51 w 345"/>
                <a:gd name="T33" fmla="*/ 360 h 398"/>
                <a:gd name="T34" fmla="*/ 29 w 345"/>
                <a:gd name="T35" fmla="*/ 249 h 398"/>
                <a:gd name="T36" fmla="*/ 0 w 345"/>
                <a:gd name="T37" fmla="*/ 89 h 3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5"/>
                <a:gd name="T58" fmla="*/ 0 h 398"/>
                <a:gd name="T59" fmla="*/ 345 w 345"/>
                <a:gd name="T60" fmla="*/ 398 h 3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5" h="398">
                  <a:moveTo>
                    <a:pt x="0" y="89"/>
                  </a:moveTo>
                  <a:lnTo>
                    <a:pt x="155" y="74"/>
                  </a:lnTo>
                  <a:lnTo>
                    <a:pt x="188" y="80"/>
                  </a:lnTo>
                  <a:lnTo>
                    <a:pt x="261" y="46"/>
                  </a:lnTo>
                  <a:lnTo>
                    <a:pt x="277" y="15"/>
                  </a:lnTo>
                  <a:lnTo>
                    <a:pt x="321" y="0"/>
                  </a:lnTo>
                  <a:lnTo>
                    <a:pt x="345" y="150"/>
                  </a:lnTo>
                  <a:lnTo>
                    <a:pt x="327" y="167"/>
                  </a:lnTo>
                  <a:lnTo>
                    <a:pt x="331" y="271"/>
                  </a:lnTo>
                  <a:lnTo>
                    <a:pt x="297" y="280"/>
                  </a:lnTo>
                  <a:lnTo>
                    <a:pt x="277" y="338"/>
                  </a:lnTo>
                  <a:lnTo>
                    <a:pt x="251" y="331"/>
                  </a:lnTo>
                  <a:lnTo>
                    <a:pt x="242" y="398"/>
                  </a:lnTo>
                  <a:lnTo>
                    <a:pt x="203" y="369"/>
                  </a:lnTo>
                  <a:lnTo>
                    <a:pt x="127" y="387"/>
                  </a:lnTo>
                  <a:lnTo>
                    <a:pt x="94" y="362"/>
                  </a:lnTo>
                  <a:lnTo>
                    <a:pt x="51" y="360"/>
                  </a:lnTo>
                  <a:lnTo>
                    <a:pt x="29" y="249"/>
                  </a:lnTo>
                  <a:lnTo>
                    <a:pt x="0" y="89"/>
                  </a:lnTo>
                  <a:close/>
                </a:path>
              </a:pathLst>
            </a:custGeom>
            <a:solidFill>
              <a:schemeClr val="accent1"/>
            </a:solidFill>
            <a:ln w="19050">
              <a:solidFill>
                <a:schemeClr val="tx1"/>
              </a:solidFill>
              <a:prstDash val="solid"/>
              <a:round/>
              <a:headEnd/>
              <a:tailEnd/>
            </a:ln>
          </p:spPr>
          <p:txBody>
            <a:bodyPr/>
            <a:lstStyle/>
            <a:p>
              <a:pPr fontAlgn="auto">
                <a:spcBef>
                  <a:spcPts val="0"/>
                </a:spcBef>
                <a:spcAft>
                  <a:spcPts val="0"/>
                </a:spcAft>
                <a:defRPr/>
              </a:pPr>
              <a:endParaRPr lang="en-US" sz="1200" b="1">
                <a:solidFill>
                  <a:srgbClr val="000000"/>
                </a:solidFill>
                <a:latin typeface="Calibri"/>
                <a:cs typeface="+mn-cs"/>
              </a:endParaRPr>
            </a:p>
          </p:txBody>
        </p:sp>
        <p:sp>
          <p:nvSpPr>
            <p:cNvPr id="22" name="Shape - North Dakota"/>
            <p:cNvSpPr>
              <a:spLocks noChangeAspect="1"/>
            </p:cNvSpPr>
            <p:nvPr/>
          </p:nvSpPr>
          <p:spPr bwMode="auto">
            <a:xfrm>
              <a:off x="3686174" y="1266055"/>
              <a:ext cx="876300" cy="506412"/>
            </a:xfrm>
            <a:custGeom>
              <a:avLst/>
              <a:gdLst>
                <a:gd name="T0" fmla="*/ 2147483647 w 555"/>
                <a:gd name="T1" fmla="*/ 0 h 325"/>
                <a:gd name="T2" fmla="*/ 2147483647 w 555"/>
                <a:gd name="T3" fmla="*/ 2147483647 h 325"/>
                <a:gd name="T4" fmla="*/ 2147483647 w 555"/>
                <a:gd name="T5" fmla="*/ 2147483647 h 325"/>
                <a:gd name="T6" fmla="*/ 2147483647 w 555"/>
                <a:gd name="T7" fmla="*/ 2147483647 h 325"/>
                <a:gd name="T8" fmla="*/ 2147483647 w 555"/>
                <a:gd name="T9" fmla="*/ 2147483647 h 325"/>
                <a:gd name="T10" fmla="*/ 2147483647 w 555"/>
                <a:gd name="T11" fmla="*/ 2147483647 h 325"/>
                <a:gd name="T12" fmla="*/ 2147483647 w 555"/>
                <a:gd name="T13" fmla="*/ 2147483647 h 325"/>
                <a:gd name="T14" fmla="*/ 0 w 555"/>
                <a:gd name="T15" fmla="*/ 2147483647 h 325"/>
                <a:gd name="T16" fmla="*/ 2147483647 w 555"/>
                <a:gd name="T17" fmla="*/ 0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5"/>
                <a:gd name="T28" fmla="*/ 0 h 325"/>
                <a:gd name="T29" fmla="*/ 555 w 555"/>
                <a:gd name="T30" fmla="*/ 325 h 3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5" h="325">
                  <a:moveTo>
                    <a:pt x="2" y="0"/>
                  </a:moveTo>
                  <a:lnTo>
                    <a:pt x="465" y="10"/>
                  </a:lnTo>
                  <a:lnTo>
                    <a:pt x="500" y="106"/>
                  </a:lnTo>
                  <a:lnTo>
                    <a:pt x="532" y="179"/>
                  </a:lnTo>
                  <a:lnTo>
                    <a:pt x="555" y="298"/>
                  </a:lnTo>
                  <a:lnTo>
                    <a:pt x="541" y="325"/>
                  </a:lnTo>
                  <a:lnTo>
                    <a:pt x="370" y="320"/>
                  </a:lnTo>
                  <a:lnTo>
                    <a:pt x="0" y="314"/>
                  </a:lnTo>
                  <a:lnTo>
                    <a:pt x="2" y="0"/>
                  </a:lnTo>
                  <a:close/>
                </a:path>
              </a:pathLst>
            </a:custGeom>
            <a:solidFill>
              <a:schemeClr val="accent1"/>
            </a:solidFill>
            <a:ln w="19050">
              <a:solidFill>
                <a:schemeClr val="tx1"/>
              </a:solidFill>
              <a:prstDash val="solid"/>
              <a:round/>
              <a:headEnd/>
              <a:tailEnd/>
            </a:ln>
          </p:spPr>
          <p:txBody>
            <a:bodyPr/>
            <a:lstStyle/>
            <a:p>
              <a:pPr fontAlgn="auto">
                <a:spcBef>
                  <a:spcPts val="0"/>
                </a:spcBef>
                <a:spcAft>
                  <a:spcPts val="0"/>
                </a:spcAft>
              </a:pPr>
              <a:endParaRPr lang="en-US" sz="1200" b="1">
                <a:solidFill>
                  <a:srgbClr val="B0DDF4"/>
                </a:solidFill>
                <a:latin typeface="Calibri"/>
                <a:cs typeface="+mn-cs"/>
              </a:endParaRPr>
            </a:p>
          </p:txBody>
        </p:sp>
        <p:sp>
          <p:nvSpPr>
            <p:cNvPr id="23" name="Shape - North Carolina"/>
            <p:cNvSpPr>
              <a:spLocks noChangeAspect="1"/>
            </p:cNvSpPr>
            <p:nvPr/>
          </p:nvSpPr>
          <p:spPr bwMode="auto">
            <a:xfrm>
              <a:off x="6230937" y="2902768"/>
              <a:ext cx="1112837" cy="479425"/>
            </a:xfrm>
            <a:custGeom>
              <a:avLst/>
              <a:gdLst>
                <a:gd name="T0" fmla="*/ 2147483647 w 704"/>
                <a:gd name="T1" fmla="*/ 2147483647 h 308"/>
                <a:gd name="T2" fmla="*/ 0 w 704"/>
                <a:gd name="T3" fmla="*/ 2147483647 h 308"/>
                <a:gd name="T4" fmla="*/ 2147483647 w 704"/>
                <a:gd name="T5" fmla="*/ 2147483647 h 308"/>
                <a:gd name="T6" fmla="*/ 2147483647 w 704"/>
                <a:gd name="T7" fmla="*/ 2147483647 h 308"/>
                <a:gd name="T8" fmla="*/ 2147483647 w 704"/>
                <a:gd name="T9" fmla="*/ 2147483647 h 308"/>
                <a:gd name="T10" fmla="*/ 2147483647 w 704"/>
                <a:gd name="T11" fmla="*/ 2147483647 h 308"/>
                <a:gd name="T12" fmla="*/ 2147483647 w 704"/>
                <a:gd name="T13" fmla="*/ 2147483647 h 308"/>
                <a:gd name="T14" fmla="*/ 2147483647 w 704"/>
                <a:gd name="T15" fmla="*/ 2147483647 h 308"/>
                <a:gd name="T16" fmla="*/ 2147483647 w 704"/>
                <a:gd name="T17" fmla="*/ 2147483647 h 308"/>
                <a:gd name="T18" fmla="*/ 2147483647 w 704"/>
                <a:gd name="T19" fmla="*/ 2147483647 h 308"/>
                <a:gd name="T20" fmla="*/ 2147483647 w 704"/>
                <a:gd name="T21" fmla="*/ 2147483647 h 308"/>
                <a:gd name="T22" fmla="*/ 2147483647 w 704"/>
                <a:gd name="T23" fmla="*/ 2147483647 h 308"/>
                <a:gd name="T24" fmla="*/ 2147483647 w 704"/>
                <a:gd name="T25" fmla="*/ 2147483647 h 308"/>
                <a:gd name="T26" fmla="*/ 2147483647 w 704"/>
                <a:gd name="T27" fmla="*/ 2147483647 h 308"/>
                <a:gd name="T28" fmla="*/ 2147483647 w 704"/>
                <a:gd name="T29" fmla="*/ 2147483647 h 308"/>
                <a:gd name="T30" fmla="*/ 2147483647 w 704"/>
                <a:gd name="T31" fmla="*/ 2147483647 h 308"/>
                <a:gd name="T32" fmla="*/ 2147483647 w 704"/>
                <a:gd name="T33" fmla="*/ 2147483647 h 308"/>
                <a:gd name="T34" fmla="*/ 2147483647 w 704"/>
                <a:gd name="T35" fmla="*/ 2147483647 h 308"/>
                <a:gd name="T36" fmla="*/ 2147483647 w 704"/>
                <a:gd name="T37" fmla="*/ 2147483647 h 308"/>
                <a:gd name="T38" fmla="*/ 2147483647 w 704"/>
                <a:gd name="T39" fmla="*/ 2147483647 h 308"/>
                <a:gd name="T40" fmla="*/ 2147483647 w 704"/>
                <a:gd name="T41" fmla="*/ 2147483647 h 308"/>
                <a:gd name="T42" fmla="*/ 2147483647 w 704"/>
                <a:gd name="T43" fmla="*/ 2147483647 h 308"/>
                <a:gd name="T44" fmla="*/ 2147483647 w 704"/>
                <a:gd name="T45" fmla="*/ 2147483647 h 308"/>
                <a:gd name="T46" fmla="*/ 2147483647 w 704"/>
                <a:gd name="T47" fmla="*/ 2147483647 h 308"/>
                <a:gd name="T48" fmla="*/ 2147483647 w 704"/>
                <a:gd name="T49" fmla="*/ 2147483647 h 308"/>
                <a:gd name="T50" fmla="*/ 2147483647 w 704"/>
                <a:gd name="T51" fmla="*/ 2147483647 h 308"/>
                <a:gd name="T52" fmla="*/ 2147483647 w 704"/>
                <a:gd name="T53" fmla="*/ 2147483647 h 308"/>
                <a:gd name="T54" fmla="*/ 2147483647 w 704"/>
                <a:gd name="T55" fmla="*/ 2147483647 h 308"/>
                <a:gd name="T56" fmla="*/ 2147483647 w 704"/>
                <a:gd name="T57" fmla="*/ 2147483647 h 308"/>
                <a:gd name="T58" fmla="*/ 2147483647 w 704"/>
                <a:gd name="T59" fmla="*/ 0 h 308"/>
                <a:gd name="T60" fmla="*/ 2147483647 w 704"/>
                <a:gd name="T61" fmla="*/ 2147483647 h 308"/>
                <a:gd name="T62" fmla="*/ 2147483647 w 704"/>
                <a:gd name="T63" fmla="*/ 2147483647 h 308"/>
                <a:gd name="T64" fmla="*/ 2147483647 w 704"/>
                <a:gd name="T65" fmla="*/ 2147483647 h 308"/>
                <a:gd name="T66" fmla="*/ 2147483647 w 704"/>
                <a:gd name="T67" fmla="*/ 2147483647 h 3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4"/>
                <a:gd name="T103" fmla="*/ 0 h 308"/>
                <a:gd name="T104" fmla="*/ 704 w 704"/>
                <a:gd name="T105" fmla="*/ 308 h 3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4" h="308">
                  <a:moveTo>
                    <a:pt x="24" y="228"/>
                  </a:moveTo>
                  <a:lnTo>
                    <a:pt x="0" y="294"/>
                  </a:lnTo>
                  <a:lnTo>
                    <a:pt x="91" y="285"/>
                  </a:lnTo>
                  <a:lnTo>
                    <a:pt x="127" y="255"/>
                  </a:lnTo>
                  <a:lnTo>
                    <a:pt x="251" y="222"/>
                  </a:lnTo>
                  <a:lnTo>
                    <a:pt x="285" y="240"/>
                  </a:lnTo>
                  <a:lnTo>
                    <a:pt x="367" y="228"/>
                  </a:lnTo>
                  <a:lnTo>
                    <a:pt x="367" y="233"/>
                  </a:lnTo>
                  <a:lnTo>
                    <a:pt x="489" y="308"/>
                  </a:lnTo>
                  <a:lnTo>
                    <a:pt x="561" y="286"/>
                  </a:lnTo>
                  <a:lnTo>
                    <a:pt x="601" y="201"/>
                  </a:lnTo>
                  <a:lnTo>
                    <a:pt x="671" y="177"/>
                  </a:lnTo>
                  <a:lnTo>
                    <a:pt x="704" y="115"/>
                  </a:lnTo>
                  <a:lnTo>
                    <a:pt x="702" y="39"/>
                  </a:lnTo>
                  <a:lnTo>
                    <a:pt x="693" y="101"/>
                  </a:lnTo>
                  <a:lnTo>
                    <a:pt x="655" y="155"/>
                  </a:lnTo>
                  <a:lnTo>
                    <a:pt x="640" y="151"/>
                  </a:lnTo>
                  <a:lnTo>
                    <a:pt x="587" y="165"/>
                  </a:lnTo>
                  <a:lnTo>
                    <a:pt x="587" y="148"/>
                  </a:lnTo>
                  <a:lnTo>
                    <a:pt x="640" y="130"/>
                  </a:lnTo>
                  <a:lnTo>
                    <a:pt x="592" y="124"/>
                  </a:lnTo>
                  <a:lnTo>
                    <a:pt x="646" y="107"/>
                  </a:lnTo>
                  <a:lnTo>
                    <a:pt x="666" y="116"/>
                  </a:lnTo>
                  <a:lnTo>
                    <a:pt x="677" y="57"/>
                  </a:lnTo>
                  <a:lnTo>
                    <a:pt x="663" y="43"/>
                  </a:lnTo>
                  <a:lnTo>
                    <a:pt x="599" y="67"/>
                  </a:lnTo>
                  <a:lnTo>
                    <a:pt x="601" y="31"/>
                  </a:lnTo>
                  <a:lnTo>
                    <a:pt x="628" y="40"/>
                  </a:lnTo>
                  <a:lnTo>
                    <a:pt x="663" y="13"/>
                  </a:lnTo>
                  <a:lnTo>
                    <a:pt x="644" y="0"/>
                  </a:lnTo>
                  <a:lnTo>
                    <a:pt x="434" y="48"/>
                  </a:lnTo>
                  <a:lnTo>
                    <a:pt x="176" y="100"/>
                  </a:lnTo>
                  <a:lnTo>
                    <a:pt x="58" y="227"/>
                  </a:lnTo>
                  <a:lnTo>
                    <a:pt x="24" y="228"/>
                  </a:lnTo>
                  <a:close/>
                </a:path>
              </a:pathLst>
            </a:custGeom>
            <a:solidFill>
              <a:schemeClr val="tx2"/>
            </a:solidFill>
            <a:ln w="19050">
              <a:solidFill>
                <a:schemeClr val="tx1"/>
              </a:solidFill>
              <a:prstDash val="solid"/>
              <a:round/>
              <a:headEnd/>
              <a:tailEnd/>
            </a:ln>
          </p:spPr>
          <p:txBody>
            <a:bodyPr/>
            <a:lstStyle/>
            <a:p>
              <a:pPr fontAlgn="auto">
                <a:spcBef>
                  <a:spcPts val="0"/>
                </a:spcBef>
                <a:spcAft>
                  <a:spcPts val="0"/>
                </a:spcAft>
              </a:pPr>
              <a:endParaRPr lang="en-US" sz="1200" b="1">
                <a:solidFill>
                  <a:srgbClr val="000000"/>
                </a:solidFill>
                <a:latin typeface="Calibri"/>
                <a:cs typeface="+mn-cs"/>
              </a:endParaRPr>
            </a:p>
          </p:txBody>
        </p:sp>
        <p:grpSp>
          <p:nvGrpSpPr>
            <p:cNvPr id="24" name="Shape - New York"/>
            <p:cNvGrpSpPr>
              <a:grpSpLocks/>
            </p:cNvGrpSpPr>
            <p:nvPr/>
          </p:nvGrpSpPr>
          <p:grpSpPr bwMode="auto">
            <a:xfrm>
              <a:off x="6530974" y="1478781"/>
              <a:ext cx="1044575" cy="700087"/>
              <a:chOff x="4071" y="893"/>
              <a:chExt cx="658" cy="440"/>
            </a:xfrm>
            <a:solidFill>
              <a:schemeClr val="accent6"/>
            </a:solidFill>
          </p:grpSpPr>
          <p:sp>
            <p:nvSpPr>
              <p:cNvPr id="128" name="Shape -"/>
              <p:cNvSpPr>
                <a:spLocks noChangeAspect="1"/>
              </p:cNvSpPr>
              <p:nvPr/>
            </p:nvSpPr>
            <p:spPr bwMode="auto">
              <a:xfrm>
                <a:off x="4071" y="893"/>
                <a:ext cx="521" cy="417"/>
              </a:xfrm>
              <a:custGeom>
                <a:avLst/>
                <a:gdLst>
                  <a:gd name="T0" fmla="*/ 41 w 524"/>
                  <a:gd name="T1" fmla="*/ 286 h 426"/>
                  <a:gd name="T2" fmla="*/ 90 w 524"/>
                  <a:gd name="T3" fmla="*/ 261 h 426"/>
                  <a:gd name="T4" fmla="*/ 157 w 524"/>
                  <a:gd name="T5" fmla="*/ 255 h 426"/>
                  <a:gd name="T6" fmla="*/ 173 w 524"/>
                  <a:gd name="T7" fmla="*/ 233 h 426"/>
                  <a:gd name="T8" fmla="*/ 197 w 524"/>
                  <a:gd name="T9" fmla="*/ 230 h 426"/>
                  <a:gd name="T10" fmla="*/ 211 w 524"/>
                  <a:gd name="T11" fmla="*/ 206 h 426"/>
                  <a:gd name="T12" fmla="*/ 233 w 524"/>
                  <a:gd name="T13" fmla="*/ 197 h 426"/>
                  <a:gd name="T14" fmla="*/ 223 w 524"/>
                  <a:gd name="T15" fmla="*/ 152 h 426"/>
                  <a:gd name="T16" fmla="*/ 209 w 524"/>
                  <a:gd name="T17" fmla="*/ 140 h 426"/>
                  <a:gd name="T18" fmla="*/ 237 w 524"/>
                  <a:gd name="T19" fmla="*/ 104 h 426"/>
                  <a:gd name="T20" fmla="*/ 255 w 524"/>
                  <a:gd name="T21" fmla="*/ 104 h 426"/>
                  <a:gd name="T22" fmla="*/ 316 w 524"/>
                  <a:gd name="T23" fmla="*/ 28 h 426"/>
                  <a:gd name="T24" fmla="*/ 410 w 524"/>
                  <a:gd name="T25" fmla="*/ 0 h 426"/>
                  <a:gd name="T26" fmla="*/ 421 w 524"/>
                  <a:gd name="T27" fmla="*/ 72 h 426"/>
                  <a:gd name="T28" fmla="*/ 425 w 524"/>
                  <a:gd name="T29" fmla="*/ 69 h 426"/>
                  <a:gd name="T30" fmla="*/ 448 w 524"/>
                  <a:gd name="T31" fmla="*/ 94 h 426"/>
                  <a:gd name="T32" fmla="*/ 449 w 524"/>
                  <a:gd name="T33" fmla="*/ 167 h 426"/>
                  <a:gd name="T34" fmla="*/ 477 w 524"/>
                  <a:gd name="T35" fmla="*/ 227 h 426"/>
                  <a:gd name="T36" fmla="*/ 488 w 524"/>
                  <a:gd name="T37" fmla="*/ 304 h 426"/>
                  <a:gd name="T38" fmla="*/ 491 w 524"/>
                  <a:gd name="T39" fmla="*/ 371 h 426"/>
                  <a:gd name="T40" fmla="*/ 524 w 524"/>
                  <a:gd name="T41" fmla="*/ 394 h 426"/>
                  <a:gd name="T42" fmla="*/ 500 w 524"/>
                  <a:gd name="T43" fmla="*/ 426 h 426"/>
                  <a:gd name="T44" fmla="*/ 439 w 524"/>
                  <a:gd name="T45" fmla="*/ 388 h 426"/>
                  <a:gd name="T46" fmla="*/ 407 w 524"/>
                  <a:gd name="T47" fmla="*/ 391 h 426"/>
                  <a:gd name="T48" fmla="*/ 376 w 524"/>
                  <a:gd name="T49" fmla="*/ 382 h 426"/>
                  <a:gd name="T50" fmla="*/ 378 w 524"/>
                  <a:gd name="T51" fmla="*/ 359 h 426"/>
                  <a:gd name="T52" fmla="*/ 358 w 524"/>
                  <a:gd name="T53" fmla="*/ 352 h 426"/>
                  <a:gd name="T54" fmla="*/ 15 w 524"/>
                  <a:gd name="T55" fmla="*/ 417 h 426"/>
                  <a:gd name="T56" fmla="*/ 0 w 524"/>
                  <a:gd name="T57" fmla="*/ 398 h 426"/>
                  <a:gd name="T58" fmla="*/ 53 w 524"/>
                  <a:gd name="T59" fmla="*/ 322 h 426"/>
                  <a:gd name="T60" fmla="*/ 41 w 524"/>
                  <a:gd name="T61" fmla="*/ 286 h 4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24"/>
                  <a:gd name="T94" fmla="*/ 0 h 426"/>
                  <a:gd name="T95" fmla="*/ 524 w 524"/>
                  <a:gd name="T96" fmla="*/ 426 h 4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24" h="426">
                    <a:moveTo>
                      <a:pt x="41" y="286"/>
                    </a:moveTo>
                    <a:lnTo>
                      <a:pt x="90" y="261"/>
                    </a:lnTo>
                    <a:lnTo>
                      <a:pt x="157" y="255"/>
                    </a:lnTo>
                    <a:lnTo>
                      <a:pt x="173" y="233"/>
                    </a:lnTo>
                    <a:lnTo>
                      <a:pt x="197" y="230"/>
                    </a:lnTo>
                    <a:lnTo>
                      <a:pt x="211" y="206"/>
                    </a:lnTo>
                    <a:lnTo>
                      <a:pt x="233" y="197"/>
                    </a:lnTo>
                    <a:lnTo>
                      <a:pt x="223" y="152"/>
                    </a:lnTo>
                    <a:lnTo>
                      <a:pt x="209" y="140"/>
                    </a:lnTo>
                    <a:lnTo>
                      <a:pt x="237" y="104"/>
                    </a:lnTo>
                    <a:lnTo>
                      <a:pt x="255" y="104"/>
                    </a:lnTo>
                    <a:lnTo>
                      <a:pt x="316" y="28"/>
                    </a:lnTo>
                    <a:lnTo>
                      <a:pt x="410" y="0"/>
                    </a:lnTo>
                    <a:lnTo>
                      <a:pt x="421" y="72"/>
                    </a:lnTo>
                    <a:lnTo>
                      <a:pt x="425" y="69"/>
                    </a:lnTo>
                    <a:lnTo>
                      <a:pt x="448" y="94"/>
                    </a:lnTo>
                    <a:lnTo>
                      <a:pt x="449" y="167"/>
                    </a:lnTo>
                    <a:lnTo>
                      <a:pt x="477" y="227"/>
                    </a:lnTo>
                    <a:lnTo>
                      <a:pt x="488" y="304"/>
                    </a:lnTo>
                    <a:lnTo>
                      <a:pt x="491" y="371"/>
                    </a:lnTo>
                    <a:lnTo>
                      <a:pt x="524" y="394"/>
                    </a:lnTo>
                    <a:lnTo>
                      <a:pt x="500" y="426"/>
                    </a:lnTo>
                    <a:lnTo>
                      <a:pt x="439" y="388"/>
                    </a:lnTo>
                    <a:lnTo>
                      <a:pt x="407" y="391"/>
                    </a:lnTo>
                    <a:lnTo>
                      <a:pt x="376" y="382"/>
                    </a:lnTo>
                    <a:lnTo>
                      <a:pt x="378" y="359"/>
                    </a:lnTo>
                    <a:lnTo>
                      <a:pt x="358" y="352"/>
                    </a:lnTo>
                    <a:lnTo>
                      <a:pt x="15" y="417"/>
                    </a:lnTo>
                    <a:lnTo>
                      <a:pt x="0" y="398"/>
                    </a:lnTo>
                    <a:lnTo>
                      <a:pt x="53" y="322"/>
                    </a:lnTo>
                    <a:lnTo>
                      <a:pt x="41" y="286"/>
                    </a:lnTo>
                    <a:close/>
                  </a:path>
                </a:pathLst>
              </a:custGeom>
              <a:solidFill>
                <a:schemeClr val="accent1"/>
              </a:solidFill>
              <a:ln w="19050">
                <a:solidFill>
                  <a:schemeClr val="tx1"/>
                </a:solidFill>
                <a:prstDash val="solid"/>
                <a:round/>
                <a:headEnd/>
                <a:tailEnd/>
              </a:ln>
            </p:spPr>
            <p:txBody>
              <a:bodyPr/>
              <a:lstStyle/>
              <a:p>
                <a:pPr fontAlgn="auto">
                  <a:spcBef>
                    <a:spcPts val="0"/>
                  </a:spcBef>
                  <a:spcAft>
                    <a:spcPts val="0"/>
                  </a:spcAft>
                  <a:defRPr/>
                </a:pPr>
                <a:endParaRPr lang="en-US" sz="1200" b="1">
                  <a:solidFill>
                    <a:srgbClr val="000000"/>
                  </a:solidFill>
                  <a:latin typeface="Calibri"/>
                  <a:cs typeface="+mn-cs"/>
                </a:endParaRPr>
              </a:p>
            </p:txBody>
          </p:sp>
          <p:sp>
            <p:nvSpPr>
              <p:cNvPr id="129" name="Shape -"/>
              <p:cNvSpPr>
                <a:spLocks noChangeAspect="1"/>
              </p:cNvSpPr>
              <p:nvPr/>
            </p:nvSpPr>
            <p:spPr bwMode="auto">
              <a:xfrm>
                <a:off x="4578" y="1244"/>
                <a:ext cx="151" cy="89"/>
              </a:xfrm>
              <a:custGeom>
                <a:avLst/>
                <a:gdLst>
                  <a:gd name="T0" fmla="*/ 0 w 152"/>
                  <a:gd name="T1" fmla="*/ 67 h 91"/>
                  <a:gd name="T2" fmla="*/ 63 w 152"/>
                  <a:gd name="T3" fmla="*/ 37 h 91"/>
                  <a:gd name="T4" fmla="*/ 124 w 152"/>
                  <a:gd name="T5" fmla="*/ 0 h 91"/>
                  <a:gd name="T6" fmla="*/ 134 w 152"/>
                  <a:gd name="T7" fmla="*/ 1 h 91"/>
                  <a:gd name="T8" fmla="*/ 152 w 152"/>
                  <a:gd name="T9" fmla="*/ 3 h 91"/>
                  <a:gd name="T10" fmla="*/ 93 w 152"/>
                  <a:gd name="T11" fmla="*/ 50 h 91"/>
                  <a:gd name="T12" fmla="*/ 18 w 152"/>
                  <a:gd name="T13" fmla="*/ 91 h 91"/>
                  <a:gd name="T14" fmla="*/ 0 w 152"/>
                  <a:gd name="T15" fmla="*/ 67 h 9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91"/>
                  <a:gd name="T26" fmla="*/ 152 w 152"/>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91">
                    <a:moveTo>
                      <a:pt x="0" y="67"/>
                    </a:moveTo>
                    <a:lnTo>
                      <a:pt x="63" y="37"/>
                    </a:lnTo>
                    <a:lnTo>
                      <a:pt x="124" y="0"/>
                    </a:lnTo>
                    <a:lnTo>
                      <a:pt x="134" y="1"/>
                    </a:lnTo>
                    <a:lnTo>
                      <a:pt x="152" y="3"/>
                    </a:lnTo>
                    <a:lnTo>
                      <a:pt x="93" y="50"/>
                    </a:lnTo>
                    <a:lnTo>
                      <a:pt x="18" y="91"/>
                    </a:lnTo>
                    <a:lnTo>
                      <a:pt x="0" y="67"/>
                    </a:lnTo>
                    <a:close/>
                  </a:path>
                </a:pathLst>
              </a:custGeom>
              <a:solidFill>
                <a:schemeClr val="accent1"/>
              </a:solidFill>
              <a:ln w="19050">
                <a:solidFill>
                  <a:schemeClr val="tx1"/>
                </a:solidFill>
                <a:prstDash val="solid"/>
                <a:round/>
                <a:headEnd/>
                <a:tailEnd/>
              </a:ln>
            </p:spPr>
            <p:txBody>
              <a:bodyPr/>
              <a:lstStyle/>
              <a:p>
                <a:pPr fontAlgn="auto">
                  <a:spcBef>
                    <a:spcPts val="0"/>
                  </a:spcBef>
                  <a:spcAft>
                    <a:spcPts val="0"/>
                  </a:spcAft>
                  <a:defRPr/>
                </a:pPr>
                <a:endParaRPr lang="en-US" sz="1200" b="1">
                  <a:solidFill>
                    <a:srgbClr val="000000"/>
                  </a:solidFill>
                  <a:latin typeface="Calibri"/>
                  <a:cs typeface="+mn-cs"/>
                </a:endParaRPr>
              </a:p>
            </p:txBody>
          </p:sp>
        </p:grpSp>
        <p:sp>
          <p:nvSpPr>
            <p:cNvPr id="25" name="Shape - New Mexico"/>
            <p:cNvSpPr>
              <a:spLocks noChangeAspect="1"/>
            </p:cNvSpPr>
            <p:nvPr/>
          </p:nvSpPr>
          <p:spPr bwMode="auto">
            <a:xfrm>
              <a:off x="2868611" y="3158355"/>
              <a:ext cx="898525" cy="877887"/>
            </a:xfrm>
            <a:custGeom>
              <a:avLst/>
              <a:gdLst>
                <a:gd name="T0" fmla="*/ 2147483647 w 568"/>
                <a:gd name="T1" fmla="*/ 0 h 563"/>
                <a:gd name="T2" fmla="*/ 2147483647 w 568"/>
                <a:gd name="T3" fmla="*/ 2147483647 h 563"/>
                <a:gd name="T4" fmla="*/ 2147483647 w 568"/>
                <a:gd name="T5" fmla="*/ 2147483647 h 563"/>
                <a:gd name="T6" fmla="*/ 2147483647 w 568"/>
                <a:gd name="T7" fmla="*/ 2147483647 h 563"/>
                <a:gd name="T8" fmla="*/ 2147483647 w 568"/>
                <a:gd name="T9" fmla="*/ 2147483647 h 563"/>
                <a:gd name="T10" fmla="*/ 2147483647 w 568"/>
                <a:gd name="T11" fmla="*/ 2147483647 h 563"/>
                <a:gd name="T12" fmla="*/ 2147483647 w 568"/>
                <a:gd name="T13" fmla="*/ 2147483647 h 563"/>
                <a:gd name="T14" fmla="*/ 2147483647 w 568"/>
                <a:gd name="T15" fmla="*/ 2147483647 h 563"/>
                <a:gd name="T16" fmla="*/ 0 w 568"/>
                <a:gd name="T17" fmla="*/ 2147483647 h 563"/>
                <a:gd name="T18" fmla="*/ 2147483647 w 568"/>
                <a:gd name="T19" fmla="*/ 2147483647 h 563"/>
                <a:gd name="T20" fmla="*/ 2147483647 w 568"/>
                <a:gd name="T21" fmla="*/ 0 h 5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8"/>
                <a:gd name="T34" fmla="*/ 0 h 563"/>
                <a:gd name="T35" fmla="*/ 568 w 568"/>
                <a:gd name="T36" fmla="*/ 563 h 5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8" h="563">
                  <a:moveTo>
                    <a:pt x="69" y="0"/>
                  </a:moveTo>
                  <a:lnTo>
                    <a:pt x="568" y="22"/>
                  </a:lnTo>
                  <a:lnTo>
                    <a:pt x="544" y="520"/>
                  </a:lnTo>
                  <a:lnTo>
                    <a:pt x="382" y="511"/>
                  </a:lnTo>
                  <a:lnTo>
                    <a:pt x="230" y="507"/>
                  </a:lnTo>
                  <a:lnTo>
                    <a:pt x="230" y="526"/>
                  </a:lnTo>
                  <a:lnTo>
                    <a:pt x="103" y="526"/>
                  </a:lnTo>
                  <a:lnTo>
                    <a:pt x="95" y="563"/>
                  </a:lnTo>
                  <a:lnTo>
                    <a:pt x="0" y="551"/>
                  </a:lnTo>
                  <a:lnTo>
                    <a:pt x="54" y="130"/>
                  </a:lnTo>
                  <a:lnTo>
                    <a:pt x="69" y="0"/>
                  </a:lnTo>
                  <a:close/>
                </a:path>
              </a:pathLst>
            </a:custGeom>
            <a:solidFill>
              <a:schemeClr val="accent1"/>
            </a:solidFill>
            <a:ln w="19050">
              <a:solidFill>
                <a:schemeClr val="tx1"/>
              </a:solidFill>
              <a:prstDash val="solid"/>
              <a:round/>
              <a:headEnd/>
              <a:tailEnd/>
            </a:ln>
          </p:spPr>
          <p:txBody>
            <a:bodyPr/>
            <a:lstStyle/>
            <a:p>
              <a:pPr fontAlgn="auto">
                <a:spcBef>
                  <a:spcPts val="0"/>
                </a:spcBef>
                <a:spcAft>
                  <a:spcPts val="0"/>
                </a:spcAft>
              </a:pPr>
              <a:endParaRPr lang="en-US" sz="1200" b="1">
                <a:solidFill>
                  <a:srgbClr val="000000"/>
                </a:solidFill>
                <a:latin typeface="Calibri"/>
                <a:cs typeface="+mn-cs"/>
              </a:endParaRPr>
            </a:p>
          </p:txBody>
        </p:sp>
        <p:sp>
          <p:nvSpPr>
            <p:cNvPr id="26" name="Shape - New Jersey"/>
            <p:cNvSpPr>
              <a:spLocks noChangeAspect="1"/>
            </p:cNvSpPr>
            <p:nvPr/>
          </p:nvSpPr>
          <p:spPr bwMode="auto">
            <a:xfrm>
              <a:off x="7143748" y="2080443"/>
              <a:ext cx="196851" cy="385763"/>
            </a:xfrm>
            <a:custGeom>
              <a:avLst/>
              <a:gdLst>
                <a:gd name="T0" fmla="*/ 2147483647 w 125"/>
                <a:gd name="T1" fmla="*/ 2147483647 h 247"/>
                <a:gd name="T2" fmla="*/ 2147483647 w 125"/>
                <a:gd name="T3" fmla="*/ 0 h 247"/>
                <a:gd name="T4" fmla="*/ 2147483647 w 125"/>
                <a:gd name="T5" fmla="*/ 2147483647 h 247"/>
                <a:gd name="T6" fmla="*/ 2147483647 w 125"/>
                <a:gd name="T7" fmla="*/ 2147483647 h 247"/>
                <a:gd name="T8" fmla="*/ 2147483647 w 125"/>
                <a:gd name="T9" fmla="*/ 2147483647 h 247"/>
                <a:gd name="T10" fmla="*/ 2147483647 w 125"/>
                <a:gd name="T11" fmla="*/ 2147483647 h 247"/>
                <a:gd name="T12" fmla="*/ 2147483647 w 125"/>
                <a:gd name="T13" fmla="*/ 2147483647 h 247"/>
                <a:gd name="T14" fmla="*/ 2147483647 w 125"/>
                <a:gd name="T15" fmla="*/ 2147483647 h 247"/>
                <a:gd name="T16" fmla="*/ 2147483647 w 125"/>
                <a:gd name="T17" fmla="*/ 2147483647 h 247"/>
                <a:gd name="T18" fmla="*/ 2147483647 w 125"/>
                <a:gd name="T19" fmla="*/ 2147483647 h 247"/>
                <a:gd name="T20" fmla="*/ 2147483647 w 125"/>
                <a:gd name="T21" fmla="*/ 2147483647 h 247"/>
                <a:gd name="T22" fmla="*/ 0 w 125"/>
                <a:gd name="T23" fmla="*/ 2147483647 h 247"/>
                <a:gd name="T24" fmla="*/ 2147483647 w 125"/>
                <a:gd name="T25" fmla="*/ 2147483647 h 2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5"/>
                <a:gd name="T40" fmla="*/ 0 h 247"/>
                <a:gd name="T41" fmla="*/ 125 w 125"/>
                <a:gd name="T42" fmla="*/ 247 h 2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5" h="247">
                  <a:moveTo>
                    <a:pt x="22" y="2"/>
                  </a:moveTo>
                  <a:lnTo>
                    <a:pt x="52" y="0"/>
                  </a:lnTo>
                  <a:lnTo>
                    <a:pt x="112" y="37"/>
                  </a:lnTo>
                  <a:lnTo>
                    <a:pt x="103" y="67"/>
                  </a:lnTo>
                  <a:lnTo>
                    <a:pt x="124" y="86"/>
                  </a:lnTo>
                  <a:lnTo>
                    <a:pt x="125" y="203"/>
                  </a:lnTo>
                  <a:lnTo>
                    <a:pt x="104" y="247"/>
                  </a:lnTo>
                  <a:lnTo>
                    <a:pt x="81" y="231"/>
                  </a:lnTo>
                  <a:lnTo>
                    <a:pt x="55" y="230"/>
                  </a:lnTo>
                  <a:lnTo>
                    <a:pt x="12" y="206"/>
                  </a:lnTo>
                  <a:lnTo>
                    <a:pt x="45" y="133"/>
                  </a:lnTo>
                  <a:lnTo>
                    <a:pt x="0" y="94"/>
                  </a:lnTo>
                  <a:lnTo>
                    <a:pt x="22" y="2"/>
                  </a:lnTo>
                  <a:close/>
                </a:path>
              </a:pathLst>
            </a:custGeom>
            <a:solidFill>
              <a:schemeClr val="accent1"/>
            </a:solidFill>
            <a:ln w="19050">
              <a:solidFill>
                <a:schemeClr val="tx1"/>
              </a:solidFill>
              <a:prstDash val="solid"/>
              <a:round/>
              <a:headEnd/>
              <a:tailEnd/>
            </a:ln>
          </p:spPr>
          <p:txBody>
            <a:bodyPr/>
            <a:lstStyle/>
            <a:p>
              <a:pPr fontAlgn="auto">
                <a:spcBef>
                  <a:spcPts val="0"/>
                </a:spcBef>
                <a:spcAft>
                  <a:spcPts val="0"/>
                </a:spcAft>
              </a:pPr>
              <a:endParaRPr lang="en-US" sz="1200" b="1">
                <a:solidFill>
                  <a:srgbClr val="000000"/>
                </a:solidFill>
                <a:latin typeface="Calibri"/>
                <a:cs typeface="+mn-cs"/>
              </a:endParaRPr>
            </a:p>
          </p:txBody>
        </p:sp>
        <p:sp>
          <p:nvSpPr>
            <p:cNvPr id="27" name="Shape - New Hampshire"/>
            <p:cNvSpPr>
              <a:spLocks noChangeAspect="1"/>
            </p:cNvSpPr>
            <p:nvPr/>
          </p:nvSpPr>
          <p:spPr bwMode="auto">
            <a:xfrm>
              <a:off x="7334249" y="1366068"/>
              <a:ext cx="257175" cy="447675"/>
            </a:xfrm>
            <a:custGeom>
              <a:avLst/>
              <a:gdLst>
                <a:gd name="T0" fmla="*/ 2147483647 w 162"/>
                <a:gd name="T1" fmla="*/ 0 h 289"/>
                <a:gd name="T2" fmla="*/ 0 w 162"/>
                <a:gd name="T3" fmla="*/ 2147483647 h 289"/>
                <a:gd name="T4" fmla="*/ 2147483647 w 162"/>
                <a:gd name="T5" fmla="*/ 2147483647 h 289"/>
                <a:gd name="T6" fmla="*/ 2147483647 w 162"/>
                <a:gd name="T7" fmla="*/ 2147483647 h 289"/>
                <a:gd name="T8" fmla="*/ 2147483647 w 162"/>
                <a:gd name="T9" fmla="*/ 2147483647 h 289"/>
                <a:gd name="T10" fmla="*/ 2147483647 w 162"/>
                <a:gd name="T11" fmla="*/ 2147483647 h 289"/>
                <a:gd name="T12" fmla="*/ 2147483647 w 162"/>
                <a:gd name="T13" fmla="*/ 2147483647 h 289"/>
                <a:gd name="T14" fmla="*/ 2147483647 w 162"/>
                <a:gd name="T15" fmla="*/ 2147483647 h 289"/>
                <a:gd name="T16" fmla="*/ 2147483647 w 162"/>
                <a:gd name="T17" fmla="*/ 2147483647 h 289"/>
                <a:gd name="T18" fmla="*/ 2147483647 w 162"/>
                <a:gd name="T19" fmla="*/ 2147483647 h 289"/>
                <a:gd name="T20" fmla="*/ 2147483647 w 162"/>
                <a:gd name="T21" fmla="*/ 2147483647 h 289"/>
                <a:gd name="T22" fmla="*/ 2147483647 w 162"/>
                <a:gd name="T23" fmla="*/ 2147483647 h 289"/>
                <a:gd name="T24" fmla="*/ 2147483647 w 162"/>
                <a:gd name="T25" fmla="*/ 0 h 2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2"/>
                <a:gd name="T40" fmla="*/ 0 h 289"/>
                <a:gd name="T41" fmla="*/ 162 w 162"/>
                <a:gd name="T42" fmla="*/ 289 h 2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2" h="289">
                  <a:moveTo>
                    <a:pt x="34" y="0"/>
                  </a:moveTo>
                  <a:lnTo>
                    <a:pt x="0" y="51"/>
                  </a:lnTo>
                  <a:lnTo>
                    <a:pt x="37" y="118"/>
                  </a:lnTo>
                  <a:lnTo>
                    <a:pt x="15" y="136"/>
                  </a:lnTo>
                  <a:lnTo>
                    <a:pt x="24" y="289"/>
                  </a:lnTo>
                  <a:lnTo>
                    <a:pt x="115" y="267"/>
                  </a:lnTo>
                  <a:lnTo>
                    <a:pt x="138" y="267"/>
                  </a:lnTo>
                  <a:lnTo>
                    <a:pt x="152" y="250"/>
                  </a:lnTo>
                  <a:lnTo>
                    <a:pt x="152" y="222"/>
                  </a:lnTo>
                  <a:lnTo>
                    <a:pt x="162" y="204"/>
                  </a:lnTo>
                  <a:lnTo>
                    <a:pt x="112" y="182"/>
                  </a:lnTo>
                  <a:lnTo>
                    <a:pt x="46" y="14"/>
                  </a:lnTo>
                  <a:lnTo>
                    <a:pt x="34" y="0"/>
                  </a:lnTo>
                  <a:close/>
                </a:path>
              </a:pathLst>
            </a:custGeom>
            <a:solidFill>
              <a:schemeClr val="accent3"/>
            </a:solidFill>
            <a:ln w="19050">
              <a:solidFill>
                <a:schemeClr val="tx1"/>
              </a:solidFill>
              <a:prstDash val="solid"/>
              <a:round/>
              <a:headEnd/>
              <a:tailEnd/>
            </a:ln>
          </p:spPr>
          <p:txBody>
            <a:bodyPr/>
            <a:lstStyle/>
            <a:p>
              <a:pPr fontAlgn="auto">
                <a:spcBef>
                  <a:spcPts val="0"/>
                </a:spcBef>
                <a:spcAft>
                  <a:spcPts val="0"/>
                </a:spcAft>
              </a:pPr>
              <a:endParaRPr lang="en-US" sz="1200" b="1">
                <a:solidFill>
                  <a:srgbClr val="B0DDF4"/>
                </a:solidFill>
                <a:latin typeface="Calibri"/>
                <a:cs typeface="+mn-cs"/>
              </a:endParaRPr>
            </a:p>
          </p:txBody>
        </p:sp>
        <p:sp>
          <p:nvSpPr>
            <p:cNvPr id="28" name="Shape - Nevada"/>
            <p:cNvSpPr>
              <a:spLocks noChangeAspect="1"/>
            </p:cNvSpPr>
            <p:nvPr/>
          </p:nvSpPr>
          <p:spPr bwMode="auto">
            <a:xfrm>
              <a:off x="1660523" y="2143942"/>
              <a:ext cx="831851" cy="1239838"/>
            </a:xfrm>
            <a:custGeom>
              <a:avLst/>
              <a:gdLst>
                <a:gd name="T0" fmla="*/ 2147483647 w 527"/>
                <a:gd name="T1" fmla="*/ 0 h 797"/>
                <a:gd name="T2" fmla="*/ 0 w 527"/>
                <a:gd name="T3" fmla="*/ 2147483647 h 797"/>
                <a:gd name="T4" fmla="*/ 2147483647 w 527"/>
                <a:gd name="T5" fmla="*/ 2147483647 h 797"/>
                <a:gd name="T6" fmla="*/ 2147483647 w 527"/>
                <a:gd name="T7" fmla="*/ 2147483647 h 797"/>
                <a:gd name="T8" fmla="*/ 2147483647 w 527"/>
                <a:gd name="T9" fmla="*/ 2147483647 h 797"/>
                <a:gd name="T10" fmla="*/ 2147483647 w 527"/>
                <a:gd name="T11" fmla="*/ 2147483647 h 797"/>
                <a:gd name="T12" fmla="*/ 2147483647 w 527"/>
                <a:gd name="T13" fmla="*/ 2147483647 h 797"/>
                <a:gd name="T14" fmla="*/ 2147483647 w 527"/>
                <a:gd name="T15" fmla="*/ 2147483647 h 797"/>
                <a:gd name="T16" fmla="*/ 2147483647 w 527"/>
                <a:gd name="T17" fmla="*/ 2147483647 h 797"/>
                <a:gd name="T18" fmla="*/ 2147483647 w 527"/>
                <a:gd name="T19" fmla="*/ 2147483647 h 797"/>
                <a:gd name="T20" fmla="*/ 2147483647 w 527"/>
                <a:gd name="T21" fmla="*/ 2147483647 h 797"/>
                <a:gd name="T22" fmla="*/ 2147483647 w 527"/>
                <a:gd name="T23" fmla="*/ 0 h 7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7"/>
                <a:gd name="T37" fmla="*/ 0 h 797"/>
                <a:gd name="T38" fmla="*/ 527 w 527"/>
                <a:gd name="T39" fmla="*/ 797 h 7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7" h="797">
                  <a:moveTo>
                    <a:pt x="67" y="0"/>
                  </a:moveTo>
                  <a:lnTo>
                    <a:pt x="0" y="316"/>
                  </a:lnTo>
                  <a:lnTo>
                    <a:pt x="359" y="797"/>
                  </a:lnTo>
                  <a:lnTo>
                    <a:pt x="381" y="776"/>
                  </a:lnTo>
                  <a:lnTo>
                    <a:pt x="380" y="681"/>
                  </a:lnTo>
                  <a:lnTo>
                    <a:pt x="425" y="688"/>
                  </a:lnTo>
                  <a:lnTo>
                    <a:pt x="471" y="396"/>
                  </a:lnTo>
                  <a:lnTo>
                    <a:pt x="502" y="198"/>
                  </a:lnTo>
                  <a:lnTo>
                    <a:pt x="511" y="138"/>
                  </a:lnTo>
                  <a:lnTo>
                    <a:pt x="527" y="85"/>
                  </a:lnTo>
                  <a:lnTo>
                    <a:pt x="290" y="47"/>
                  </a:lnTo>
                  <a:lnTo>
                    <a:pt x="67" y="0"/>
                  </a:lnTo>
                  <a:close/>
                </a:path>
              </a:pathLst>
            </a:custGeom>
            <a:solidFill>
              <a:schemeClr val="accent1"/>
            </a:solidFill>
            <a:ln w="19050">
              <a:solidFill>
                <a:schemeClr val="tx1"/>
              </a:solidFill>
              <a:prstDash val="solid"/>
              <a:round/>
              <a:headEnd/>
              <a:tailEnd/>
            </a:ln>
          </p:spPr>
          <p:txBody>
            <a:bodyPr/>
            <a:lstStyle/>
            <a:p>
              <a:pPr fontAlgn="auto">
                <a:spcBef>
                  <a:spcPts val="0"/>
                </a:spcBef>
                <a:spcAft>
                  <a:spcPts val="0"/>
                </a:spcAft>
              </a:pPr>
              <a:endParaRPr lang="en-US" sz="1200" b="1">
                <a:solidFill>
                  <a:srgbClr val="000000"/>
                </a:solidFill>
                <a:latin typeface="Calibri"/>
                <a:cs typeface="+mn-cs"/>
              </a:endParaRPr>
            </a:p>
          </p:txBody>
        </p:sp>
        <p:sp>
          <p:nvSpPr>
            <p:cNvPr id="29" name="Shape - Nebraska"/>
            <p:cNvSpPr>
              <a:spLocks noChangeAspect="1"/>
            </p:cNvSpPr>
            <p:nvPr/>
          </p:nvSpPr>
          <p:spPr bwMode="auto">
            <a:xfrm>
              <a:off x="3648074" y="2245543"/>
              <a:ext cx="1095375" cy="487363"/>
            </a:xfrm>
            <a:custGeom>
              <a:avLst/>
              <a:gdLst>
                <a:gd name="T0" fmla="*/ 2147483647 w 695"/>
                <a:gd name="T1" fmla="*/ 0 h 313"/>
                <a:gd name="T2" fmla="*/ 0 w 695"/>
                <a:gd name="T3" fmla="*/ 2147483647 h 313"/>
                <a:gd name="T4" fmla="*/ 2147483647 w 695"/>
                <a:gd name="T5" fmla="*/ 2147483647 h 313"/>
                <a:gd name="T6" fmla="*/ 2147483647 w 695"/>
                <a:gd name="T7" fmla="*/ 2147483647 h 313"/>
                <a:gd name="T8" fmla="*/ 2147483647 w 695"/>
                <a:gd name="T9" fmla="*/ 2147483647 h 313"/>
                <a:gd name="T10" fmla="*/ 2147483647 w 695"/>
                <a:gd name="T11" fmla="*/ 2147483647 h 313"/>
                <a:gd name="T12" fmla="*/ 2147483647 w 695"/>
                <a:gd name="T13" fmla="*/ 2147483647 h 313"/>
                <a:gd name="T14" fmla="*/ 2147483647 w 695"/>
                <a:gd name="T15" fmla="*/ 2147483647 h 313"/>
                <a:gd name="T16" fmla="*/ 2147483647 w 695"/>
                <a:gd name="T17" fmla="*/ 2147483647 h 313"/>
                <a:gd name="T18" fmla="*/ 2147483647 w 695"/>
                <a:gd name="T19" fmla="*/ 2147483647 h 313"/>
                <a:gd name="T20" fmla="*/ 2147483647 w 695"/>
                <a:gd name="T21" fmla="*/ 2147483647 h 313"/>
                <a:gd name="T22" fmla="*/ 2147483647 w 695"/>
                <a:gd name="T23" fmla="*/ 2147483647 h 313"/>
                <a:gd name="T24" fmla="*/ 2147483647 w 695"/>
                <a:gd name="T25" fmla="*/ 2147483647 h 313"/>
                <a:gd name="T26" fmla="*/ 2147483647 w 695"/>
                <a:gd name="T27" fmla="*/ 2147483647 h 313"/>
                <a:gd name="T28" fmla="*/ 2147483647 w 695"/>
                <a:gd name="T29" fmla="*/ 0 h 3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5"/>
                <a:gd name="T46" fmla="*/ 0 h 313"/>
                <a:gd name="T47" fmla="*/ 695 w 695"/>
                <a:gd name="T48" fmla="*/ 313 h 3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5" h="313">
                  <a:moveTo>
                    <a:pt x="8" y="0"/>
                  </a:moveTo>
                  <a:lnTo>
                    <a:pt x="0" y="207"/>
                  </a:lnTo>
                  <a:lnTo>
                    <a:pt x="157" y="211"/>
                  </a:lnTo>
                  <a:lnTo>
                    <a:pt x="155" y="313"/>
                  </a:lnTo>
                  <a:lnTo>
                    <a:pt x="367" y="310"/>
                  </a:lnTo>
                  <a:lnTo>
                    <a:pt x="556" y="307"/>
                  </a:lnTo>
                  <a:lnTo>
                    <a:pt x="695" y="310"/>
                  </a:lnTo>
                  <a:lnTo>
                    <a:pt x="652" y="222"/>
                  </a:lnTo>
                  <a:lnTo>
                    <a:pt x="622" y="140"/>
                  </a:lnTo>
                  <a:lnTo>
                    <a:pt x="589" y="55"/>
                  </a:lnTo>
                  <a:lnTo>
                    <a:pt x="510" y="1"/>
                  </a:lnTo>
                  <a:lnTo>
                    <a:pt x="474" y="33"/>
                  </a:lnTo>
                  <a:lnTo>
                    <a:pt x="431" y="10"/>
                  </a:lnTo>
                  <a:lnTo>
                    <a:pt x="242" y="4"/>
                  </a:lnTo>
                  <a:lnTo>
                    <a:pt x="8" y="0"/>
                  </a:lnTo>
                  <a:close/>
                </a:path>
              </a:pathLst>
            </a:custGeom>
            <a:solidFill>
              <a:schemeClr val="tx2"/>
            </a:solidFill>
            <a:ln w="19050">
              <a:solidFill>
                <a:schemeClr val="tx1"/>
              </a:solidFill>
              <a:prstDash val="solid"/>
              <a:round/>
              <a:headEnd/>
              <a:tailEnd/>
            </a:ln>
          </p:spPr>
          <p:txBody>
            <a:bodyPr/>
            <a:lstStyle/>
            <a:p>
              <a:pPr fontAlgn="auto">
                <a:spcBef>
                  <a:spcPts val="0"/>
                </a:spcBef>
                <a:spcAft>
                  <a:spcPts val="0"/>
                </a:spcAft>
              </a:pPr>
              <a:endParaRPr lang="en-US" sz="1200" b="1">
                <a:solidFill>
                  <a:srgbClr val="000000"/>
                </a:solidFill>
                <a:latin typeface="Calibri"/>
                <a:cs typeface="+mn-cs"/>
              </a:endParaRPr>
            </a:p>
          </p:txBody>
        </p:sp>
        <p:sp>
          <p:nvSpPr>
            <p:cNvPr id="30" name="Shape - Montana"/>
            <p:cNvSpPr>
              <a:spLocks noChangeAspect="1"/>
            </p:cNvSpPr>
            <p:nvPr/>
          </p:nvSpPr>
          <p:spPr bwMode="auto">
            <a:xfrm>
              <a:off x="2373958" y="1139056"/>
              <a:ext cx="1306512" cy="803275"/>
            </a:xfrm>
            <a:custGeom>
              <a:avLst/>
              <a:gdLst>
                <a:gd name="T0" fmla="*/ 2147483647 w 828"/>
                <a:gd name="T1" fmla="*/ 0 h 516"/>
                <a:gd name="T2" fmla="*/ 2147483647 w 828"/>
                <a:gd name="T3" fmla="*/ 2147483647 h 516"/>
                <a:gd name="T4" fmla="*/ 2147483647 w 828"/>
                <a:gd name="T5" fmla="*/ 2147483647 h 516"/>
                <a:gd name="T6" fmla="*/ 2147483647 w 828"/>
                <a:gd name="T7" fmla="*/ 2147483647 h 516"/>
                <a:gd name="T8" fmla="*/ 2147483647 w 828"/>
                <a:gd name="T9" fmla="*/ 2147483647 h 516"/>
                <a:gd name="T10" fmla="*/ 2147483647 w 828"/>
                <a:gd name="T11" fmla="*/ 2147483647 h 516"/>
                <a:gd name="T12" fmla="*/ 2147483647 w 828"/>
                <a:gd name="T13" fmla="*/ 2147483647 h 516"/>
                <a:gd name="T14" fmla="*/ 2147483647 w 828"/>
                <a:gd name="T15" fmla="*/ 2147483647 h 516"/>
                <a:gd name="T16" fmla="*/ 2147483647 w 828"/>
                <a:gd name="T17" fmla="*/ 2147483647 h 516"/>
                <a:gd name="T18" fmla="*/ 2147483647 w 828"/>
                <a:gd name="T19" fmla="*/ 2147483647 h 516"/>
                <a:gd name="T20" fmla="*/ 2147483647 w 828"/>
                <a:gd name="T21" fmla="*/ 2147483647 h 516"/>
                <a:gd name="T22" fmla="*/ 2147483647 w 828"/>
                <a:gd name="T23" fmla="*/ 2147483647 h 516"/>
                <a:gd name="T24" fmla="*/ 2147483647 w 828"/>
                <a:gd name="T25" fmla="*/ 2147483647 h 516"/>
                <a:gd name="T26" fmla="*/ 2147483647 w 828"/>
                <a:gd name="T27" fmla="*/ 2147483647 h 516"/>
                <a:gd name="T28" fmla="*/ 2147483647 w 828"/>
                <a:gd name="T29" fmla="*/ 2147483647 h 516"/>
                <a:gd name="T30" fmla="*/ 2147483647 w 828"/>
                <a:gd name="T31" fmla="*/ 2147483647 h 516"/>
                <a:gd name="T32" fmla="*/ 2147483647 w 828"/>
                <a:gd name="T33" fmla="*/ 2147483647 h 516"/>
                <a:gd name="T34" fmla="*/ 0 w 828"/>
                <a:gd name="T35" fmla="*/ 2147483647 h 516"/>
                <a:gd name="T36" fmla="*/ 2147483647 w 828"/>
                <a:gd name="T37" fmla="*/ 0 h 5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8"/>
                <a:gd name="T58" fmla="*/ 0 h 516"/>
                <a:gd name="T59" fmla="*/ 828 w 828"/>
                <a:gd name="T60" fmla="*/ 516 h 5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8" h="516">
                  <a:moveTo>
                    <a:pt x="14" y="0"/>
                  </a:moveTo>
                  <a:lnTo>
                    <a:pt x="176" y="21"/>
                  </a:lnTo>
                  <a:lnTo>
                    <a:pt x="275" y="34"/>
                  </a:lnTo>
                  <a:lnTo>
                    <a:pt x="404" y="48"/>
                  </a:lnTo>
                  <a:lnTo>
                    <a:pt x="524" y="60"/>
                  </a:lnTo>
                  <a:lnTo>
                    <a:pt x="731" y="75"/>
                  </a:lnTo>
                  <a:lnTo>
                    <a:pt x="828" y="82"/>
                  </a:lnTo>
                  <a:lnTo>
                    <a:pt x="825" y="502"/>
                  </a:lnTo>
                  <a:lnTo>
                    <a:pt x="318" y="459"/>
                  </a:lnTo>
                  <a:lnTo>
                    <a:pt x="307" y="516"/>
                  </a:lnTo>
                  <a:lnTo>
                    <a:pt x="288" y="489"/>
                  </a:lnTo>
                  <a:lnTo>
                    <a:pt x="242" y="493"/>
                  </a:lnTo>
                  <a:lnTo>
                    <a:pt x="175" y="504"/>
                  </a:lnTo>
                  <a:lnTo>
                    <a:pt x="163" y="431"/>
                  </a:lnTo>
                  <a:lnTo>
                    <a:pt x="84" y="373"/>
                  </a:lnTo>
                  <a:lnTo>
                    <a:pt x="96" y="317"/>
                  </a:lnTo>
                  <a:lnTo>
                    <a:pt x="103" y="273"/>
                  </a:lnTo>
                  <a:lnTo>
                    <a:pt x="0" y="128"/>
                  </a:lnTo>
                  <a:lnTo>
                    <a:pt x="14" y="0"/>
                  </a:lnTo>
                  <a:close/>
                </a:path>
              </a:pathLst>
            </a:custGeom>
            <a:solidFill>
              <a:srgbClr val="552633"/>
            </a:solidFill>
            <a:ln w="19050">
              <a:solidFill>
                <a:schemeClr val="tx1"/>
              </a:solidFill>
              <a:prstDash val="solid"/>
              <a:round/>
              <a:headEnd/>
              <a:tailEnd/>
            </a:ln>
          </p:spPr>
          <p:txBody>
            <a:bodyPr/>
            <a:lstStyle/>
            <a:p>
              <a:pPr fontAlgn="auto">
                <a:spcBef>
                  <a:spcPts val="0"/>
                </a:spcBef>
                <a:spcAft>
                  <a:spcPts val="0"/>
                </a:spcAft>
              </a:pPr>
              <a:endParaRPr lang="en-US" sz="1200" b="1">
                <a:solidFill>
                  <a:srgbClr val="000000"/>
                </a:solidFill>
                <a:latin typeface="Calibri"/>
                <a:cs typeface="+mn-cs"/>
              </a:endParaRPr>
            </a:p>
          </p:txBody>
        </p:sp>
        <p:sp>
          <p:nvSpPr>
            <p:cNvPr id="31" name="Shape - Missouri"/>
            <p:cNvSpPr>
              <a:spLocks noChangeAspect="1"/>
            </p:cNvSpPr>
            <p:nvPr/>
          </p:nvSpPr>
          <p:spPr bwMode="auto">
            <a:xfrm>
              <a:off x="4687886" y="2596381"/>
              <a:ext cx="863600" cy="701675"/>
            </a:xfrm>
            <a:custGeom>
              <a:avLst/>
              <a:gdLst>
                <a:gd name="T0" fmla="*/ 0 w 548"/>
                <a:gd name="T1" fmla="*/ 15 h 451"/>
                <a:gd name="T2" fmla="*/ 240 w 548"/>
                <a:gd name="T3" fmla="*/ 0 h 451"/>
                <a:gd name="T4" fmla="*/ 290 w 548"/>
                <a:gd name="T5" fmla="*/ 0 h 451"/>
                <a:gd name="T6" fmla="*/ 329 w 548"/>
                <a:gd name="T7" fmla="*/ 13 h 451"/>
                <a:gd name="T8" fmla="*/ 308 w 548"/>
                <a:gd name="T9" fmla="*/ 52 h 451"/>
                <a:gd name="T10" fmla="*/ 378 w 548"/>
                <a:gd name="T11" fmla="*/ 116 h 451"/>
                <a:gd name="T12" fmla="*/ 401 w 548"/>
                <a:gd name="T13" fmla="*/ 170 h 451"/>
                <a:gd name="T14" fmla="*/ 442 w 548"/>
                <a:gd name="T15" fmla="*/ 156 h 451"/>
                <a:gd name="T16" fmla="*/ 441 w 548"/>
                <a:gd name="T17" fmla="*/ 232 h 451"/>
                <a:gd name="T18" fmla="*/ 483 w 548"/>
                <a:gd name="T19" fmla="*/ 255 h 451"/>
                <a:gd name="T20" fmla="*/ 502 w 548"/>
                <a:gd name="T21" fmla="*/ 322 h 451"/>
                <a:gd name="T22" fmla="*/ 532 w 548"/>
                <a:gd name="T23" fmla="*/ 328 h 451"/>
                <a:gd name="T24" fmla="*/ 548 w 548"/>
                <a:gd name="T25" fmla="*/ 356 h 451"/>
                <a:gd name="T26" fmla="*/ 511 w 548"/>
                <a:gd name="T27" fmla="*/ 395 h 451"/>
                <a:gd name="T28" fmla="*/ 499 w 548"/>
                <a:gd name="T29" fmla="*/ 439 h 451"/>
                <a:gd name="T30" fmla="*/ 447 w 548"/>
                <a:gd name="T31" fmla="*/ 451 h 451"/>
                <a:gd name="T32" fmla="*/ 460 w 548"/>
                <a:gd name="T33" fmla="*/ 402 h 451"/>
                <a:gd name="T34" fmla="*/ 255 w 548"/>
                <a:gd name="T35" fmla="*/ 420 h 451"/>
                <a:gd name="T36" fmla="*/ 107 w 548"/>
                <a:gd name="T37" fmla="*/ 438 h 451"/>
                <a:gd name="T38" fmla="*/ 98 w 548"/>
                <a:gd name="T39" fmla="*/ 390 h 451"/>
                <a:gd name="T40" fmla="*/ 88 w 548"/>
                <a:gd name="T41" fmla="*/ 246 h 451"/>
                <a:gd name="T42" fmla="*/ 86 w 548"/>
                <a:gd name="T43" fmla="*/ 167 h 451"/>
                <a:gd name="T44" fmla="*/ 37 w 548"/>
                <a:gd name="T45" fmla="*/ 131 h 451"/>
                <a:gd name="T46" fmla="*/ 55 w 548"/>
                <a:gd name="T47" fmla="*/ 98 h 451"/>
                <a:gd name="T48" fmla="*/ 31 w 548"/>
                <a:gd name="T49" fmla="*/ 80 h 451"/>
                <a:gd name="T50" fmla="*/ 0 w 548"/>
                <a:gd name="T51" fmla="*/ 15 h 4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8"/>
                <a:gd name="T79" fmla="*/ 0 h 451"/>
                <a:gd name="T80" fmla="*/ 548 w 548"/>
                <a:gd name="T81" fmla="*/ 451 h 4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8" h="451">
                  <a:moveTo>
                    <a:pt x="0" y="15"/>
                  </a:moveTo>
                  <a:lnTo>
                    <a:pt x="240" y="0"/>
                  </a:lnTo>
                  <a:lnTo>
                    <a:pt x="290" y="0"/>
                  </a:lnTo>
                  <a:lnTo>
                    <a:pt x="329" y="13"/>
                  </a:lnTo>
                  <a:lnTo>
                    <a:pt x="308" y="52"/>
                  </a:lnTo>
                  <a:lnTo>
                    <a:pt x="378" y="116"/>
                  </a:lnTo>
                  <a:lnTo>
                    <a:pt x="401" y="170"/>
                  </a:lnTo>
                  <a:lnTo>
                    <a:pt x="442" y="156"/>
                  </a:lnTo>
                  <a:lnTo>
                    <a:pt x="441" y="232"/>
                  </a:lnTo>
                  <a:lnTo>
                    <a:pt x="483" y="255"/>
                  </a:lnTo>
                  <a:lnTo>
                    <a:pt x="502" y="322"/>
                  </a:lnTo>
                  <a:lnTo>
                    <a:pt x="532" y="328"/>
                  </a:lnTo>
                  <a:lnTo>
                    <a:pt x="548" y="356"/>
                  </a:lnTo>
                  <a:lnTo>
                    <a:pt x="511" y="395"/>
                  </a:lnTo>
                  <a:lnTo>
                    <a:pt x="499" y="439"/>
                  </a:lnTo>
                  <a:lnTo>
                    <a:pt x="447" y="451"/>
                  </a:lnTo>
                  <a:lnTo>
                    <a:pt x="460" y="402"/>
                  </a:lnTo>
                  <a:lnTo>
                    <a:pt x="255" y="420"/>
                  </a:lnTo>
                  <a:lnTo>
                    <a:pt x="107" y="438"/>
                  </a:lnTo>
                  <a:lnTo>
                    <a:pt x="98" y="390"/>
                  </a:lnTo>
                  <a:lnTo>
                    <a:pt x="88" y="246"/>
                  </a:lnTo>
                  <a:lnTo>
                    <a:pt x="86" y="167"/>
                  </a:lnTo>
                  <a:lnTo>
                    <a:pt x="37" y="131"/>
                  </a:lnTo>
                  <a:lnTo>
                    <a:pt x="55" y="98"/>
                  </a:lnTo>
                  <a:lnTo>
                    <a:pt x="31" y="80"/>
                  </a:lnTo>
                  <a:lnTo>
                    <a:pt x="0" y="15"/>
                  </a:lnTo>
                  <a:close/>
                </a:path>
              </a:pathLst>
            </a:custGeom>
            <a:solidFill>
              <a:schemeClr val="tx2"/>
            </a:solidFill>
            <a:ln w="19050">
              <a:solidFill>
                <a:schemeClr val="tx1"/>
              </a:solidFill>
              <a:prstDash val="solid"/>
              <a:round/>
              <a:headEnd/>
              <a:tailEnd/>
            </a:ln>
          </p:spPr>
          <p:txBody>
            <a:bodyPr/>
            <a:lstStyle/>
            <a:p>
              <a:pPr fontAlgn="auto">
                <a:spcBef>
                  <a:spcPts val="0"/>
                </a:spcBef>
                <a:spcAft>
                  <a:spcPts val="0"/>
                </a:spcAft>
                <a:defRPr/>
              </a:pPr>
              <a:endParaRPr lang="en-US" sz="1200" b="1">
                <a:solidFill>
                  <a:srgbClr val="000000"/>
                </a:solidFill>
                <a:latin typeface="Calibri"/>
                <a:cs typeface="+mn-cs"/>
              </a:endParaRPr>
            </a:p>
          </p:txBody>
        </p:sp>
        <p:sp>
          <p:nvSpPr>
            <p:cNvPr id="32" name="Shape - Mississippi"/>
            <p:cNvSpPr>
              <a:spLocks noChangeAspect="1"/>
            </p:cNvSpPr>
            <p:nvPr/>
          </p:nvSpPr>
          <p:spPr bwMode="auto">
            <a:xfrm>
              <a:off x="5303835" y="3429817"/>
              <a:ext cx="450851" cy="774700"/>
            </a:xfrm>
            <a:custGeom>
              <a:avLst/>
              <a:gdLst>
                <a:gd name="T0" fmla="*/ 2147483647 w 287"/>
                <a:gd name="T1" fmla="*/ 2147483647 h 499"/>
                <a:gd name="T2" fmla="*/ 2147483647 w 287"/>
                <a:gd name="T3" fmla="*/ 2147483647 h 499"/>
                <a:gd name="T4" fmla="*/ 0 w 287"/>
                <a:gd name="T5" fmla="*/ 2147483647 h 499"/>
                <a:gd name="T6" fmla="*/ 2147483647 w 287"/>
                <a:gd name="T7" fmla="*/ 2147483647 h 499"/>
                <a:gd name="T8" fmla="*/ 2147483647 w 287"/>
                <a:gd name="T9" fmla="*/ 2147483647 h 499"/>
                <a:gd name="T10" fmla="*/ 2147483647 w 287"/>
                <a:gd name="T11" fmla="*/ 2147483647 h 499"/>
                <a:gd name="T12" fmla="*/ 2147483647 w 287"/>
                <a:gd name="T13" fmla="*/ 2147483647 h 499"/>
                <a:gd name="T14" fmla="*/ 2147483647 w 287"/>
                <a:gd name="T15" fmla="*/ 2147483647 h 499"/>
                <a:gd name="T16" fmla="*/ 2147483647 w 287"/>
                <a:gd name="T17" fmla="*/ 2147483647 h 499"/>
                <a:gd name="T18" fmla="*/ 2147483647 w 287"/>
                <a:gd name="T19" fmla="*/ 2147483647 h 499"/>
                <a:gd name="T20" fmla="*/ 2147483647 w 287"/>
                <a:gd name="T21" fmla="*/ 2147483647 h 499"/>
                <a:gd name="T22" fmla="*/ 2147483647 w 287"/>
                <a:gd name="T23" fmla="*/ 2147483647 h 499"/>
                <a:gd name="T24" fmla="*/ 2147483647 w 287"/>
                <a:gd name="T25" fmla="*/ 2147483647 h 499"/>
                <a:gd name="T26" fmla="*/ 2147483647 w 287"/>
                <a:gd name="T27" fmla="*/ 0 h 499"/>
                <a:gd name="T28" fmla="*/ 2147483647 w 287"/>
                <a:gd name="T29" fmla="*/ 2147483647 h 4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7"/>
                <a:gd name="T46" fmla="*/ 0 h 499"/>
                <a:gd name="T47" fmla="*/ 287 w 287"/>
                <a:gd name="T48" fmla="*/ 499 h 4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7" h="499">
                  <a:moveTo>
                    <a:pt x="81" y="16"/>
                  </a:moveTo>
                  <a:lnTo>
                    <a:pt x="38" y="101"/>
                  </a:lnTo>
                  <a:lnTo>
                    <a:pt x="0" y="156"/>
                  </a:lnTo>
                  <a:lnTo>
                    <a:pt x="12" y="222"/>
                  </a:lnTo>
                  <a:lnTo>
                    <a:pt x="57" y="311"/>
                  </a:lnTo>
                  <a:lnTo>
                    <a:pt x="23" y="402"/>
                  </a:lnTo>
                  <a:lnTo>
                    <a:pt x="8" y="450"/>
                  </a:lnTo>
                  <a:lnTo>
                    <a:pt x="175" y="430"/>
                  </a:lnTo>
                  <a:lnTo>
                    <a:pt x="182" y="492"/>
                  </a:lnTo>
                  <a:lnTo>
                    <a:pt x="216" y="499"/>
                  </a:lnTo>
                  <a:lnTo>
                    <a:pt x="225" y="468"/>
                  </a:lnTo>
                  <a:lnTo>
                    <a:pt x="287" y="459"/>
                  </a:lnTo>
                  <a:lnTo>
                    <a:pt x="273" y="357"/>
                  </a:lnTo>
                  <a:lnTo>
                    <a:pt x="270" y="0"/>
                  </a:lnTo>
                  <a:lnTo>
                    <a:pt x="81" y="16"/>
                  </a:lnTo>
                  <a:close/>
                </a:path>
              </a:pathLst>
            </a:custGeom>
            <a:solidFill>
              <a:schemeClr val="tx2"/>
            </a:solidFill>
            <a:ln w="19050">
              <a:solidFill>
                <a:schemeClr val="tx1"/>
              </a:solidFill>
              <a:prstDash val="solid"/>
              <a:round/>
              <a:headEnd/>
              <a:tailEnd/>
            </a:ln>
          </p:spPr>
          <p:txBody>
            <a:bodyPr/>
            <a:lstStyle/>
            <a:p>
              <a:pPr fontAlgn="auto">
                <a:spcBef>
                  <a:spcPts val="0"/>
                </a:spcBef>
                <a:spcAft>
                  <a:spcPts val="0"/>
                </a:spcAft>
              </a:pPr>
              <a:endParaRPr lang="en-US" sz="1200" b="1">
                <a:solidFill>
                  <a:srgbClr val="000000"/>
                </a:solidFill>
                <a:latin typeface="Calibri"/>
                <a:cs typeface="+mn-cs"/>
              </a:endParaRPr>
            </a:p>
          </p:txBody>
        </p:sp>
        <p:sp>
          <p:nvSpPr>
            <p:cNvPr id="33" name="Shape - Minnesota"/>
            <p:cNvSpPr>
              <a:spLocks noChangeAspect="1"/>
            </p:cNvSpPr>
            <p:nvPr/>
          </p:nvSpPr>
          <p:spPr bwMode="auto">
            <a:xfrm>
              <a:off x="4419598" y="1204143"/>
              <a:ext cx="857251" cy="957263"/>
            </a:xfrm>
            <a:custGeom>
              <a:avLst/>
              <a:gdLst>
                <a:gd name="T0" fmla="*/ 0 w 545"/>
                <a:gd name="T1" fmla="*/ 2147483647 h 614"/>
                <a:gd name="T2" fmla="*/ 2147483647 w 545"/>
                <a:gd name="T3" fmla="*/ 2147483647 h 614"/>
                <a:gd name="T4" fmla="*/ 2147483647 w 545"/>
                <a:gd name="T5" fmla="*/ 0 h 614"/>
                <a:gd name="T6" fmla="*/ 2147483647 w 545"/>
                <a:gd name="T7" fmla="*/ 2147483647 h 614"/>
                <a:gd name="T8" fmla="*/ 2147483647 w 545"/>
                <a:gd name="T9" fmla="*/ 2147483647 h 614"/>
                <a:gd name="T10" fmla="*/ 2147483647 w 545"/>
                <a:gd name="T11" fmla="*/ 2147483647 h 614"/>
                <a:gd name="T12" fmla="*/ 2147483647 w 545"/>
                <a:gd name="T13" fmla="*/ 2147483647 h 614"/>
                <a:gd name="T14" fmla="*/ 2147483647 w 545"/>
                <a:gd name="T15" fmla="*/ 2147483647 h 614"/>
                <a:gd name="T16" fmla="*/ 2147483647 w 545"/>
                <a:gd name="T17" fmla="*/ 2147483647 h 614"/>
                <a:gd name="T18" fmla="*/ 2147483647 w 545"/>
                <a:gd name="T19" fmla="*/ 2147483647 h 614"/>
                <a:gd name="T20" fmla="*/ 2147483647 w 545"/>
                <a:gd name="T21" fmla="*/ 2147483647 h 614"/>
                <a:gd name="T22" fmla="*/ 2147483647 w 545"/>
                <a:gd name="T23" fmla="*/ 2147483647 h 614"/>
                <a:gd name="T24" fmla="*/ 2147483647 w 545"/>
                <a:gd name="T25" fmla="*/ 2147483647 h 614"/>
                <a:gd name="T26" fmla="*/ 2147483647 w 545"/>
                <a:gd name="T27" fmla="*/ 2147483647 h 614"/>
                <a:gd name="T28" fmla="*/ 2147483647 w 545"/>
                <a:gd name="T29" fmla="*/ 2147483647 h 614"/>
                <a:gd name="T30" fmla="*/ 2147483647 w 545"/>
                <a:gd name="T31" fmla="*/ 2147483647 h 614"/>
                <a:gd name="T32" fmla="*/ 2147483647 w 545"/>
                <a:gd name="T33" fmla="*/ 2147483647 h 614"/>
                <a:gd name="T34" fmla="*/ 2147483647 w 545"/>
                <a:gd name="T35" fmla="*/ 2147483647 h 614"/>
                <a:gd name="T36" fmla="*/ 2147483647 w 545"/>
                <a:gd name="T37" fmla="*/ 2147483647 h 614"/>
                <a:gd name="T38" fmla="*/ 2147483647 w 545"/>
                <a:gd name="T39" fmla="*/ 2147483647 h 614"/>
                <a:gd name="T40" fmla="*/ 2147483647 w 545"/>
                <a:gd name="T41" fmla="*/ 2147483647 h 614"/>
                <a:gd name="T42" fmla="*/ 2147483647 w 545"/>
                <a:gd name="T43" fmla="*/ 2147483647 h 614"/>
                <a:gd name="T44" fmla="*/ 2147483647 w 545"/>
                <a:gd name="T45" fmla="*/ 2147483647 h 614"/>
                <a:gd name="T46" fmla="*/ 2147483647 w 545"/>
                <a:gd name="T47" fmla="*/ 2147483647 h 614"/>
                <a:gd name="T48" fmla="*/ 2147483647 w 545"/>
                <a:gd name="T49" fmla="*/ 2147483647 h 614"/>
                <a:gd name="T50" fmla="*/ 2147483647 w 545"/>
                <a:gd name="T51" fmla="*/ 2147483647 h 614"/>
                <a:gd name="T52" fmla="*/ 2147483647 w 545"/>
                <a:gd name="T53" fmla="*/ 2147483647 h 614"/>
                <a:gd name="T54" fmla="*/ 2147483647 w 545"/>
                <a:gd name="T55" fmla="*/ 2147483647 h 614"/>
                <a:gd name="T56" fmla="*/ 2147483647 w 545"/>
                <a:gd name="T57" fmla="*/ 2147483647 h 614"/>
                <a:gd name="T58" fmla="*/ 2147483647 w 545"/>
                <a:gd name="T59" fmla="*/ 2147483647 h 614"/>
                <a:gd name="T60" fmla="*/ 0 w 545"/>
                <a:gd name="T61" fmla="*/ 2147483647 h 6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45"/>
                <a:gd name="T94" fmla="*/ 0 h 614"/>
                <a:gd name="T95" fmla="*/ 545 w 545"/>
                <a:gd name="T96" fmla="*/ 614 h 6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45" h="614">
                  <a:moveTo>
                    <a:pt x="0" y="48"/>
                  </a:moveTo>
                  <a:lnTo>
                    <a:pt x="143" y="48"/>
                  </a:lnTo>
                  <a:lnTo>
                    <a:pt x="141" y="0"/>
                  </a:lnTo>
                  <a:lnTo>
                    <a:pt x="173" y="14"/>
                  </a:lnTo>
                  <a:lnTo>
                    <a:pt x="179" y="51"/>
                  </a:lnTo>
                  <a:lnTo>
                    <a:pt x="247" y="91"/>
                  </a:lnTo>
                  <a:lnTo>
                    <a:pt x="268" y="73"/>
                  </a:lnTo>
                  <a:lnTo>
                    <a:pt x="308" y="73"/>
                  </a:lnTo>
                  <a:lnTo>
                    <a:pt x="340" y="109"/>
                  </a:lnTo>
                  <a:lnTo>
                    <a:pt x="361" y="96"/>
                  </a:lnTo>
                  <a:lnTo>
                    <a:pt x="420" y="111"/>
                  </a:lnTo>
                  <a:lnTo>
                    <a:pt x="441" y="84"/>
                  </a:lnTo>
                  <a:lnTo>
                    <a:pt x="478" y="105"/>
                  </a:lnTo>
                  <a:lnTo>
                    <a:pt x="545" y="102"/>
                  </a:lnTo>
                  <a:lnTo>
                    <a:pt x="437" y="178"/>
                  </a:lnTo>
                  <a:lnTo>
                    <a:pt x="383" y="245"/>
                  </a:lnTo>
                  <a:lnTo>
                    <a:pt x="393" y="342"/>
                  </a:lnTo>
                  <a:lnTo>
                    <a:pt x="356" y="382"/>
                  </a:lnTo>
                  <a:lnTo>
                    <a:pt x="371" y="410"/>
                  </a:lnTo>
                  <a:lnTo>
                    <a:pt x="371" y="482"/>
                  </a:lnTo>
                  <a:lnTo>
                    <a:pt x="408" y="482"/>
                  </a:lnTo>
                  <a:lnTo>
                    <a:pt x="463" y="534"/>
                  </a:lnTo>
                  <a:lnTo>
                    <a:pt x="486" y="596"/>
                  </a:lnTo>
                  <a:lnTo>
                    <a:pt x="100" y="614"/>
                  </a:lnTo>
                  <a:lnTo>
                    <a:pt x="101" y="444"/>
                  </a:lnTo>
                  <a:lnTo>
                    <a:pt x="67" y="407"/>
                  </a:lnTo>
                  <a:lnTo>
                    <a:pt x="79" y="362"/>
                  </a:lnTo>
                  <a:lnTo>
                    <a:pt x="91" y="337"/>
                  </a:lnTo>
                  <a:lnTo>
                    <a:pt x="67" y="219"/>
                  </a:lnTo>
                  <a:lnTo>
                    <a:pt x="34" y="142"/>
                  </a:lnTo>
                  <a:lnTo>
                    <a:pt x="0" y="48"/>
                  </a:lnTo>
                  <a:close/>
                </a:path>
              </a:pathLst>
            </a:custGeom>
            <a:solidFill>
              <a:schemeClr val="accent1"/>
            </a:solidFill>
            <a:ln w="19050">
              <a:solidFill>
                <a:schemeClr val="tx1"/>
              </a:solidFill>
              <a:prstDash val="solid"/>
              <a:round/>
              <a:headEnd/>
              <a:tailEnd/>
            </a:ln>
          </p:spPr>
          <p:txBody>
            <a:bodyPr/>
            <a:lstStyle/>
            <a:p>
              <a:pPr fontAlgn="auto">
                <a:spcBef>
                  <a:spcPts val="0"/>
                </a:spcBef>
                <a:spcAft>
                  <a:spcPts val="0"/>
                </a:spcAft>
              </a:pPr>
              <a:endParaRPr lang="en-US" sz="1200" b="1">
                <a:solidFill>
                  <a:srgbClr val="B0DDF4"/>
                </a:solidFill>
                <a:latin typeface="Calibri"/>
                <a:cs typeface="+mn-cs"/>
              </a:endParaRPr>
            </a:p>
          </p:txBody>
        </p:sp>
        <p:sp>
          <p:nvSpPr>
            <p:cNvPr id="34" name="Shape - Massachusetts"/>
            <p:cNvSpPr>
              <a:spLocks noChangeAspect="1"/>
            </p:cNvSpPr>
            <p:nvPr/>
          </p:nvSpPr>
          <p:spPr bwMode="auto">
            <a:xfrm>
              <a:off x="7278686" y="1751831"/>
              <a:ext cx="468312" cy="211137"/>
            </a:xfrm>
            <a:custGeom>
              <a:avLst/>
              <a:gdLst>
                <a:gd name="T0" fmla="*/ 0 w 296"/>
                <a:gd name="T1" fmla="*/ 2147483647 h 134"/>
                <a:gd name="T2" fmla="*/ 2147483647 w 296"/>
                <a:gd name="T3" fmla="*/ 2147483647 h 134"/>
                <a:gd name="T4" fmla="*/ 2147483647 w 296"/>
                <a:gd name="T5" fmla="*/ 2147483647 h 134"/>
                <a:gd name="T6" fmla="*/ 2147483647 w 296"/>
                <a:gd name="T7" fmla="*/ 0 h 134"/>
                <a:gd name="T8" fmla="*/ 2147483647 w 296"/>
                <a:gd name="T9" fmla="*/ 2147483647 h 134"/>
                <a:gd name="T10" fmla="*/ 2147483647 w 296"/>
                <a:gd name="T11" fmla="*/ 2147483647 h 134"/>
                <a:gd name="T12" fmla="*/ 2147483647 w 296"/>
                <a:gd name="T13" fmla="*/ 2147483647 h 134"/>
                <a:gd name="T14" fmla="*/ 2147483647 w 296"/>
                <a:gd name="T15" fmla="*/ 2147483647 h 134"/>
                <a:gd name="T16" fmla="*/ 2147483647 w 296"/>
                <a:gd name="T17" fmla="*/ 2147483647 h 134"/>
                <a:gd name="T18" fmla="*/ 2147483647 w 296"/>
                <a:gd name="T19" fmla="*/ 2147483647 h 134"/>
                <a:gd name="T20" fmla="*/ 2147483647 w 296"/>
                <a:gd name="T21" fmla="*/ 2147483647 h 134"/>
                <a:gd name="T22" fmla="*/ 2147483647 w 296"/>
                <a:gd name="T23" fmla="*/ 2147483647 h 134"/>
                <a:gd name="T24" fmla="*/ 2147483647 w 296"/>
                <a:gd name="T25" fmla="*/ 2147483647 h 134"/>
                <a:gd name="T26" fmla="*/ 2147483647 w 296"/>
                <a:gd name="T27" fmla="*/ 2147483647 h 134"/>
                <a:gd name="T28" fmla="*/ 2147483647 w 296"/>
                <a:gd name="T29" fmla="*/ 2147483647 h 134"/>
                <a:gd name="T30" fmla="*/ 2147483647 w 296"/>
                <a:gd name="T31" fmla="*/ 2147483647 h 134"/>
                <a:gd name="T32" fmla="*/ 2147483647 w 296"/>
                <a:gd name="T33" fmla="*/ 2147483647 h 134"/>
                <a:gd name="T34" fmla="*/ 2147483647 w 296"/>
                <a:gd name="T35" fmla="*/ 2147483647 h 134"/>
                <a:gd name="T36" fmla="*/ 2147483647 w 296"/>
                <a:gd name="T37" fmla="*/ 2147483647 h 134"/>
                <a:gd name="T38" fmla="*/ 0 w 296"/>
                <a:gd name="T39" fmla="*/ 2147483647 h 1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6"/>
                <a:gd name="T61" fmla="*/ 0 h 134"/>
                <a:gd name="T62" fmla="*/ 296 w 296"/>
                <a:gd name="T63" fmla="*/ 134 h 1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6" h="134">
                  <a:moveTo>
                    <a:pt x="0" y="54"/>
                  </a:moveTo>
                  <a:lnTo>
                    <a:pt x="151" y="16"/>
                  </a:lnTo>
                  <a:lnTo>
                    <a:pt x="169" y="18"/>
                  </a:lnTo>
                  <a:lnTo>
                    <a:pt x="187" y="0"/>
                  </a:lnTo>
                  <a:lnTo>
                    <a:pt x="202" y="9"/>
                  </a:lnTo>
                  <a:lnTo>
                    <a:pt x="184" y="48"/>
                  </a:lnTo>
                  <a:lnTo>
                    <a:pt x="215" y="45"/>
                  </a:lnTo>
                  <a:lnTo>
                    <a:pt x="233" y="74"/>
                  </a:lnTo>
                  <a:lnTo>
                    <a:pt x="254" y="77"/>
                  </a:lnTo>
                  <a:lnTo>
                    <a:pt x="269" y="73"/>
                  </a:lnTo>
                  <a:lnTo>
                    <a:pt x="269" y="57"/>
                  </a:lnTo>
                  <a:lnTo>
                    <a:pt x="243" y="36"/>
                  </a:lnTo>
                  <a:lnTo>
                    <a:pt x="263" y="34"/>
                  </a:lnTo>
                  <a:lnTo>
                    <a:pt x="296" y="79"/>
                  </a:lnTo>
                  <a:lnTo>
                    <a:pt x="264" y="106"/>
                  </a:lnTo>
                  <a:lnTo>
                    <a:pt x="229" y="92"/>
                  </a:lnTo>
                  <a:lnTo>
                    <a:pt x="206" y="125"/>
                  </a:lnTo>
                  <a:lnTo>
                    <a:pt x="161" y="92"/>
                  </a:lnTo>
                  <a:lnTo>
                    <a:pt x="12" y="134"/>
                  </a:lnTo>
                  <a:lnTo>
                    <a:pt x="0" y="54"/>
                  </a:lnTo>
                  <a:close/>
                </a:path>
              </a:pathLst>
            </a:custGeom>
            <a:solidFill>
              <a:schemeClr val="accent1"/>
            </a:solidFill>
            <a:ln w="19050">
              <a:solidFill>
                <a:schemeClr val="tx1"/>
              </a:solidFill>
              <a:prstDash val="solid"/>
              <a:round/>
              <a:headEnd/>
              <a:tailEnd/>
            </a:ln>
          </p:spPr>
          <p:txBody>
            <a:bodyPr/>
            <a:lstStyle/>
            <a:p>
              <a:pPr fontAlgn="auto">
                <a:spcBef>
                  <a:spcPts val="0"/>
                </a:spcBef>
                <a:spcAft>
                  <a:spcPts val="0"/>
                </a:spcAft>
              </a:pPr>
              <a:endParaRPr lang="en-US" sz="1200" b="1">
                <a:solidFill>
                  <a:srgbClr val="B0DDF4"/>
                </a:solidFill>
                <a:latin typeface="Calibri"/>
                <a:cs typeface="+mn-cs"/>
              </a:endParaRPr>
            </a:p>
          </p:txBody>
        </p:sp>
        <p:grpSp>
          <p:nvGrpSpPr>
            <p:cNvPr id="35" name="Shape - Michigan"/>
            <p:cNvGrpSpPr>
              <a:grpSpLocks/>
            </p:cNvGrpSpPr>
            <p:nvPr/>
          </p:nvGrpSpPr>
          <p:grpSpPr bwMode="auto">
            <a:xfrm>
              <a:off x="5232398" y="1427981"/>
              <a:ext cx="990600" cy="882650"/>
              <a:chOff x="3254" y="860"/>
              <a:chExt cx="623" cy="557"/>
            </a:xfrm>
            <a:solidFill>
              <a:srgbClr val="0072C0"/>
            </a:solidFill>
          </p:grpSpPr>
          <p:sp>
            <p:nvSpPr>
              <p:cNvPr id="126" name="Freeform 27"/>
              <p:cNvSpPr>
                <a:spLocks noChangeAspect="1"/>
              </p:cNvSpPr>
              <p:nvPr/>
            </p:nvSpPr>
            <p:spPr bwMode="auto">
              <a:xfrm>
                <a:off x="3254" y="860"/>
                <a:ext cx="442" cy="190"/>
              </a:xfrm>
              <a:custGeom>
                <a:avLst/>
                <a:gdLst>
                  <a:gd name="T0" fmla="*/ 0 w 445"/>
                  <a:gd name="T1" fmla="*/ 100 h 193"/>
                  <a:gd name="T2" fmla="*/ 96 w 445"/>
                  <a:gd name="T3" fmla="*/ 0 h 193"/>
                  <a:gd name="T4" fmla="*/ 79 w 445"/>
                  <a:gd name="T5" fmla="*/ 41 h 193"/>
                  <a:gd name="T6" fmla="*/ 92 w 445"/>
                  <a:gd name="T7" fmla="*/ 54 h 193"/>
                  <a:gd name="T8" fmla="*/ 123 w 445"/>
                  <a:gd name="T9" fmla="*/ 36 h 193"/>
                  <a:gd name="T10" fmla="*/ 192 w 445"/>
                  <a:gd name="T11" fmla="*/ 63 h 193"/>
                  <a:gd name="T12" fmla="*/ 220 w 445"/>
                  <a:gd name="T13" fmla="*/ 41 h 193"/>
                  <a:gd name="T14" fmla="*/ 311 w 445"/>
                  <a:gd name="T15" fmla="*/ 32 h 193"/>
                  <a:gd name="T16" fmla="*/ 329 w 445"/>
                  <a:gd name="T17" fmla="*/ 55 h 193"/>
                  <a:gd name="T18" fmla="*/ 364 w 445"/>
                  <a:gd name="T19" fmla="*/ 50 h 193"/>
                  <a:gd name="T20" fmla="*/ 432 w 445"/>
                  <a:gd name="T21" fmla="*/ 78 h 193"/>
                  <a:gd name="T22" fmla="*/ 436 w 445"/>
                  <a:gd name="T23" fmla="*/ 96 h 193"/>
                  <a:gd name="T24" fmla="*/ 363 w 445"/>
                  <a:gd name="T25" fmla="*/ 114 h 193"/>
                  <a:gd name="T26" fmla="*/ 341 w 445"/>
                  <a:gd name="T27" fmla="*/ 100 h 193"/>
                  <a:gd name="T28" fmla="*/ 302 w 445"/>
                  <a:gd name="T29" fmla="*/ 105 h 193"/>
                  <a:gd name="T30" fmla="*/ 257 w 445"/>
                  <a:gd name="T31" fmla="*/ 131 h 193"/>
                  <a:gd name="T32" fmla="*/ 237 w 445"/>
                  <a:gd name="T33" fmla="*/ 133 h 193"/>
                  <a:gd name="T34" fmla="*/ 221 w 445"/>
                  <a:gd name="T35" fmla="*/ 114 h 193"/>
                  <a:gd name="T36" fmla="*/ 198 w 445"/>
                  <a:gd name="T37" fmla="*/ 182 h 193"/>
                  <a:gd name="T38" fmla="*/ 170 w 445"/>
                  <a:gd name="T39" fmla="*/ 184 h 193"/>
                  <a:gd name="T40" fmla="*/ 158 w 445"/>
                  <a:gd name="T41" fmla="*/ 156 h 193"/>
                  <a:gd name="T42" fmla="*/ 98 w 445"/>
                  <a:gd name="T43" fmla="*/ 145 h 193"/>
                  <a:gd name="T44" fmla="*/ 73 w 445"/>
                  <a:gd name="T45" fmla="*/ 124 h 193"/>
                  <a:gd name="T46" fmla="*/ 23 w 445"/>
                  <a:gd name="T47" fmla="*/ 131 h 193"/>
                  <a:gd name="T48" fmla="*/ 0 w 445"/>
                  <a:gd name="T49" fmla="*/ 100 h 1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5"/>
                  <a:gd name="T76" fmla="*/ 0 h 193"/>
                  <a:gd name="T77" fmla="*/ 445 w 445"/>
                  <a:gd name="T78" fmla="*/ 193 h 19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5" h="193">
                    <a:moveTo>
                      <a:pt x="0" y="106"/>
                    </a:moveTo>
                    <a:lnTo>
                      <a:pt x="99" y="0"/>
                    </a:lnTo>
                    <a:lnTo>
                      <a:pt x="82" y="44"/>
                    </a:lnTo>
                    <a:lnTo>
                      <a:pt x="95" y="57"/>
                    </a:lnTo>
                    <a:lnTo>
                      <a:pt x="126" y="39"/>
                    </a:lnTo>
                    <a:lnTo>
                      <a:pt x="195" y="66"/>
                    </a:lnTo>
                    <a:lnTo>
                      <a:pt x="225" y="44"/>
                    </a:lnTo>
                    <a:lnTo>
                      <a:pt x="317" y="32"/>
                    </a:lnTo>
                    <a:lnTo>
                      <a:pt x="335" y="58"/>
                    </a:lnTo>
                    <a:lnTo>
                      <a:pt x="371" y="53"/>
                    </a:lnTo>
                    <a:lnTo>
                      <a:pt x="441" y="81"/>
                    </a:lnTo>
                    <a:lnTo>
                      <a:pt x="445" y="102"/>
                    </a:lnTo>
                    <a:lnTo>
                      <a:pt x="369" y="120"/>
                    </a:lnTo>
                    <a:lnTo>
                      <a:pt x="347" y="106"/>
                    </a:lnTo>
                    <a:lnTo>
                      <a:pt x="308" y="111"/>
                    </a:lnTo>
                    <a:lnTo>
                      <a:pt x="263" y="137"/>
                    </a:lnTo>
                    <a:lnTo>
                      <a:pt x="243" y="139"/>
                    </a:lnTo>
                    <a:lnTo>
                      <a:pt x="226" y="120"/>
                    </a:lnTo>
                    <a:lnTo>
                      <a:pt x="201" y="191"/>
                    </a:lnTo>
                    <a:lnTo>
                      <a:pt x="173" y="193"/>
                    </a:lnTo>
                    <a:lnTo>
                      <a:pt x="161" y="164"/>
                    </a:lnTo>
                    <a:lnTo>
                      <a:pt x="101" y="151"/>
                    </a:lnTo>
                    <a:lnTo>
                      <a:pt x="73" y="130"/>
                    </a:lnTo>
                    <a:lnTo>
                      <a:pt x="23" y="137"/>
                    </a:lnTo>
                    <a:lnTo>
                      <a:pt x="0" y="106"/>
                    </a:lnTo>
                    <a:close/>
                  </a:path>
                </a:pathLst>
              </a:custGeom>
              <a:solidFill>
                <a:schemeClr val="accent1"/>
              </a:solidFill>
              <a:ln w="19050">
                <a:solidFill>
                  <a:schemeClr val="tx1"/>
                </a:solidFill>
                <a:prstDash val="solid"/>
                <a:round/>
                <a:headEnd/>
                <a:tailEnd/>
              </a:ln>
            </p:spPr>
            <p:txBody>
              <a:bodyPr/>
              <a:lstStyle/>
              <a:p>
                <a:pPr fontAlgn="auto">
                  <a:spcBef>
                    <a:spcPts val="0"/>
                  </a:spcBef>
                  <a:spcAft>
                    <a:spcPts val="0"/>
                  </a:spcAft>
                </a:pPr>
                <a:endParaRPr lang="en-US" sz="1200" b="1">
                  <a:solidFill>
                    <a:srgbClr val="000000"/>
                  </a:solidFill>
                  <a:latin typeface="Calibri"/>
                  <a:cs typeface="+mn-cs"/>
                </a:endParaRPr>
              </a:p>
            </p:txBody>
          </p:sp>
          <p:sp>
            <p:nvSpPr>
              <p:cNvPr id="127" name="Freeform 28"/>
              <p:cNvSpPr>
                <a:spLocks noChangeAspect="1"/>
              </p:cNvSpPr>
              <p:nvPr/>
            </p:nvSpPr>
            <p:spPr bwMode="auto">
              <a:xfrm>
                <a:off x="3560" y="994"/>
                <a:ext cx="317" cy="423"/>
              </a:xfrm>
              <a:custGeom>
                <a:avLst/>
                <a:gdLst>
                  <a:gd name="T0" fmla="*/ 79 w 319"/>
                  <a:gd name="T1" fmla="*/ 18 h 432"/>
                  <a:gd name="T2" fmla="*/ 90 w 319"/>
                  <a:gd name="T3" fmla="*/ 42 h 432"/>
                  <a:gd name="T4" fmla="*/ 70 w 319"/>
                  <a:gd name="T5" fmla="*/ 58 h 432"/>
                  <a:gd name="T6" fmla="*/ 69 w 319"/>
                  <a:gd name="T7" fmla="*/ 121 h 432"/>
                  <a:gd name="T8" fmla="*/ 57 w 319"/>
                  <a:gd name="T9" fmla="*/ 79 h 432"/>
                  <a:gd name="T10" fmla="*/ 11 w 319"/>
                  <a:gd name="T11" fmla="*/ 119 h 432"/>
                  <a:gd name="T12" fmla="*/ 0 w 319"/>
                  <a:gd name="T13" fmla="*/ 237 h 432"/>
                  <a:gd name="T14" fmla="*/ 30 w 319"/>
                  <a:gd name="T15" fmla="*/ 294 h 432"/>
                  <a:gd name="T16" fmla="*/ 33 w 319"/>
                  <a:gd name="T17" fmla="*/ 323 h 432"/>
                  <a:gd name="T18" fmla="*/ 34 w 319"/>
                  <a:gd name="T19" fmla="*/ 346 h 432"/>
                  <a:gd name="T20" fmla="*/ 33 w 319"/>
                  <a:gd name="T21" fmla="*/ 368 h 432"/>
                  <a:gd name="T22" fmla="*/ 27 w 319"/>
                  <a:gd name="T23" fmla="*/ 405 h 432"/>
                  <a:gd name="T24" fmla="*/ 149 w 319"/>
                  <a:gd name="T25" fmla="*/ 399 h 432"/>
                  <a:gd name="T26" fmla="*/ 312 w 319"/>
                  <a:gd name="T27" fmla="*/ 385 h 432"/>
                  <a:gd name="T28" fmla="*/ 282 w 319"/>
                  <a:gd name="T29" fmla="*/ 377 h 432"/>
                  <a:gd name="T30" fmla="*/ 265 w 319"/>
                  <a:gd name="T31" fmla="*/ 354 h 432"/>
                  <a:gd name="T32" fmla="*/ 291 w 319"/>
                  <a:gd name="T33" fmla="*/ 338 h 432"/>
                  <a:gd name="T34" fmla="*/ 291 w 319"/>
                  <a:gd name="T35" fmla="*/ 314 h 432"/>
                  <a:gd name="T36" fmla="*/ 279 w 319"/>
                  <a:gd name="T37" fmla="*/ 295 h 432"/>
                  <a:gd name="T38" fmla="*/ 291 w 319"/>
                  <a:gd name="T39" fmla="*/ 281 h 432"/>
                  <a:gd name="T40" fmla="*/ 313 w 319"/>
                  <a:gd name="T41" fmla="*/ 283 h 432"/>
                  <a:gd name="T42" fmla="*/ 309 w 319"/>
                  <a:gd name="T43" fmla="*/ 226 h 432"/>
                  <a:gd name="T44" fmla="*/ 303 w 319"/>
                  <a:gd name="T45" fmla="*/ 194 h 432"/>
                  <a:gd name="T46" fmla="*/ 289 w 319"/>
                  <a:gd name="T47" fmla="*/ 171 h 432"/>
                  <a:gd name="T48" fmla="*/ 276 w 319"/>
                  <a:gd name="T49" fmla="*/ 160 h 432"/>
                  <a:gd name="T50" fmla="*/ 255 w 319"/>
                  <a:gd name="T51" fmla="*/ 156 h 432"/>
                  <a:gd name="T52" fmla="*/ 237 w 319"/>
                  <a:gd name="T53" fmla="*/ 156 h 432"/>
                  <a:gd name="T54" fmla="*/ 218 w 319"/>
                  <a:gd name="T55" fmla="*/ 182 h 432"/>
                  <a:gd name="T56" fmla="*/ 204 w 319"/>
                  <a:gd name="T57" fmla="*/ 191 h 432"/>
                  <a:gd name="T58" fmla="*/ 195 w 319"/>
                  <a:gd name="T59" fmla="*/ 194 h 432"/>
                  <a:gd name="T60" fmla="*/ 185 w 319"/>
                  <a:gd name="T61" fmla="*/ 189 h 432"/>
                  <a:gd name="T62" fmla="*/ 182 w 319"/>
                  <a:gd name="T63" fmla="*/ 176 h 432"/>
                  <a:gd name="T64" fmla="*/ 185 w 319"/>
                  <a:gd name="T65" fmla="*/ 167 h 432"/>
                  <a:gd name="T66" fmla="*/ 194 w 319"/>
                  <a:gd name="T67" fmla="*/ 160 h 432"/>
                  <a:gd name="T68" fmla="*/ 203 w 319"/>
                  <a:gd name="T69" fmla="*/ 156 h 432"/>
                  <a:gd name="T70" fmla="*/ 212 w 319"/>
                  <a:gd name="T71" fmla="*/ 155 h 432"/>
                  <a:gd name="T72" fmla="*/ 212 w 319"/>
                  <a:gd name="T73" fmla="*/ 138 h 432"/>
                  <a:gd name="T74" fmla="*/ 236 w 319"/>
                  <a:gd name="T75" fmla="*/ 121 h 432"/>
                  <a:gd name="T76" fmla="*/ 212 w 319"/>
                  <a:gd name="T77" fmla="*/ 69 h 432"/>
                  <a:gd name="T78" fmla="*/ 212 w 319"/>
                  <a:gd name="T79" fmla="*/ 43 h 432"/>
                  <a:gd name="T80" fmla="*/ 172 w 319"/>
                  <a:gd name="T81" fmla="*/ 33 h 432"/>
                  <a:gd name="T82" fmla="*/ 113 w 319"/>
                  <a:gd name="T83" fmla="*/ 0 h 432"/>
                  <a:gd name="T84" fmla="*/ 79 w 319"/>
                  <a:gd name="T85" fmla="*/ 18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9"/>
                  <a:gd name="T130" fmla="*/ 0 h 432"/>
                  <a:gd name="T131" fmla="*/ 319 w 319"/>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9" h="432">
                    <a:moveTo>
                      <a:pt x="81" y="18"/>
                    </a:moveTo>
                    <a:lnTo>
                      <a:pt x="93" y="45"/>
                    </a:lnTo>
                    <a:lnTo>
                      <a:pt x="70" y="61"/>
                    </a:lnTo>
                    <a:lnTo>
                      <a:pt x="69" y="130"/>
                    </a:lnTo>
                    <a:lnTo>
                      <a:pt x="57" y="85"/>
                    </a:lnTo>
                    <a:lnTo>
                      <a:pt x="11" y="128"/>
                    </a:lnTo>
                    <a:lnTo>
                      <a:pt x="0" y="252"/>
                    </a:lnTo>
                    <a:lnTo>
                      <a:pt x="30" y="313"/>
                    </a:lnTo>
                    <a:lnTo>
                      <a:pt x="33" y="344"/>
                    </a:lnTo>
                    <a:lnTo>
                      <a:pt x="34" y="369"/>
                    </a:lnTo>
                    <a:lnTo>
                      <a:pt x="33" y="392"/>
                    </a:lnTo>
                    <a:lnTo>
                      <a:pt x="27" y="432"/>
                    </a:lnTo>
                    <a:lnTo>
                      <a:pt x="152" y="425"/>
                    </a:lnTo>
                    <a:lnTo>
                      <a:pt x="318" y="410"/>
                    </a:lnTo>
                    <a:lnTo>
                      <a:pt x="288" y="401"/>
                    </a:lnTo>
                    <a:lnTo>
                      <a:pt x="271" y="378"/>
                    </a:lnTo>
                    <a:lnTo>
                      <a:pt x="297" y="359"/>
                    </a:lnTo>
                    <a:lnTo>
                      <a:pt x="297" y="335"/>
                    </a:lnTo>
                    <a:lnTo>
                      <a:pt x="285" y="314"/>
                    </a:lnTo>
                    <a:lnTo>
                      <a:pt x="297" y="299"/>
                    </a:lnTo>
                    <a:lnTo>
                      <a:pt x="319" y="301"/>
                    </a:lnTo>
                    <a:lnTo>
                      <a:pt x="315" y="241"/>
                    </a:lnTo>
                    <a:lnTo>
                      <a:pt x="309" y="206"/>
                    </a:lnTo>
                    <a:lnTo>
                      <a:pt x="295" y="183"/>
                    </a:lnTo>
                    <a:lnTo>
                      <a:pt x="282" y="170"/>
                    </a:lnTo>
                    <a:lnTo>
                      <a:pt x="261" y="165"/>
                    </a:lnTo>
                    <a:lnTo>
                      <a:pt x="242" y="165"/>
                    </a:lnTo>
                    <a:lnTo>
                      <a:pt x="221" y="194"/>
                    </a:lnTo>
                    <a:lnTo>
                      <a:pt x="207" y="203"/>
                    </a:lnTo>
                    <a:lnTo>
                      <a:pt x="198" y="206"/>
                    </a:lnTo>
                    <a:lnTo>
                      <a:pt x="188" y="201"/>
                    </a:lnTo>
                    <a:lnTo>
                      <a:pt x="185" y="188"/>
                    </a:lnTo>
                    <a:lnTo>
                      <a:pt x="188" y="179"/>
                    </a:lnTo>
                    <a:lnTo>
                      <a:pt x="197" y="170"/>
                    </a:lnTo>
                    <a:lnTo>
                      <a:pt x="206" y="165"/>
                    </a:lnTo>
                    <a:lnTo>
                      <a:pt x="215" y="164"/>
                    </a:lnTo>
                    <a:lnTo>
                      <a:pt x="215" y="147"/>
                    </a:lnTo>
                    <a:lnTo>
                      <a:pt x="239" y="130"/>
                    </a:lnTo>
                    <a:lnTo>
                      <a:pt x="215" y="73"/>
                    </a:lnTo>
                    <a:lnTo>
                      <a:pt x="215" y="46"/>
                    </a:lnTo>
                    <a:lnTo>
                      <a:pt x="175" y="36"/>
                    </a:lnTo>
                    <a:lnTo>
                      <a:pt x="116" y="0"/>
                    </a:lnTo>
                    <a:lnTo>
                      <a:pt x="81" y="18"/>
                    </a:lnTo>
                    <a:close/>
                  </a:path>
                </a:pathLst>
              </a:custGeom>
              <a:solidFill>
                <a:schemeClr val="accent1"/>
              </a:solidFill>
              <a:ln w="19050">
                <a:solidFill>
                  <a:schemeClr val="tx1"/>
                </a:solidFill>
                <a:prstDash val="solid"/>
                <a:round/>
                <a:headEnd/>
                <a:tailEnd/>
              </a:ln>
            </p:spPr>
            <p:txBody>
              <a:bodyPr/>
              <a:lstStyle/>
              <a:p>
                <a:pPr fontAlgn="auto">
                  <a:spcBef>
                    <a:spcPts val="0"/>
                  </a:spcBef>
                  <a:spcAft>
                    <a:spcPts val="0"/>
                  </a:spcAft>
                </a:pPr>
                <a:endParaRPr lang="en-US" sz="1200" b="1">
                  <a:solidFill>
                    <a:srgbClr val="000000"/>
                  </a:solidFill>
                  <a:latin typeface="Calibri"/>
                  <a:cs typeface="+mn-cs"/>
                </a:endParaRPr>
              </a:p>
            </p:txBody>
          </p:sp>
        </p:grpSp>
        <p:sp>
          <p:nvSpPr>
            <p:cNvPr id="36" name="Shape - Maryland"/>
            <p:cNvSpPr>
              <a:spLocks noChangeAspect="1"/>
            </p:cNvSpPr>
            <p:nvPr/>
          </p:nvSpPr>
          <p:spPr bwMode="auto">
            <a:xfrm>
              <a:off x="6651623" y="2409055"/>
              <a:ext cx="635000" cy="258762"/>
            </a:xfrm>
            <a:custGeom>
              <a:avLst/>
              <a:gdLst>
                <a:gd name="T0" fmla="*/ 0 w 403"/>
                <a:gd name="T1" fmla="*/ 2147483647 h 165"/>
                <a:gd name="T2" fmla="*/ 2147483647 w 403"/>
                <a:gd name="T3" fmla="*/ 0 h 165"/>
                <a:gd name="T4" fmla="*/ 2147483647 w 403"/>
                <a:gd name="T5" fmla="*/ 2147483647 h 165"/>
                <a:gd name="T6" fmla="*/ 2147483647 w 403"/>
                <a:gd name="T7" fmla="*/ 2147483647 h 165"/>
                <a:gd name="T8" fmla="*/ 2147483647 w 403"/>
                <a:gd name="T9" fmla="*/ 2147483647 h 165"/>
                <a:gd name="T10" fmla="*/ 2147483647 w 403"/>
                <a:gd name="T11" fmla="*/ 2147483647 h 165"/>
                <a:gd name="T12" fmla="*/ 2147483647 w 403"/>
                <a:gd name="T13" fmla="*/ 2147483647 h 165"/>
                <a:gd name="T14" fmla="*/ 2147483647 w 403"/>
                <a:gd name="T15" fmla="*/ 2147483647 h 165"/>
                <a:gd name="T16" fmla="*/ 2147483647 w 403"/>
                <a:gd name="T17" fmla="*/ 2147483647 h 165"/>
                <a:gd name="T18" fmla="*/ 2147483647 w 403"/>
                <a:gd name="T19" fmla="*/ 2147483647 h 165"/>
                <a:gd name="T20" fmla="*/ 2147483647 w 403"/>
                <a:gd name="T21" fmla="*/ 2147483647 h 165"/>
                <a:gd name="T22" fmla="*/ 2147483647 w 403"/>
                <a:gd name="T23" fmla="*/ 2147483647 h 165"/>
                <a:gd name="T24" fmla="*/ 2147483647 w 403"/>
                <a:gd name="T25" fmla="*/ 2147483647 h 165"/>
                <a:gd name="T26" fmla="*/ 2147483647 w 403"/>
                <a:gd name="T27" fmla="*/ 2147483647 h 165"/>
                <a:gd name="T28" fmla="*/ 2147483647 w 403"/>
                <a:gd name="T29" fmla="*/ 2147483647 h 165"/>
                <a:gd name="T30" fmla="*/ 2147483647 w 403"/>
                <a:gd name="T31" fmla="*/ 2147483647 h 165"/>
                <a:gd name="T32" fmla="*/ 0 w 403"/>
                <a:gd name="T33" fmla="*/ 2147483647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3"/>
                <a:gd name="T52" fmla="*/ 0 h 165"/>
                <a:gd name="T53" fmla="*/ 403 w 403"/>
                <a:gd name="T54" fmla="*/ 165 h 1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3" h="165">
                  <a:moveTo>
                    <a:pt x="0" y="56"/>
                  </a:moveTo>
                  <a:lnTo>
                    <a:pt x="300" y="0"/>
                  </a:lnTo>
                  <a:lnTo>
                    <a:pt x="349" y="113"/>
                  </a:lnTo>
                  <a:lnTo>
                    <a:pt x="401" y="101"/>
                  </a:lnTo>
                  <a:lnTo>
                    <a:pt x="403" y="158"/>
                  </a:lnTo>
                  <a:lnTo>
                    <a:pt x="361" y="165"/>
                  </a:lnTo>
                  <a:lnTo>
                    <a:pt x="324" y="128"/>
                  </a:lnTo>
                  <a:lnTo>
                    <a:pt x="300" y="83"/>
                  </a:lnTo>
                  <a:lnTo>
                    <a:pt x="296" y="21"/>
                  </a:lnTo>
                  <a:lnTo>
                    <a:pt x="278" y="52"/>
                  </a:lnTo>
                  <a:lnTo>
                    <a:pt x="299" y="146"/>
                  </a:lnTo>
                  <a:lnTo>
                    <a:pt x="211" y="159"/>
                  </a:lnTo>
                  <a:lnTo>
                    <a:pt x="208" y="91"/>
                  </a:lnTo>
                  <a:lnTo>
                    <a:pt x="154" y="61"/>
                  </a:lnTo>
                  <a:lnTo>
                    <a:pt x="108" y="53"/>
                  </a:lnTo>
                  <a:lnTo>
                    <a:pt x="12" y="101"/>
                  </a:lnTo>
                  <a:lnTo>
                    <a:pt x="0" y="56"/>
                  </a:lnTo>
                  <a:close/>
                </a:path>
              </a:pathLst>
            </a:custGeom>
            <a:solidFill>
              <a:schemeClr val="accent1"/>
            </a:solidFill>
            <a:ln w="19050">
              <a:solidFill>
                <a:schemeClr val="tx1"/>
              </a:solidFill>
              <a:prstDash val="solid"/>
              <a:round/>
              <a:headEnd/>
              <a:tailEnd/>
            </a:ln>
          </p:spPr>
          <p:txBody>
            <a:bodyPr/>
            <a:lstStyle/>
            <a:p>
              <a:pPr fontAlgn="auto">
                <a:spcBef>
                  <a:spcPts val="0"/>
                </a:spcBef>
                <a:spcAft>
                  <a:spcPts val="0"/>
                </a:spcAft>
              </a:pPr>
              <a:endParaRPr lang="en-US" sz="1200" b="1">
                <a:solidFill>
                  <a:srgbClr val="000000"/>
                </a:solidFill>
                <a:latin typeface="Calibri"/>
                <a:cs typeface="+mn-cs"/>
              </a:endParaRPr>
            </a:p>
          </p:txBody>
        </p:sp>
        <p:sp>
          <p:nvSpPr>
            <p:cNvPr id="37" name="Shape - Maine"/>
            <p:cNvSpPr>
              <a:spLocks noChangeAspect="1"/>
            </p:cNvSpPr>
            <p:nvPr/>
          </p:nvSpPr>
          <p:spPr bwMode="auto">
            <a:xfrm>
              <a:off x="7388223" y="973956"/>
              <a:ext cx="492125" cy="708025"/>
            </a:xfrm>
            <a:custGeom>
              <a:avLst/>
              <a:gdLst>
                <a:gd name="T0" fmla="*/ 2147483647 w 313"/>
                <a:gd name="T1" fmla="*/ 2147483647 h 478"/>
                <a:gd name="T2" fmla="*/ 2147483647 w 313"/>
                <a:gd name="T3" fmla="*/ 2147483647 h 478"/>
                <a:gd name="T4" fmla="*/ 2147483647 w 313"/>
                <a:gd name="T5" fmla="*/ 2147483647 h 478"/>
                <a:gd name="T6" fmla="*/ 2147483647 w 313"/>
                <a:gd name="T7" fmla="*/ 2147483647 h 478"/>
                <a:gd name="T8" fmla="*/ 2147483647 w 313"/>
                <a:gd name="T9" fmla="*/ 2147483647 h 478"/>
                <a:gd name="T10" fmla="*/ 2147483647 w 313"/>
                <a:gd name="T11" fmla="*/ 2147483647 h 478"/>
                <a:gd name="T12" fmla="*/ 2147483647 w 313"/>
                <a:gd name="T13" fmla="*/ 2147483647 h 478"/>
                <a:gd name="T14" fmla="*/ 0 w 313"/>
                <a:gd name="T15" fmla="*/ 2147483647 h 478"/>
                <a:gd name="T16" fmla="*/ 2147483647 w 313"/>
                <a:gd name="T17" fmla="*/ 2147483647 h 478"/>
                <a:gd name="T18" fmla="*/ 2147483647 w 313"/>
                <a:gd name="T19" fmla="*/ 2147483647 h 478"/>
                <a:gd name="T20" fmla="*/ 2147483647 w 313"/>
                <a:gd name="T21" fmla="*/ 2147483647 h 478"/>
                <a:gd name="T22" fmla="*/ 2147483647 w 313"/>
                <a:gd name="T23" fmla="*/ 2147483647 h 478"/>
                <a:gd name="T24" fmla="*/ 2147483647 w 313"/>
                <a:gd name="T25" fmla="*/ 2147483647 h 478"/>
                <a:gd name="T26" fmla="*/ 2147483647 w 313"/>
                <a:gd name="T27" fmla="*/ 2147483647 h 478"/>
                <a:gd name="T28" fmla="*/ 2147483647 w 313"/>
                <a:gd name="T29" fmla="*/ 2147483647 h 478"/>
                <a:gd name="T30" fmla="*/ 2147483647 w 313"/>
                <a:gd name="T31" fmla="*/ 2147483647 h 478"/>
                <a:gd name="T32" fmla="*/ 2147483647 w 313"/>
                <a:gd name="T33" fmla="*/ 2147483647 h 478"/>
                <a:gd name="T34" fmla="*/ 2147483647 w 313"/>
                <a:gd name="T35" fmla="*/ 2147483647 h 478"/>
                <a:gd name="T36" fmla="*/ 2147483647 w 313"/>
                <a:gd name="T37" fmla="*/ 2147483647 h 478"/>
                <a:gd name="T38" fmla="*/ 2147483647 w 313"/>
                <a:gd name="T39" fmla="*/ 2147483647 h 478"/>
                <a:gd name="T40" fmla="*/ 2147483647 w 313"/>
                <a:gd name="T41" fmla="*/ 2147483647 h 478"/>
                <a:gd name="T42" fmla="*/ 2147483647 w 313"/>
                <a:gd name="T43" fmla="*/ 2147483647 h 478"/>
                <a:gd name="T44" fmla="*/ 2147483647 w 313"/>
                <a:gd name="T45" fmla="*/ 2147483647 h 478"/>
                <a:gd name="T46" fmla="*/ 2147483647 w 313"/>
                <a:gd name="T47" fmla="*/ 2147483647 h 478"/>
                <a:gd name="T48" fmla="*/ 2147483647 w 313"/>
                <a:gd name="T49" fmla="*/ 0 h 478"/>
                <a:gd name="T50" fmla="*/ 2147483647 w 313"/>
                <a:gd name="T51" fmla="*/ 2147483647 h 478"/>
                <a:gd name="T52" fmla="*/ 2147483647 w 313"/>
                <a:gd name="T53" fmla="*/ 2147483647 h 478"/>
                <a:gd name="T54" fmla="*/ 2147483647 w 313"/>
                <a:gd name="T55" fmla="*/ 2147483647 h 4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3"/>
                <a:gd name="T85" fmla="*/ 0 h 478"/>
                <a:gd name="T86" fmla="*/ 313 w 313"/>
                <a:gd name="T87" fmla="*/ 478 h 4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3" h="478">
                  <a:moveTo>
                    <a:pt x="73" y="15"/>
                  </a:moveTo>
                  <a:lnTo>
                    <a:pt x="27" y="103"/>
                  </a:lnTo>
                  <a:lnTo>
                    <a:pt x="49" y="136"/>
                  </a:lnTo>
                  <a:lnTo>
                    <a:pt x="27" y="176"/>
                  </a:lnTo>
                  <a:lnTo>
                    <a:pt x="40" y="189"/>
                  </a:lnTo>
                  <a:lnTo>
                    <a:pt x="31" y="216"/>
                  </a:lnTo>
                  <a:lnTo>
                    <a:pt x="31" y="261"/>
                  </a:lnTo>
                  <a:lnTo>
                    <a:pt x="0" y="277"/>
                  </a:lnTo>
                  <a:lnTo>
                    <a:pt x="12" y="291"/>
                  </a:lnTo>
                  <a:lnTo>
                    <a:pt x="78" y="457"/>
                  </a:lnTo>
                  <a:lnTo>
                    <a:pt x="130" y="478"/>
                  </a:lnTo>
                  <a:lnTo>
                    <a:pt x="127" y="444"/>
                  </a:lnTo>
                  <a:lnTo>
                    <a:pt x="152" y="417"/>
                  </a:lnTo>
                  <a:lnTo>
                    <a:pt x="143" y="389"/>
                  </a:lnTo>
                  <a:lnTo>
                    <a:pt x="207" y="355"/>
                  </a:lnTo>
                  <a:lnTo>
                    <a:pt x="210" y="308"/>
                  </a:lnTo>
                  <a:lnTo>
                    <a:pt x="248" y="305"/>
                  </a:lnTo>
                  <a:lnTo>
                    <a:pt x="277" y="270"/>
                  </a:lnTo>
                  <a:lnTo>
                    <a:pt x="313" y="246"/>
                  </a:lnTo>
                  <a:lnTo>
                    <a:pt x="313" y="216"/>
                  </a:lnTo>
                  <a:lnTo>
                    <a:pt x="264" y="207"/>
                  </a:lnTo>
                  <a:lnTo>
                    <a:pt x="255" y="174"/>
                  </a:lnTo>
                  <a:lnTo>
                    <a:pt x="206" y="170"/>
                  </a:lnTo>
                  <a:lnTo>
                    <a:pt x="166" y="28"/>
                  </a:lnTo>
                  <a:lnTo>
                    <a:pt x="148" y="0"/>
                  </a:lnTo>
                  <a:lnTo>
                    <a:pt x="98" y="12"/>
                  </a:lnTo>
                  <a:lnTo>
                    <a:pt x="90" y="25"/>
                  </a:lnTo>
                  <a:lnTo>
                    <a:pt x="73" y="15"/>
                  </a:lnTo>
                  <a:close/>
                </a:path>
              </a:pathLst>
            </a:custGeom>
            <a:solidFill>
              <a:schemeClr val="tx2"/>
            </a:solidFill>
            <a:ln w="19050">
              <a:solidFill>
                <a:schemeClr val="tx1"/>
              </a:solidFill>
              <a:prstDash val="solid"/>
              <a:round/>
              <a:headEnd/>
              <a:tailEnd/>
            </a:ln>
          </p:spPr>
          <p:txBody>
            <a:bodyPr/>
            <a:lstStyle/>
            <a:p>
              <a:pPr fontAlgn="auto">
                <a:spcBef>
                  <a:spcPts val="0"/>
                </a:spcBef>
                <a:spcAft>
                  <a:spcPts val="0"/>
                </a:spcAft>
              </a:pPr>
              <a:endParaRPr lang="en-US" sz="1200" b="1">
                <a:solidFill>
                  <a:srgbClr val="B0DDF4"/>
                </a:solidFill>
                <a:latin typeface="Calibri"/>
                <a:cs typeface="+mn-cs"/>
              </a:endParaRPr>
            </a:p>
          </p:txBody>
        </p:sp>
        <p:sp>
          <p:nvSpPr>
            <p:cNvPr id="38" name="Shape - Louisiana"/>
            <p:cNvSpPr>
              <a:spLocks noChangeAspect="1"/>
            </p:cNvSpPr>
            <p:nvPr/>
          </p:nvSpPr>
          <p:spPr bwMode="auto">
            <a:xfrm>
              <a:off x="4946649" y="3780655"/>
              <a:ext cx="773113" cy="609600"/>
            </a:xfrm>
            <a:custGeom>
              <a:avLst/>
              <a:gdLst>
                <a:gd name="T0" fmla="*/ 0 w 489"/>
                <a:gd name="T1" fmla="*/ 2147483647 h 392"/>
                <a:gd name="T2" fmla="*/ 2147483647 w 489"/>
                <a:gd name="T3" fmla="*/ 0 h 392"/>
                <a:gd name="T4" fmla="*/ 2147483647 w 489"/>
                <a:gd name="T5" fmla="*/ 2147483647 h 392"/>
                <a:gd name="T6" fmla="*/ 2147483647 w 489"/>
                <a:gd name="T7" fmla="*/ 2147483647 h 392"/>
                <a:gd name="T8" fmla="*/ 2147483647 w 489"/>
                <a:gd name="T9" fmla="*/ 2147483647 h 392"/>
                <a:gd name="T10" fmla="*/ 2147483647 w 489"/>
                <a:gd name="T11" fmla="*/ 2147483647 h 392"/>
                <a:gd name="T12" fmla="*/ 2147483647 w 489"/>
                <a:gd name="T13" fmla="*/ 2147483647 h 392"/>
                <a:gd name="T14" fmla="*/ 2147483647 w 489"/>
                <a:gd name="T15" fmla="*/ 2147483647 h 392"/>
                <a:gd name="T16" fmla="*/ 2147483647 w 489"/>
                <a:gd name="T17" fmla="*/ 2147483647 h 392"/>
                <a:gd name="T18" fmla="*/ 2147483647 w 489"/>
                <a:gd name="T19" fmla="*/ 2147483647 h 392"/>
                <a:gd name="T20" fmla="*/ 2147483647 w 489"/>
                <a:gd name="T21" fmla="*/ 2147483647 h 392"/>
                <a:gd name="T22" fmla="*/ 2147483647 w 489"/>
                <a:gd name="T23" fmla="*/ 2147483647 h 392"/>
                <a:gd name="T24" fmla="*/ 2147483647 w 489"/>
                <a:gd name="T25" fmla="*/ 2147483647 h 392"/>
                <a:gd name="T26" fmla="*/ 2147483647 w 489"/>
                <a:gd name="T27" fmla="*/ 2147483647 h 392"/>
                <a:gd name="T28" fmla="*/ 2147483647 w 489"/>
                <a:gd name="T29" fmla="*/ 2147483647 h 392"/>
                <a:gd name="T30" fmla="*/ 2147483647 w 489"/>
                <a:gd name="T31" fmla="*/ 2147483647 h 392"/>
                <a:gd name="T32" fmla="*/ 2147483647 w 489"/>
                <a:gd name="T33" fmla="*/ 2147483647 h 392"/>
                <a:gd name="T34" fmla="*/ 2147483647 w 489"/>
                <a:gd name="T35" fmla="*/ 2147483647 h 392"/>
                <a:gd name="T36" fmla="*/ 2147483647 w 489"/>
                <a:gd name="T37" fmla="*/ 2147483647 h 392"/>
                <a:gd name="T38" fmla="*/ 2147483647 w 489"/>
                <a:gd name="T39" fmla="*/ 2147483647 h 392"/>
                <a:gd name="T40" fmla="*/ 2147483647 w 489"/>
                <a:gd name="T41" fmla="*/ 2147483647 h 392"/>
                <a:gd name="T42" fmla="*/ 2147483647 w 489"/>
                <a:gd name="T43" fmla="*/ 2147483647 h 392"/>
                <a:gd name="T44" fmla="*/ 2147483647 w 489"/>
                <a:gd name="T45" fmla="*/ 2147483647 h 392"/>
                <a:gd name="T46" fmla="*/ 2147483647 w 489"/>
                <a:gd name="T47" fmla="*/ 2147483647 h 392"/>
                <a:gd name="T48" fmla="*/ 2147483647 w 489"/>
                <a:gd name="T49" fmla="*/ 2147483647 h 392"/>
                <a:gd name="T50" fmla="*/ 2147483647 w 489"/>
                <a:gd name="T51" fmla="*/ 2147483647 h 392"/>
                <a:gd name="T52" fmla="*/ 2147483647 w 489"/>
                <a:gd name="T53" fmla="*/ 2147483647 h 392"/>
                <a:gd name="T54" fmla="*/ 2147483647 w 489"/>
                <a:gd name="T55" fmla="*/ 2147483647 h 392"/>
                <a:gd name="T56" fmla="*/ 2147483647 w 489"/>
                <a:gd name="T57" fmla="*/ 2147483647 h 392"/>
                <a:gd name="T58" fmla="*/ 2147483647 w 489"/>
                <a:gd name="T59" fmla="*/ 2147483647 h 392"/>
                <a:gd name="T60" fmla="*/ 2147483647 w 489"/>
                <a:gd name="T61" fmla="*/ 2147483647 h 392"/>
                <a:gd name="T62" fmla="*/ 2147483647 w 489"/>
                <a:gd name="T63" fmla="*/ 2147483647 h 392"/>
                <a:gd name="T64" fmla="*/ 2147483647 w 489"/>
                <a:gd name="T65" fmla="*/ 2147483647 h 392"/>
                <a:gd name="T66" fmla="*/ 2147483647 w 489"/>
                <a:gd name="T67" fmla="*/ 2147483647 h 392"/>
                <a:gd name="T68" fmla="*/ 0 w 489"/>
                <a:gd name="T69" fmla="*/ 2147483647 h 3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9"/>
                <a:gd name="T106" fmla="*/ 0 h 392"/>
                <a:gd name="T107" fmla="*/ 489 w 489"/>
                <a:gd name="T108" fmla="*/ 392 h 3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9" h="392">
                  <a:moveTo>
                    <a:pt x="0" y="9"/>
                  </a:moveTo>
                  <a:lnTo>
                    <a:pt x="245" y="0"/>
                  </a:lnTo>
                  <a:lnTo>
                    <a:pt x="288" y="81"/>
                  </a:lnTo>
                  <a:lnTo>
                    <a:pt x="251" y="176"/>
                  </a:lnTo>
                  <a:lnTo>
                    <a:pt x="239" y="219"/>
                  </a:lnTo>
                  <a:lnTo>
                    <a:pt x="403" y="201"/>
                  </a:lnTo>
                  <a:lnTo>
                    <a:pt x="413" y="264"/>
                  </a:lnTo>
                  <a:lnTo>
                    <a:pt x="364" y="258"/>
                  </a:lnTo>
                  <a:lnTo>
                    <a:pt x="342" y="285"/>
                  </a:lnTo>
                  <a:lnTo>
                    <a:pt x="367" y="303"/>
                  </a:lnTo>
                  <a:lnTo>
                    <a:pt x="412" y="282"/>
                  </a:lnTo>
                  <a:lnTo>
                    <a:pt x="413" y="312"/>
                  </a:lnTo>
                  <a:lnTo>
                    <a:pt x="440" y="286"/>
                  </a:lnTo>
                  <a:lnTo>
                    <a:pt x="458" y="286"/>
                  </a:lnTo>
                  <a:lnTo>
                    <a:pt x="437" y="339"/>
                  </a:lnTo>
                  <a:lnTo>
                    <a:pt x="477" y="347"/>
                  </a:lnTo>
                  <a:lnTo>
                    <a:pt x="489" y="376"/>
                  </a:lnTo>
                  <a:lnTo>
                    <a:pt x="471" y="385"/>
                  </a:lnTo>
                  <a:lnTo>
                    <a:pt x="446" y="367"/>
                  </a:lnTo>
                  <a:lnTo>
                    <a:pt x="398" y="353"/>
                  </a:lnTo>
                  <a:lnTo>
                    <a:pt x="409" y="388"/>
                  </a:lnTo>
                  <a:lnTo>
                    <a:pt x="385" y="392"/>
                  </a:lnTo>
                  <a:lnTo>
                    <a:pt x="365" y="361"/>
                  </a:lnTo>
                  <a:lnTo>
                    <a:pt x="354" y="380"/>
                  </a:lnTo>
                  <a:lnTo>
                    <a:pt x="282" y="380"/>
                  </a:lnTo>
                  <a:lnTo>
                    <a:pt x="282" y="361"/>
                  </a:lnTo>
                  <a:lnTo>
                    <a:pt x="255" y="339"/>
                  </a:lnTo>
                  <a:lnTo>
                    <a:pt x="201" y="336"/>
                  </a:lnTo>
                  <a:lnTo>
                    <a:pt x="246" y="361"/>
                  </a:lnTo>
                  <a:lnTo>
                    <a:pt x="184" y="374"/>
                  </a:lnTo>
                  <a:lnTo>
                    <a:pt x="85" y="356"/>
                  </a:lnTo>
                  <a:lnTo>
                    <a:pt x="48" y="361"/>
                  </a:lnTo>
                  <a:lnTo>
                    <a:pt x="61" y="230"/>
                  </a:lnTo>
                  <a:lnTo>
                    <a:pt x="2" y="125"/>
                  </a:lnTo>
                  <a:lnTo>
                    <a:pt x="0" y="9"/>
                  </a:lnTo>
                  <a:close/>
                </a:path>
              </a:pathLst>
            </a:custGeom>
            <a:pattFill prst="ltDnDiag">
              <a:fgClr>
                <a:schemeClr val="accent4"/>
              </a:fgClr>
              <a:bgClr>
                <a:schemeClr val="bg1"/>
              </a:bgClr>
            </a:pattFill>
            <a:ln w="19050">
              <a:solidFill>
                <a:schemeClr val="tx1"/>
              </a:solidFill>
              <a:prstDash val="solid"/>
              <a:round/>
              <a:headEnd/>
              <a:tailEnd/>
            </a:ln>
          </p:spPr>
          <p:txBody>
            <a:bodyPr/>
            <a:lstStyle/>
            <a:p>
              <a:pPr fontAlgn="auto">
                <a:spcBef>
                  <a:spcPts val="0"/>
                </a:spcBef>
                <a:spcAft>
                  <a:spcPts val="0"/>
                </a:spcAft>
              </a:pPr>
              <a:endParaRPr lang="en-US" sz="1200" b="1">
                <a:solidFill>
                  <a:srgbClr val="000000"/>
                </a:solidFill>
                <a:latin typeface="Calibri"/>
                <a:cs typeface="+mn-cs"/>
              </a:endParaRPr>
            </a:p>
          </p:txBody>
        </p:sp>
        <p:sp>
          <p:nvSpPr>
            <p:cNvPr id="39" name="Shape - Kentucky"/>
            <p:cNvSpPr>
              <a:spLocks noChangeAspect="1"/>
            </p:cNvSpPr>
            <p:nvPr/>
          </p:nvSpPr>
          <p:spPr bwMode="auto">
            <a:xfrm>
              <a:off x="5480049" y="2717030"/>
              <a:ext cx="957263" cy="525462"/>
            </a:xfrm>
            <a:custGeom>
              <a:avLst/>
              <a:gdLst>
                <a:gd name="T0" fmla="*/ 0 w 607"/>
                <a:gd name="T1" fmla="*/ 2147483647 h 337"/>
                <a:gd name="T2" fmla="*/ 2147483647 w 607"/>
                <a:gd name="T3" fmla="*/ 2147483647 h 337"/>
                <a:gd name="T4" fmla="*/ 2147483647 w 607"/>
                <a:gd name="T5" fmla="*/ 2147483647 h 337"/>
                <a:gd name="T6" fmla="*/ 2147483647 w 607"/>
                <a:gd name="T7" fmla="*/ 2147483647 h 337"/>
                <a:gd name="T8" fmla="*/ 2147483647 w 607"/>
                <a:gd name="T9" fmla="*/ 2147483647 h 337"/>
                <a:gd name="T10" fmla="*/ 2147483647 w 607"/>
                <a:gd name="T11" fmla="*/ 2147483647 h 337"/>
                <a:gd name="T12" fmla="*/ 2147483647 w 607"/>
                <a:gd name="T13" fmla="*/ 2147483647 h 337"/>
                <a:gd name="T14" fmla="*/ 2147483647 w 607"/>
                <a:gd name="T15" fmla="*/ 2147483647 h 337"/>
                <a:gd name="T16" fmla="*/ 2147483647 w 607"/>
                <a:gd name="T17" fmla="*/ 2147483647 h 337"/>
                <a:gd name="T18" fmla="*/ 2147483647 w 607"/>
                <a:gd name="T19" fmla="*/ 2147483647 h 337"/>
                <a:gd name="T20" fmla="*/ 2147483647 w 607"/>
                <a:gd name="T21" fmla="*/ 2147483647 h 337"/>
                <a:gd name="T22" fmla="*/ 2147483647 w 607"/>
                <a:gd name="T23" fmla="*/ 2147483647 h 337"/>
                <a:gd name="T24" fmla="*/ 2147483647 w 607"/>
                <a:gd name="T25" fmla="*/ 2147483647 h 337"/>
                <a:gd name="T26" fmla="*/ 2147483647 w 607"/>
                <a:gd name="T27" fmla="*/ 2147483647 h 337"/>
                <a:gd name="T28" fmla="*/ 2147483647 w 607"/>
                <a:gd name="T29" fmla="*/ 0 h 337"/>
                <a:gd name="T30" fmla="*/ 2147483647 w 607"/>
                <a:gd name="T31" fmla="*/ 2147483647 h 337"/>
                <a:gd name="T32" fmla="*/ 2147483647 w 607"/>
                <a:gd name="T33" fmla="*/ 2147483647 h 337"/>
                <a:gd name="T34" fmla="*/ 2147483647 w 607"/>
                <a:gd name="T35" fmla="*/ 2147483647 h 337"/>
                <a:gd name="T36" fmla="*/ 2147483647 w 607"/>
                <a:gd name="T37" fmla="*/ 2147483647 h 337"/>
                <a:gd name="T38" fmla="*/ 2147483647 w 607"/>
                <a:gd name="T39" fmla="*/ 2147483647 h 337"/>
                <a:gd name="T40" fmla="*/ 2147483647 w 607"/>
                <a:gd name="T41" fmla="*/ 2147483647 h 337"/>
                <a:gd name="T42" fmla="*/ 2147483647 w 607"/>
                <a:gd name="T43" fmla="*/ 2147483647 h 337"/>
                <a:gd name="T44" fmla="*/ 2147483647 w 607"/>
                <a:gd name="T45" fmla="*/ 2147483647 h 337"/>
                <a:gd name="T46" fmla="*/ 2147483647 w 607"/>
                <a:gd name="T47" fmla="*/ 2147483647 h 337"/>
                <a:gd name="T48" fmla="*/ 2147483647 w 607"/>
                <a:gd name="T49" fmla="*/ 2147483647 h 337"/>
                <a:gd name="T50" fmla="*/ 2147483647 w 607"/>
                <a:gd name="T51" fmla="*/ 2147483647 h 337"/>
                <a:gd name="T52" fmla="*/ 2147483647 w 607"/>
                <a:gd name="T53" fmla="*/ 2147483647 h 337"/>
                <a:gd name="T54" fmla="*/ 2147483647 w 607"/>
                <a:gd name="T55" fmla="*/ 2147483647 h 337"/>
                <a:gd name="T56" fmla="*/ 0 w 607"/>
                <a:gd name="T57" fmla="*/ 2147483647 h 3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7"/>
                <a:gd name="T88" fmla="*/ 0 h 337"/>
                <a:gd name="T89" fmla="*/ 607 w 607"/>
                <a:gd name="T90" fmla="*/ 337 h 3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7" h="337">
                  <a:moveTo>
                    <a:pt x="0" y="337"/>
                  </a:moveTo>
                  <a:lnTo>
                    <a:pt x="148" y="316"/>
                  </a:lnTo>
                  <a:lnTo>
                    <a:pt x="148" y="301"/>
                  </a:lnTo>
                  <a:lnTo>
                    <a:pt x="504" y="252"/>
                  </a:lnTo>
                  <a:lnTo>
                    <a:pt x="510" y="226"/>
                  </a:lnTo>
                  <a:lnTo>
                    <a:pt x="562" y="207"/>
                  </a:lnTo>
                  <a:lnTo>
                    <a:pt x="568" y="180"/>
                  </a:lnTo>
                  <a:lnTo>
                    <a:pt x="590" y="171"/>
                  </a:lnTo>
                  <a:lnTo>
                    <a:pt x="607" y="131"/>
                  </a:lnTo>
                  <a:lnTo>
                    <a:pt x="558" y="91"/>
                  </a:lnTo>
                  <a:lnTo>
                    <a:pt x="549" y="37"/>
                  </a:lnTo>
                  <a:lnTo>
                    <a:pt x="510" y="10"/>
                  </a:lnTo>
                  <a:lnTo>
                    <a:pt x="431" y="25"/>
                  </a:lnTo>
                  <a:lnTo>
                    <a:pt x="394" y="1"/>
                  </a:lnTo>
                  <a:lnTo>
                    <a:pt x="358" y="0"/>
                  </a:lnTo>
                  <a:lnTo>
                    <a:pt x="365" y="37"/>
                  </a:lnTo>
                  <a:lnTo>
                    <a:pt x="316" y="56"/>
                  </a:lnTo>
                  <a:lnTo>
                    <a:pt x="283" y="140"/>
                  </a:lnTo>
                  <a:lnTo>
                    <a:pt x="239" y="126"/>
                  </a:lnTo>
                  <a:lnTo>
                    <a:pt x="185" y="158"/>
                  </a:lnTo>
                  <a:lnTo>
                    <a:pt x="116" y="170"/>
                  </a:lnTo>
                  <a:lnTo>
                    <a:pt x="116" y="217"/>
                  </a:lnTo>
                  <a:lnTo>
                    <a:pt x="82" y="216"/>
                  </a:lnTo>
                  <a:lnTo>
                    <a:pt x="84" y="258"/>
                  </a:lnTo>
                  <a:lnTo>
                    <a:pt x="48" y="241"/>
                  </a:lnTo>
                  <a:lnTo>
                    <a:pt x="27" y="249"/>
                  </a:lnTo>
                  <a:lnTo>
                    <a:pt x="45" y="277"/>
                  </a:lnTo>
                  <a:lnTo>
                    <a:pt x="8" y="314"/>
                  </a:lnTo>
                  <a:lnTo>
                    <a:pt x="0" y="337"/>
                  </a:lnTo>
                  <a:close/>
                </a:path>
              </a:pathLst>
            </a:custGeom>
            <a:solidFill>
              <a:schemeClr val="accent1"/>
            </a:solidFill>
            <a:ln w="19050">
              <a:solidFill>
                <a:schemeClr val="tx1"/>
              </a:solidFill>
              <a:prstDash val="solid"/>
              <a:round/>
              <a:headEnd/>
              <a:tailEnd/>
            </a:ln>
          </p:spPr>
          <p:txBody>
            <a:bodyPr/>
            <a:lstStyle/>
            <a:p>
              <a:pPr fontAlgn="auto">
                <a:spcBef>
                  <a:spcPts val="0"/>
                </a:spcBef>
                <a:spcAft>
                  <a:spcPts val="0"/>
                </a:spcAft>
              </a:pPr>
              <a:endParaRPr lang="en-US" sz="1200" b="1">
                <a:solidFill>
                  <a:srgbClr val="000000"/>
                </a:solidFill>
                <a:latin typeface="Calibri"/>
                <a:cs typeface="+mn-cs"/>
              </a:endParaRPr>
            </a:p>
          </p:txBody>
        </p:sp>
        <p:sp>
          <p:nvSpPr>
            <p:cNvPr id="40" name="Shape - Kansas"/>
            <p:cNvSpPr>
              <a:spLocks noChangeAspect="1"/>
            </p:cNvSpPr>
            <p:nvPr/>
          </p:nvSpPr>
          <p:spPr bwMode="auto">
            <a:xfrm>
              <a:off x="3879849" y="2718618"/>
              <a:ext cx="966788" cy="485775"/>
            </a:xfrm>
            <a:custGeom>
              <a:avLst/>
              <a:gdLst>
                <a:gd name="T0" fmla="*/ 2147483647 w 611"/>
                <a:gd name="T1" fmla="*/ 2147483647 h 312"/>
                <a:gd name="T2" fmla="*/ 2147483647 w 611"/>
                <a:gd name="T3" fmla="*/ 2147483647 h 312"/>
                <a:gd name="T4" fmla="*/ 0 w 611"/>
                <a:gd name="T5" fmla="*/ 2147483647 h 312"/>
                <a:gd name="T6" fmla="*/ 2147483647 w 611"/>
                <a:gd name="T7" fmla="*/ 2147483647 h 312"/>
                <a:gd name="T8" fmla="*/ 2147483647 w 611"/>
                <a:gd name="T9" fmla="*/ 2147483647 h 312"/>
                <a:gd name="T10" fmla="*/ 2147483647 w 611"/>
                <a:gd name="T11" fmla="*/ 2147483647 h 312"/>
                <a:gd name="T12" fmla="*/ 2147483647 w 611"/>
                <a:gd name="T13" fmla="*/ 2147483647 h 312"/>
                <a:gd name="T14" fmla="*/ 2147483647 w 611"/>
                <a:gd name="T15" fmla="*/ 2147483647 h 312"/>
                <a:gd name="T16" fmla="*/ 2147483647 w 611"/>
                <a:gd name="T17" fmla="*/ 0 h 312"/>
                <a:gd name="T18" fmla="*/ 2147483647 w 611"/>
                <a:gd name="T19" fmla="*/ 2147483647 h 312"/>
                <a:gd name="T20" fmla="*/ 2147483647 w 611"/>
                <a:gd name="T21" fmla="*/ 2147483647 h 3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1"/>
                <a:gd name="T34" fmla="*/ 0 h 312"/>
                <a:gd name="T35" fmla="*/ 611 w 611"/>
                <a:gd name="T36" fmla="*/ 312 h 3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1" h="312">
                  <a:moveTo>
                    <a:pt x="6" y="3"/>
                  </a:moveTo>
                  <a:lnTo>
                    <a:pt x="4" y="182"/>
                  </a:lnTo>
                  <a:lnTo>
                    <a:pt x="0" y="309"/>
                  </a:lnTo>
                  <a:lnTo>
                    <a:pt x="611" y="312"/>
                  </a:lnTo>
                  <a:lnTo>
                    <a:pt x="599" y="149"/>
                  </a:lnTo>
                  <a:lnTo>
                    <a:pt x="599" y="88"/>
                  </a:lnTo>
                  <a:lnTo>
                    <a:pt x="550" y="51"/>
                  </a:lnTo>
                  <a:lnTo>
                    <a:pt x="565" y="18"/>
                  </a:lnTo>
                  <a:lnTo>
                    <a:pt x="544" y="0"/>
                  </a:lnTo>
                  <a:lnTo>
                    <a:pt x="267" y="3"/>
                  </a:lnTo>
                  <a:lnTo>
                    <a:pt x="6" y="3"/>
                  </a:lnTo>
                  <a:close/>
                </a:path>
              </a:pathLst>
            </a:custGeom>
            <a:solidFill>
              <a:schemeClr val="tx2"/>
            </a:solidFill>
            <a:ln w="19050">
              <a:solidFill>
                <a:schemeClr val="tx1"/>
              </a:solidFill>
              <a:prstDash val="solid"/>
              <a:round/>
              <a:headEnd/>
              <a:tailEnd/>
            </a:ln>
          </p:spPr>
          <p:txBody>
            <a:bodyPr/>
            <a:lstStyle/>
            <a:p>
              <a:pPr fontAlgn="auto">
                <a:spcBef>
                  <a:spcPts val="0"/>
                </a:spcBef>
                <a:spcAft>
                  <a:spcPts val="0"/>
                </a:spcAft>
              </a:pPr>
              <a:endParaRPr lang="en-US" sz="1200" b="1">
                <a:solidFill>
                  <a:srgbClr val="000000"/>
                </a:solidFill>
                <a:latin typeface="Calibri"/>
                <a:cs typeface="+mn-cs"/>
              </a:endParaRPr>
            </a:p>
          </p:txBody>
        </p:sp>
        <p:sp>
          <p:nvSpPr>
            <p:cNvPr id="41" name="Shape - Iowa"/>
            <p:cNvSpPr>
              <a:spLocks noChangeAspect="1"/>
            </p:cNvSpPr>
            <p:nvPr/>
          </p:nvSpPr>
          <p:spPr bwMode="auto">
            <a:xfrm>
              <a:off x="4562474" y="2132830"/>
              <a:ext cx="758825" cy="487362"/>
            </a:xfrm>
            <a:custGeom>
              <a:avLst/>
              <a:gdLst>
                <a:gd name="T0" fmla="*/ 2147483647 w 481"/>
                <a:gd name="T1" fmla="*/ 2147483647 h 313"/>
                <a:gd name="T2" fmla="*/ 0 w 481"/>
                <a:gd name="T3" fmla="*/ 2147483647 h 313"/>
                <a:gd name="T4" fmla="*/ 2147483647 w 481"/>
                <a:gd name="T5" fmla="*/ 2147483647 h 313"/>
                <a:gd name="T6" fmla="*/ 2147483647 w 481"/>
                <a:gd name="T7" fmla="*/ 2147483647 h 313"/>
                <a:gd name="T8" fmla="*/ 2147483647 w 481"/>
                <a:gd name="T9" fmla="*/ 2147483647 h 313"/>
                <a:gd name="T10" fmla="*/ 2147483647 w 481"/>
                <a:gd name="T11" fmla="*/ 2147483647 h 313"/>
                <a:gd name="T12" fmla="*/ 2147483647 w 481"/>
                <a:gd name="T13" fmla="*/ 2147483647 h 313"/>
                <a:gd name="T14" fmla="*/ 2147483647 w 481"/>
                <a:gd name="T15" fmla="*/ 2147483647 h 313"/>
                <a:gd name="T16" fmla="*/ 2147483647 w 481"/>
                <a:gd name="T17" fmla="*/ 2147483647 h 313"/>
                <a:gd name="T18" fmla="*/ 2147483647 w 481"/>
                <a:gd name="T19" fmla="*/ 2147483647 h 313"/>
                <a:gd name="T20" fmla="*/ 2147483647 w 481"/>
                <a:gd name="T21" fmla="*/ 2147483647 h 313"/>
                <a:gd name="T22" fmla="*/ 2147483647 w 481"/>
                <a:gd name="T23" fmla="*/ 2147483647 h 313"/>
                <a:gd name="T24" fmla="*/ 2147483647 w 481"/>
                <a:gd name="T25" fmla="*/ 2147483647 h 313"/>
                <a:gd name="T26" fmla="*/ 2147483647 w 481"/>
                <a:gd name="T27" fmla="*/ 2147483647 h 313"/>
                <a:gd name="T28" fmla="*/ 2147483647 w 481"/>
                <a:gd name="T29" fmla="*/ 0 h 313"/>
                <a:gd name="T30" fmla="*/ 2147483647 w 481"/>
                <a:gd name="T31" fmla="*/ 2147483647 h 313"/>
                <a:gd name="T32" fmla="*/ 2147483647 w 481"/>
                <a:gd name="T33" fmla="*/ 2147483647 h 313"/>
                <a:gd name="T34" fmla="*/ 2147483647 w 481"/>
                <a:gd name="T35" fmla="*/ 2147483647 h 3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1"/>
                <a:gd name="T55" fmla="*/ 0 h 313"/>
                <a:gd name="T56" fmla="*/ 481 w 481"/>
                <a:gd name="T57" fmla="*/ 313 h 3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1" h="313">
                  <a:moveTo>
                    <a:pt x="7" y="16"/>
                  </a:moveTo>
                  <a:lnTo>
                    <a:pt x="0" y="71"/>
                  </a:lnTo>
                  <a:lnTo>
                    <a:pt x="10" y="129"/>
                  </a:lnTo>
                  <a:lnTo>
                    <a:pt x="55" y="249"/>
                  </a:lnTo>
                  <a:lnTo>
                    <a:pt x="80" y="313"/>
                  </a:lnTo>
                  <a:lnTo>
                    <a:pt x="363" y="298"/>
                  </a:lnTo>
                  <a:lnTo>
                    <a:pt x="410" y="313"/>
                  </a:lnTo>
                  <a:lnTo>
                    <a:pt x="438" y="252"/>
                  </a:lnTo>
                  <a:lnTo>
                    <a:pt x="428" y="208"/>
                  </a:lnTo>
                  <a:lnTo>
                    <a:pt x="475" y="200"/>
                  </a:lnTo>
                  <a:lnTo>
                    <a:pt x="481" y="131"/>
                  </a:lnTo>
                  <a:lnTo>
                    <a:pt x="453" y="101"/>
                  </a:lnTo>
                  <a:lnTo>
                    <a:pt x="404" y="71"/>
                  </a:lnTo>
                  <a:lnTo>
                    <a:pt x="414" y="30"/>
                  </a:lnTo>
                  <a:lnTo>
                    <a:pt x="393" y="0"/>
                  </a:lnTo>
                  <a:lnTo>
                    <a:pt x="287" y="4"/>
                  </a:lnTo>
                  <a:lnTo>
                    <a:pt x="180" y="9"/>
                  </a:lnTo>
                  <a:lnTo>
                    <a:pt x="7" y="16"/>
                  </a:lnTo>
                  <a:close/>
                </a:path>
              </a:pathLst>
            </a:custGeom>
            <a:solidFill>
              <a:schemeClr val="accent1"/>
            </a:solidFill>
            <a:ln w="19050">
              <a:solidFill>
                <a:schemeClr val="tx1"/>
              </a:solidFill>
              <a:prstDash val="solid"/>
              <a:round/>
              <a:headEnd/>
              <a:tailEnd/>
            </a:ln>
          </p:spPr>
          <p:txBody>
            <a:bodyPr/>
            <a:lstStyle/>
            <a:p>
              <a:pPr fontAlgn="auto">
                <a:spcBef>
                  <a:spcPts val="0"/>
                </a:spcBef>
                <a:spcAft>
                  <a:spcPts val="0"/>
                </a:spcAft>
              </a:pPr>
              <a:endParaRPr lang="en-US" sz="1200" b="1">
                <a:solidFill>
                  <a:srgbClr val="B0DDF4"/>
                </a:solidFill>
                <a:latin typeface="Calibri"/>
                <a:cs typeface="+mn-cs"/>
              </a:endParaRPr>
            </a:p>
          </p:txBody>
        </p:sp>
        <p:sp>
          <p:nvSpPr>
            <p:cNvPr id="42" name="Shape - Indiana"/>
            <p:cNvSpPr>
              <a:spLocks noChangeAspect="1"/>
            </p:cNvSpPr>
            <p:nvPr/>
          </p:nvSpPr>
          <p:spPr bwMode="auto">
            <a:xfrm>
              <a:off x="5635624" y="2297931"/>
              <a:ext cx="422275" cy="687387"/>
            </a:xfrm>
            <a:custGeom>
              <a:avLst/>
              <a:gdLst>
                <a:gd name="T0" fmla="*/ 0 w 268"/>
                <a:gd name="T1" fmla="*/ 2147483647 h 441"/>
                <a:gd name="T2" fmla="*/ 2147483647 w 268"/>
                <a:gd name="T3" fmla="*/ 2147483647 h 441"/>
                <a:gd name="T4" fmla="*/ 2147483647 w 268"/>
                <a:gd name="T5" fmla="*/ 2147483647 h 441"/>
                <a:gd name="T6" fmla="*/ 2147483647 w 268"/>
                <a:gd name="T7" fmla="*/ 2147483647 h 441"/>
                <a:gd name="T8" fmla="*/ 2147483647 w 268"/>
                <a:gd name="T9" fmla="*/ 2147483647 h 441"/>
                <a:gd name="T10" fmla="*/ 2147483647 w 268"/>
                <a:gd name="T11" fmla="*/ 0 h 441"/>
                <a:gd name="T12" fmla="*/ 2147483647 w 268"/>
                <a:gd name="T13" fmla="*/ 2147483647 h 441"/>
                <a:gd name="T14" fmla="*/ 2147483647 w 268"/>
                <a:gd name="T15" fmla="*/ 2147483647 h 441"/>
                <a:gd name="T16" fmla="*/ 2147483647 w 268"/>
                <a:gd name="T17" fmla="*/ 2147483647 h 441"/>
                <a:gd name="T18" fmla="*/ 2147483647 w 268"/>
                <a:gd name="T19" fmla="*/ 2147483647 h 441"/>
                <a:gd name="T20" fmla="*/ 2147483647 w 268"/>
                <a:gd name="T21" fmla="*/ 2147483647 h 441"/>
                <a:gd name="T22" fmla="*/ 2147483647 w 268"/>
                <a:gd name="T23" fmla="*/ 2147483647 h 441"/>
                <a:gd name="T24" fmla="*/ 2147483647 w 268"/>
                <a:gd name="T25" fmla="*/ 2147483647 h 441"/>
                <a:gd name="T26" fmla="*/ 2147483647 w 268"/>
                <a:gd name="T27" fmla="*/ 2147483647 h 441"/>
                <a:gd name="T28" fmla="*/ 2147483647 w 268"/>
                <a:gd name="T29" fmla="*/ 2147483647 h 441"/>
                <a:gd name="T30" fmla="*/ 0 w 268"/>
                <a:gd name="T31" fmla="*/ 2147483647 h 4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8"/>
                <a:gd name="T49" fmla="*/ 0 h 441"/>
                <a:gd name="T50" fmla="*/ 268 w 268"/>
                <a:gd name="T51" fmla="*/ 441 h 4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8" h="441">
                  <a:moveTo>
                    <a:pt x="0" y="31"/>
                  </a:moveTo>
                  <a:lnTo>
                    <a:pt x="31" y="48"/>
                  </a:lnTo>
                  <a:lnTo>
                    <a:pt x="61" y="45"/>
                  </a:lnTo>
                  <a:lnTo>
                    <a:pt x="71" y="36"/>
                  </a:lnTo>
                  <a:lnTo>
                    <a:pt x="79" y="9"/>
                  </a:lnTo>
                  <a:lnTo>
                    <a:pt x="208" y="0"/>
                  </a:lnTo>
                  <a:lnTo>
                    <a:pt x="268" y="312"/>
                  </a:lnTo>
                  <a:lnTo>
                    <a:pt x="263" y="309"/>
                  </a:lnTo>
                  <a:lnTo>
                    <a:pt x="219" y="326"/>
                  </a:lnTo>
                  <a:lnTo>
                    <a:pt x="187" y="410"/>
                  </a:lnTo>
                  <a:lnTo>
                    <a:pt x="141" y="398"/>
                  </a:lnTo>
                  <a:lnTo>
                    <a:pt x="87" y="429"/>
                  </a:lnTo>
                  <a:lnTo>
                    <a:pt x="17" y="441"/>
                  </a:lnTo>
                  <a:lnTo>
                    <a:pt x="49" y="359"/>
                  </a:lnTo>
                  <a:lnTo>
                    <a:pt x="35" y="313"/>
                  </a:lnTo>
                  <a:lnTo>
                    <a:pt x="0" y="31"/>
                  </a:lnTo>
                  <a:close/>
                </a:path>
              </a:pathLst>
            </a:custGeom>
            <a:solidFill>
              <a:schemeClr val="accent3"/>
            </a:solidFill>
            <a:ln w="19050">
              <a:solidFill>
                <a:schemeClr val="tx1"/>
              </a:solidFill>
              <a:prstDash val="solid"/>
              <a:round/>
              <a:headEnd/>
              <a:tailEnd/>
            </a:ln>
          </p:spPr>
          <p:txBody>
            <a:bodyPr/>
            <a:lstStyle/>
            <a:p>
              <a:pPr fontAlgn="auto">
                <a:spcBef>
                  <a:spcPts val="0"/>
                </a:spcBef>
                <a:spcAft>
                  <a:spcPts val="0"/>
                </a:spcAft>
              </a:pPr>
              <a:endParaRPr lang="en-US" sz="1200" b="1">
                <a:solidFill>
                  <a:srgbClr val="000000"/>
                </a:solidFill>
                <a:latin typeface="Calibri"/>
                <a:cs typeface="+mn-cs"/>
              </a:endParaRPr>
            </a:p>
          </p:txBody>
        </p:sp>
        <p:sp>
          <p:nvSpPr>
            <p:cNvPr id="43" name="Shape - Illinois"/>
            <p:cNvSpPr>
              <a:spLocks noChangeAspect="1"/>
            </p:cNvSpPr>
            <p:nvPr/>
          </p:nvSpPr>
          <p:spPr bwMode="auto">
            <a:xfrm>
              <a:off x="5173132" y="2236018"/>
              <a:ext cx="547688" cy="887413"/>
            </a:xfrm>
            <a:custGeom>
              <a:avLst/>
              <a:gdLst>
                <a:gd name="T0" fmla="*/ 64 w 346"/>
                <a:gd name="T1" fmla="*/ 33 h 571"/>
                <a:gd name="T2" fmla="*/ 262 w 346"/>
                <a:gd name="T3" fmla="*/ 0 h 571"/>
                <a:gd name="T4" fmla="*/ 294 w 346"/>
                <a:gd name="T5" fmla="*/ 70 h 571"/>
                <a:gd name="T6" fmla="*/ 334 w 346"/>
                <a:gd name="T7" fmla="*/ 362 h 571"/>
                <a:gd name="T8" fmla="*/ 346 w 346"/>
                <a:gd name="T9" fmla="*/ 401 h 571"/>
                <a:gd name="T10" fmla="*/ 314 w 346"/>
                <a:gd name="T11" fmla="*/ 478 h 571"/>
                <a:gd name="T12" fmla="*/ 314 w 346"/>
                <a:gd name="T13" fmla="*/ 532 h 571"/>
                <a:gd name="T14" fmla="*/ 279 w 346"/>
                <a:gd name="T15" fmla="*/ 526 h 571"/>
                <a:gd name="T16" fmla="*/ 280 w 346"/>
                <a:gd name="T17" fmla="*/ 571 h 571"/>
                <a:gd name="T18" fmla="*/ 243 w 346"/>
                <a:gd name="T19" fmla="*/ 553 h 571"/>
                <a:gd name="T20" fmla="*/ 223 w 346"/>
                <a:gd name="T21" fmla="*/ 559 h 571"/>
                <a:gd name="T22" fmla="*/ 195 w 346"/>
                <a:gd name="T23" fmla="*/ 554 h 571"/>
                <a:gd name="T24" fmla="*/ 174 w 346"/>
                <a:gd name="T25" fmla="*/ 486 h 571"/>
                <a:gd name="T26" fmla="*/ 134 w 346"/>
                <a:gd name="T27" fmla="*/ 465 h 571"/>
                <a:gd name="T28" fmla="*/ 134 w 346"/>
                <a:gd name="T29" fmla="*/ 392 h 571"/>
                <a:gd name="T30" fmla="*/ 94 w 346"/>
                <a:gd name="T31" fmla="*/ 401 h 571"/>
                <a:gd name="T32" fmla="*/ 71 w 346"/>
                <a:gd name="T33" fmla="*/ 347 h 571"/>
                <a:gd name="T34" fmla="*/ 0 w 346"/>
                <a:gd name="T35" fmla="*/ 285 h 571"/>
                <a:gd name="T36" fmla="*/ 52 w 346"/>
                <a:gd name="T37" fmla="*/ 186 h 571"/>
                <a:gd name="T38" fmla="*/ 37 w 346"/>
                <a:gd name="T39" fmla="*/ 140 h 571"/>
                <a:gd name="T40" fmla="*/ 89 w 346"/>
                <a:gd name="T41" fmla="*/ 131 h 571"/>
                <a:gd name="T42" fmla="*/ 94 w 346"/>
                <a:gd name="T43" fmla="*/ 67 h 571"/>
                <a:gd name="T44" fmla="*/ 64 w 346"/>
                <a:gd name="T45" fmla="*/ 33 h 5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6"/>
                <a:gd name="T70" fmla="*/ 0 h 571"/>
                <a:gd name="T71" fmla="*/ 346 w 346"/>
                <a:gd name="T72" fmla="*/ 571 h 5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6" h="571">
                  <a:moveTo>
                    <a:pt x="64" y="33"/>
                  </a:moveTo>
                  <a:lnTo>
                    <a:pt x="262" y="0"/>
                  </a:lnTo>
                  <a:lnTo>
                    <a:pt x="294" y="70"/>
                  </a:lnTo>
                  <a:lnTo>
                    <a:pt x="334" y="362"/>
                  </a:lnTo>
                  <a:lnTo>
                    <a:pt x="346" y="401"/>
                  </a:lnTo>
                  <a:lnTo>
                    <a:pt x="314" y="478"/>
                  </a:lnTo>
                  <a:lnTo>
                    <a:pt x="314" y="532"/>
                  </a:lnTo>
                  <a:lnTo>
                    <a:pt x="279" y="526"/>
                  </a:lnTo>
                  <a:lnTo>
                    <a:pt x="280" y="571"/>
                  </a:lnTo>
                  <a:lnTo>
                    <a:pt x="243" y="553"/>
                  </a:lnTo>
                  <a:lnTo>
                    <a:pt x="223" y="559"/>
                  </a:lnTo>
                  <a:lnTo>
                    <a:pt x="195" y="554"/>
                  </a:lnTo>
                  <a:lnTo>
                    <a:pt x="174" y="486"/>
                  </a:lnTo>
                  <a:lnTo>
                    <a:pt x="134" y="465"/>
                  </a:lnTo>
                  <a:lnTo>
                    <a:pt x="134" y="392"/>
                  </a:lnTo>
                  <a:lnTo>
                    <a:pt x="94" y="401"/>
                  </a:lnTo>
                  <a:lnTo>
                    <a:pt x="71" y="347"/>
                  </a:lnTo>
                  <a:lnTo>
                    <a:pt x="0" y="285"/>
                  </a:lnTo>
                  <a:lnTo>
                    <a:pt x="52" y="186"/>
                  </a:lnTo>
                  <a:lnTo>
                    <a:pt x="37" y="140"/>
                  </a:lnTo>
                  <a:lnTo>
                    <a:pt x="89" y="131"/>
                  </a:lnTo>
                  <a:lnTo>
                    <a:pt x="94" y="67"/>
                  </a:lnTo>
                  <a:lnTo>
                    <a:pt x="64" y="33"/>
                  </a:lnTo>
                  <a:close/>
                </a:path>
              </a:pathLst>
            </a:custGeom>
            <a:solidFill>
              <a:schemeClr val="accent1"/>
            </a:solidFill>
            <a:ln w="19050">
              <a:solidFill>
                <a:schemeClr val="tx1"/>
              </a:solidFill>
              <a:prstDash val="solid"/>
              <a:round/>
              <a:headEnd/>
              <a:tailEnd/>
            </a:ln>
          </p:spPr>
          <p:txBody>
            <a:bodyPr/>
            <a:lstStyle/>
            <a:p>
              <a:pPr fontAlgn="auto">
                <a:spcBef>
                  <a:spcPts val="0"/>
                </a:spcBef>
                <a:spcAft>
                  <a:spcPts val="0"/>
                </a:spcAft>
                <a:defRPr/>
              </a:pPr>
              <a:endParaRPr lang="en-US" sz="1200" b="1">
                <a:solidFill>
                  <a:srgbClr val="000000"/>
                </a:solidFill>
                <a:latin typeface="Calibri"/>
                <a:cs typeface="+mn-cs"/>
              </a:endParaRPr>
            </a:p>
          </p:txBody>
        </p:sp>
        <p:sp>
          <p:nvSpPr>
            <p:cNvPr id="44" name="Shape - Idaho"/>
            <p:cNvSpPr>
              <a:spLocks noChangeAspect="1"/>
            </p:cNvSpPr>
            <p:nvPr/>
          </p:nvSpPr>
          <p:spPr bwMode="auto">
            <a:xfrm>
              <a:off x="2117723" y="1127943"/>
              <a:ext cx="750888" cy="1196975"/>
            </a:xfrm>
            <a:custGeom>
              <a:avLst/>
              <a:gdLst>
                <a:gd name="T0" fmla="*/ 2147483647 w 476"/>
                <a:gd name="T1" fmla="*/ 0 h 770"/>
                <a:gd name="T2" fmla="*/ 2147483647 w 476"/>
                <a:gd name="T3" fmla="*/ 2147483647 h 770"/>
                <a:gd name="T4" fmla="*/ 2147483647 w 476"/>
                <a:gd name="T5" fmla="*/ 2147483647 h 770"/>
                <a:gd name="T6" fmla="*/ 2147483647 w 476"/>
                <a:gd name="T7" fmla="*/ 2147483647 h 770"/>
                <a:gd name="T8" fmla="*/ 2147483647 w 476"/>
                <a:gd name="T9" fmla="*/ 2147483647 h 770"/>
                <a:gd name="T10" fmla="*/ 2147483647 w 476"/>
                <a:gd name="T11" fmla="*/ 2147483647 h 770"/>
                <a:gd name="T12" fmla="*/ 2147483647 w 476"/>
                <a:gd name="T13" fmla="*/ 2147483647 h 770"/>
                <a:gd name="T14" fmla="*/ 0 w 476"/>
                <a:gd name="T15" fmla="*/ 2147483647 h 770"/>
                <a:gd name="T16" fmla="*/ 2147483647 w 476"/>
                <a:gd name="T17" fmla="*/ 2147483647 h 770"/>
                <a:gd name="T18" fmla="*/ 2147483647 w 476"/>
                <a:gd name="T19" fmla="*/ 2147483647 h 770"/>
                <a:gd name="T20" fmla="*/ 2147483647 w 476"/>
                <a:gd name="T21" fmla="*/ 2147483647 h 770"/>
                <a:gd name="T22" fmla="*/ 2147483647 w 476"/>
                <a:gd name="T23" fmla="*/ 2147483647 h 770"/>
                <a:gd name="T24" fmla="*/ 2147483647 w 476"/>
                <a:gd name="T25" fmla="*/ 2147483647 h 770"/>
                <a:gd name="T26" fmla="*/ 2147483647 w 476"/>
                <a:gd name="T27" fmla="*/ 2147483647 h 770"/>
                <a:gd name="T28" fmla="*/ 2147483647 w 476"/>
                <a:gd name="T29" fmla="*/ 2147483647 h 770"/>
                <a:gd name="T30" fmla="*/ 2147483647 w 476"/>
                <a:gd name="T31" fmla="*/ 2147483647 h 770"/>
                <a:gd name="T32" fmla="*/ 2147483647 w 476"/>
                <a:gd name="T33" fmla="*/ 2147483647 h 770"/>
                <a:gd name="T34" fmla="*/ 2147483647 w 476"/>
                <a:gd name="T35" fmla="*/ 2147483647 h 770"/>
                <a:gd name="T36" fmla="*/ 2147483647 w 476"/>
                <a:gd name="T37" fmla="*/ 2147483647 h 770"/>
                <a:gd name="T38" fmla="*/ 2147483647 w 476"/>
                <a:gd name="T39" fmla="*/ 2147483647 h 770"/>
                <a:gd name="T40" fmla="*/ 2147483647 w 476"/>
                <a:gd name="T41" fmla="*/ 2147483647 h 770"/>
                <a:gd name="T42" fmla="*/ 2147483647 w 476"/>
                <a:gd name="T43" fmla="*/ 0 h 7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6"/>
                <a:gd name="T67" fmla="*/ 0 h 770"/>
                <a:gd name="T68" fmla="*/ 476 w 476"/>
                <a:gd name="T69" fmla="*/ 770 h 7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6" h="770">
                  <a:moveTo>
                    <a:pt x="115" y="0"/>
                  </a:moveTo>
                  <a:lnTo>
                    <a:pt x="72" y="301"/>
                  </a:lnTo>
                  <a:lnTo>
                    <a:pt x="117" y="365"/>
                  </a:lnTo>
                  <a:lnTo>
                    <a:pt x="47" y="432"/>
                  </a:lnTo>
                  <a:lnTo>
                    <a:pt x="38" y="478"/>
                  </a:lnTo>
                  <a:lnTo>
                    <a:pt x="57" y="511"/>
                  </a:lnTo>
                  <a:lnTo>
                    <a:pt x="38" y="527"/>
                  </a:lnTo>
                  <a:lnTo>
                    <a:pt x="0" y="701"/>
                  </a:lnTo>
                  <a:lnTo>
                    <a:pt x="227" y="742"/>
                  </a:lnTo>
                  <a:lnTo>
                    <a:pt x="442" y="770"/>
                  </a:lnTo>
                  <a:lnTo>
                    <a:pt x="464" y="611"/>
                  </a:lnTo>
                  <a:lnTo>
                    <a:pt x="476" y="523"/>
                  </a:lnTo>
                  <a:lnTo>
                    <a:pt x="455" y="491"/>
                  </a:lnTo>
                  <a:lnTo>
                    <a:pt x="406" y="500"/>
                  </a:lnTo>
                  <a:lnTo>
                    <a:pt x="342" y="508"/>
                  </a:lnTo>
                  <a:lnTo>
                    <a:pt x="330" y="436"/>
                  </a:lnTo>
                  <a:lnTo>
                    <a:pt x="252" y="378"/>
                  </a:lnTo>
                  <a:lnTo>
                    <a:pt x="263" y="341"/>
                  </a:lnTo>
                  <a:lnTo>
                    <a:pt x="270" y="275"/>
                  </a:lnTo>
                  <a:lnTo>
                    <a:pt x="170" y="134"/>
                  </a:lnTo>
                  <a:lnTo>
                    <a:pt x="184" y="9"/>
                  </a:lnTo>
                  <a:lnTo>
                    <a:pt x="115" y="0"/>
                  </a:lnTo>
                  <a:close/>
                </a:path>
              </a:pathLst>
            </a:custGeom>
            <a:solidFill>
              <a:schemeClr val="tx2"/>
            </a:solidFill>
            <a:ln w="19050">
              <a:solidFill>
                <a:schemeClr val="tx1"/>
              </a:solidFill>
              <a:prstDash val="solid"/>
              <a:round/>
              <a:headEnd/>
              <a:tailEnd/>
            </a:ln>
          </p:spPr>
          <p:txBody>
            <a:bodyPr/>
            <a:lstStyle/>
            <a:p>
              <a:pPr fontAlgn="auto">
                <a:spcBef>
                  <a:spcPts val="0"/>
                </a:spcBef>
                <a:spcAft>
                  <a:spcPts val="0"/>
                </a:spcAft>
              </a:pPr>
              <a:endParaRPr lang="en-US" sz="1200" b="1">
                <a:solidFill>
                  <a:srgbClr val="000000"/>
                </a:solidFill>
                <a:latin typeface="Calibri"/>
                <a:cs typeface="+mn-cs"/>
              </a:endParaRPr>
            </a:p>
          </p:txBody>
        </p:sp>
        <p:grpSp>
          <p:nvGrpSpPr>
            <p:cNvPr id="45" name="Shape - Hawaii"/>
            <p:cNvGrpSpPr/>
            <p:nvPr/>
          </p:nvGrpSpPr>
          <p:grpSpPr>
            <a:xfrm>
              <a:off x="2157414" y="4101330"/>
              <a:ext cx="622300" cy="477838"/>
              <a:chOff x="2184402" y="4672013"/>
              <a:chExt cx="622300" cy="477838"/>
            </a:xfrm>
            <a:solidFill>
              <a:srgbClr val="7BC7ED"/>
            </a:solidFill>
          </p:grpSpPr>
          <p:sp>
            <p:nvSpPr>
              <p:cNvPr id="118" name="Freeform 4"/>
              <p:cNvSpPr>
                <a:spLocks noChangeAspect="1"/>
              </p:cNvSpPr>
              <p:nvPr/>
            </p:nvSpPr>
            <p:spPr bwMode="auto">
              <a:xfrm>
                <a:off x="2184402" y="4731923"/>
                <a:ext cx="47758" cy="69294"/>
              </a:xfrm>
              <a:custGeom>
                <a:avLst/>
                <a:gdLst>
                  <a:gd name="T0" fmla="*/ 0 w 66"/>
                  <a:gd name="T1" fmla="*/ 96 h 96"/>
                  <a:gd name="T2" fmla="*/ 0 w 66"/>
                  <a:gd name="T3" fmla="*/ 68 h 96"/>
                  <a:gd name="T4" fmla="*/ 37 w 66"/>
                  <a:gd name="T5" fmla="*/ 0 h 96"/>
                  <a:gd name="T6" fmla="*/ 66 w 66"/>
                  <a:gd name="T7" fmla="*/ 20 h 96"/>
                  <a:gd name="T8" fmla="*/ 34 w 66"/>
                  <a:gd name="T9" fmla="*/ 96 h 96"/>
                  <a:gd name="T10" fmla="*/ 0 w 66"/>
                  <a:gd name="T11" fmla="*/ 96 h 96"/>
                  <a:gd name="T12" fmla="*/ 0 60000 65536"/>
                  <a:gd name="T13" fmla="*/ 0 60000 65536"/>
                  <a:gd name="T14" fmla="*/ 0 60000 65536"/>
                  <a:gd name="T15" fmla="*/ 0 60000 65536"/>
                  <a:gd name="T16" fmla="*/ 0 60000 65536"/>
                  <a:gd name="T17" fmla="*/ 0 60000 65536"/>
                  <a:gd name="T18" fmla="*/ 0 w 66"/>
                  <a:gd name="T19" fmla="*/ 0 h 96"/>
                  <a:gd name="T20" fmla="*/ 66 w 66"/>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66" h="96">
                    <a:moveTo>
                      <a:pt x="0" y="96"/>
                    </a:moveTo>
                    <a:lnTo>
                      <a:pt x="0" y="68"/>
                    </a:lnTo>
                    <a:lnTo>
                      <a:pt x="37" y="0"/>
                    </a:lnTo>
                    <a:lnTo>
                      <a:pt x="66" y="20"/>
                    </a:lnTo>
                    <a:lnTo>
                      <a:pt x="34" y="96"/>
                    </a:lnTo>
                    <a:lnTo>
                      <a:pt x="0" y="96"/>
                    </a:lnTo>
                    <a:close/>
                  </a:path>
                </a:pathLst>
              </a:custGeom>
              <a:solidFill>
                <a:schemeClr val="tx2">
                  <a:lumMod val="40000"/>
                  <a:lumOff val="60000"/>
                </a:schemeClr>
              </a:solidFill>
              <a:ln w="19050">
                <a:solidFill>
                  <a:schemeClr val="tx1"/>
                </a:solidFill>
                <a:prstDash val="solid"/>
                <a:round/>
                <a:headEnd/>
                <a:tailEnd/>
              </a:ln>
            </p:spPr>
            <p:txBody>
              <a:bodyPr/>
              <a:lstStyle/>
              <a:p>
                <a:pPr fontAlgn="auto">
                  <a:spcBef>
                    <a:spcPts val="0"/>
                  </a:spcBef>
                  <a:spcAft>
                    <a:spcPts val="0"/>
                  </a:spcAft>
                </a:pPr>
                <a:endParaRPr lang="en-US" sz="1200" b="1">
                  <a:solidFill>
                    <a:srgbClr val="000000"/>
                  </a:solidFill>
                  <a:latin typeface="Calibri"/>
                  <a:cs typeface="+mn-cs"/>
                </a:endParaRPr>
              </a:p>
            </p:txBody>
          </p:sp>
          <p:sp>
            <p:nvSpPr>
              <p:cNvPr id="119" name="Freeform 5"/>
              <p:cNvSpPr>
                <a:spLocks noChangeAspect="1"/>
              </p:cNvSpPr>
              <p:nvPr/>
            </p:nvSpPr>
            <p:spPr bwMode="auto">
              <a:xfrm>
                <a:off x="2252421" y="4672013"/>
                <a:ext cx="89727" cy="87339"/>
              </a:xfrm>
              <a:custGeom>
                <a:avLst/>
                <a:gdLst>
                  <a:gd name="T0" fmla="*/ 27 w 124"/>
                  <a:gd name="T1" fmla="*/ 13 h 121"/>
                  <a:gd name="T2" fmla="*/ 0 w 124"/>
                  <a:gd name="T3" fmla="*/ 72 h 121"/>
                  <a:gd name="T4" fmla="*/ 48 w 124"/>
                  <a:gd name="T5" fmla="*/ 110 h 121"/>
                  <a:gd name="T6" fmla="*/ 103 w 124"/>
                  <a:gd name="T7" fmla="*/ 121 h 121"/>
                  <a:gd name="T8" fmla="*/ 124 w 124"/>
                  <a:gd name="T9" fmla="*/ 73 h 121"/>
                  <a:gd name="T10" fmla="*/ 110 w 124"/>
                  <a:gd name="T11" fmla="*/ 0 h 121"/>
                  <a:gd name="T12" fmla="*/ 27 w 124"/>
                  <a:gd name="T13" fmla="*/ 13 h 121"/>
                  <a:gd name="T14" fmla="*/ 0 60000 65536"/>
                  <a:gd name="T15" fmla="*/ 0 60000 65536"/>
                  <a:gd name="T16" fmla="*/ 0 60000 65536"/>
                  <a:gd name="T17" fmla="*/ 0 60000 65536"/>
                  <a:gd name="T18" fmla="*/ 0 60000 65536"/>
                  <a:gd name="T19" fmla="*/ 0 60000 65536"/>
                  <a:gd name="T20" fmla="*/ 0 60000 65536"/>
                  <a:gd name="T21" fmla="*/ 0 w 124"/>
                  <a:gd name="T22" fmla="*/ 0 h 121"/>
                  <a:gd name="T23" fmla="*/ 124 w 124"/>
                  <a:gd name="T24" fmla="*/ 121 h 1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121">
                    <a:moveTo>
                      <a:pt x="27" y="13"/>
                    </a:moveTo>
                    <a:lnTo>
                      <a:pt x="0" y="72"/>
                    </a:lnTo>
                    <a:lnTo>
                      <a:pt x="48" y="110"/>
                    </a:lnTo>
                    <a:lnTo>
                      <a:pt x="103" y="121"/>
                    </a:lnTo>
                    <a:lnTo>
                      <a:pt x="124" y="73"/>
                    </a:lnTo>
                    <a:lnTo>
                      <a:pt x="110" y="0"/>
                    </a:lnTo>
                    <a:lnTo>
                      <a:pt x="27" y="13"/>
                    </a:lnTo>
                    <a:close/>
                  </a:path>
                </a:pathLst>
              </a:custGeom>
              <a:solidFill>
                <a:schemeClr val="tx2">
                  <a:lumMod val="40000"/>
                  <a:lumOff val="60000"/>
                </a:schemeClr>
              </a:solidFill>
              <a:ln w="19050">
                <a:solidFill>
                  <a:schemeClr val="tx1"/>
                </a:solidFill>
                <a:prstDash val="solid"/>
                <a:round/>
                <a:headEnd/>
                <a:tailEnd/>
              </a:ln>
            </p:spPr>
            <p:txBody>
              <a:bodyPr/>
              <a:lstStyle/>
              <a:p>
                <a:pPr fontAlgn="auto">
                  <a:spcBef>
                    <a:spcPts val="0"/>
                  </a:spcBef>
                  <a:spcAft>
                    <a:spcPts val="0"/>
                  </a:spcAft>
                </a:pPr>
                <a:endParaRPr lang="en-US" sz="1200" b="1">
                  <a:solidFill>
                    <a:srgbClr val="000000"/>
                  </a:solidFill>
                  <a:latin typeface="Calibri"/>
                  <a:cs typeface="+mn-cs"/>
                </a:endParaRPr>
              </a:p>
            </p:txBody>
          </p:sp>
          <p:sp>
            <p:nvSpPr>
              <p:cNvPr id="120" name="Freeform 6"/>
              <p:cNvSpPr>
                <a:spLocks noChangeAspect="1"/>
              </p:cNvSpPr>
              <p:nvPr/>
            </p:nvSpPr>
            <p:spPr bwMode="auto">
              <a:xfrm>
                <a:off x="2336359" y="4731923"/>
                <a:ext cx="133143" cy="98166"/>
              </a:xfrm>
              <a:custGeom>
                <a:avLst/>
                <a:gdLst>
                  <a:gd name="T0" fmla="*/ 0 w 184"/>
                  <a:gd name="T1" fmla="*/ 48 h 136"/>
                  <a:gd name="T2" fmla="*/ 126 w 184"/>
                  <a:gd name="T3" fmla="*/ 0 h 136"/>
                  <a:gd name="T4" fmla="*/ 149 w 184"/>
                  <a:gd name="T5" fmla="*/ 59 h 136"/>
                  <a:gd name="T6" fmla="*/ 173 w 184"/>
                  <a:gd name="T7" fmla="*/ 72 h 136"/>
                  <a:gd name="T8" fmla="*/ 184 w 184"/>
                  <a:gd name="T9" fmla="*/ 120 h 136"/>
                  <a:gd name="T10" fmla="*/ 121 w 184"/>
                  <a:gd name="T11" fmla="*/ 127 h 136"/>
                  <a:gd name="T12" fmla="*/ 76 w 184"/>
                  <a:gd name="T13" fmla="*/ 136 h 136"/>
                  <a:gd name="T14" fmla="*/ 0 w 184"/>
                  <a:gd name="T15" fmla="*/ 48 h 136"/>
                  <a:gd name="T16" fmla="*/ 0 60000 65536"/>
                  <a:gd name="T17" fmla="*/ 0 60000 65536"/>
                  <a:gd name="T18" fmla="*/ 0 60000 65536"/>
                  <a:gd name="T19" fmla="*/ 0 60000 65536"/>
                  <a:gd name="T20" fmla="*/ 0 60000 65536"/>
                  <a:gd name="T21" fmla="*/ 0 60000 65536"/>
                  <a:gd name="T22" fmla="*/ 0 60000 65536"/>
                  <a:gd name="T23" fmla="*/ 0 60000 65536"/>
                  <a:gd name="T24" fmla="*/ 0 w 184"/>
                  <a:gd name="T25" fmla="*/ 0 h 136"/>
                  <a:gd name="T26" fmla="*/ 184 w 184"/>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 h="136">
                    <a:moveTo>
                      <a:pt x="0" y="48"/>
                    </a:moveTo>
                    <a:lnTo>
                      <a:pt x="126" y="0"/>
                    </a:lnTo>
                    <a:lnTo>
                      <a:pt x="149" y="59"/>
                    </a:lnTo>
                    <a:lnTo>
                      <a:pt x="173" y="72"/>
                    </a:lnTo>
                    <a:lnTo>
                      <a:pt x="184" y="120"/>
                    </a:lnTo>
                    <a:lnTo>
                      <a:pt x="121" y="127"/>
                    </a:lnTo>
                    <a:lnTo>
                      <a:pt x="76" y="136"/>
                    </a:lnTo>
                    <a:lnTo>
                      <a:pt x="0" y="48"/>
                    </a:lnTo>
                    <a:close/>
                  </a:path>
                </a:pathLst>
              </a:custGeom>
              <a:solidFill>
                <a:schemeClr val="tx2">
                  <a:lumMod val="40000"/>
                  <a:lumOff val="60000"/>
                </a:schemeClr>
              </a:solidFill>
              <a:ln w="19050">
                <a:solidFill>
                  <a:schemeClr val="tx1"/>
                </a:solidFill>
                <a:prstDash val="solid"/>
                <a:round/>
                <a:headEnd/>
                <a:tailEnd/>
              </a:ln>
            </p:spPr>
            <p:txBody>
              <a:bodyPr/>
              <a:lstStyle/>
              <a:p>
                <a:pPr fontAlgn="auto">
                  <a:spcBef>
                    <a:spcPts val="0"/>
                  </a:spcBef>
                  <a:spcAft>
                    <a:spcPts val="0"/>
                  </a:spcAft>
                </a:pPr>
                <a:endParaRPr lang="en-US" sz="1200" b="1">
                  <a:solidFill>
                    <a:srgbClr val="000000"/>
                  </a:solidFill>
                  <a:latin typeface="Calibri"/>
                  <a:cs typeface="+mn-cs"/>
                </a:endParaRPr>
              </a:p>
            </p:txBody>
          </p:sp>
          <p:sp>
            <p:nvSpPr>
              <p:cNvPr id="121" name="Freeform 7"/>
              <p:cNvSpPr>
                <a:spLocks noChangeAspect="1"/>
              </p:cNvSpPr>
              <p:nvPr/>
            </p:nvSpPr>
            <p:spPr bwMode="auto">
              <a:xfrm>
                <a:off x="2473844" y="4806270"/>
                <a:ext cx="105646" cy="51970"/>
              </a:xfrm>
              <a:custGeom>
                <a:avLst/>
                <a:gdLst>
                  <a:gd name="T0" fmla="*/ 22 w 146"/>
                  <a:gd name="T1" fmla="*/ 3 h 72"/>
                  <a:gd name="T2" fmla="*/ 0 w 146"/>
                  <a:gd name="T3" fmla="*/ 67 h 72"/>
                  <a:gd name="T4" fmla="*/ 38 w 146"/>
                  <a:gd name="T5" fmla="*/ 72 h 72"/>
                  <a:gd name="T6" fmla="*/ 62 w 146"/>
                  <a:gd name="T7" fmla="*/ 57 h 72"/>
                  <a:gd name="T8" fmla="*/ 107 w 146"/>
                  <a:gd name="T9" fmla="*/ 58 h 72"/>
                  <a:gd name="T10" fmla="*/ 146 w 146"/>
                  <a:gd name="T11" fmla="*/ 30 h 72"/>
                  <a:gd name="T12" fmla="*/ 120 w 146"/>
                  <a:gd name="T13" fmla="*/ 20 h 72"/>
                  <a:gd name="T14" fmla="*/ 101 w 146"/>
                  <a:gd name="T15" fmla="*/ 0 h 72"/>
                  <a:gd name="T16" fmla="*/ 22 w 146"/>
                  <a:gd name="T17" fmla="*/ 3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72"/>
                  <a:gd name="T29" fmla="*/ 146 w 146"/>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72">
                    <a:moveTo>
                      <a:pt x="22" y="3"/>
                    </a:moveTo>
                    <a:lnTo>
                      <a:pt x="0" y="67"/>
                    </a:lnTo>
                    <a:lnTo>
                      <a:pt x="38" y="72"/>
                    </a:lnTo>
                    <a:lnTo>
                      <a:pt x="62" y="57"/>
                    </a:lnTo>
                    <a:lnTo>
                      <a:pt x="107" y="58"/>
                    </a:lnTo>
                    <a:lnTo>
                      <a:pt x="146" y="30"/>
                    </a:lnTo>
                    <a:lnTo>
                      <a:pt x="120" y="20"/>
                    </a:lnTo>
                    <a:lnTo>
                      <a:pt x="101" y="0"/>
                    </a:lnTo>
                    <a:lnTo>
                      <a:pt x="22" y="3"/>
                    </a:lnTo>
                    <a:close/>
                  </a:path>
                </a:pathLst>
              </a:custGeom>
              <a:solidFill>
                <a:schemeClr val="tx2">
                  <a:lumMod val="40000"/>
                  <a:lumOff val="60000"/>
                </a:schemeClr>
              </a:solidFill>
              <a:ln w="19050">
                <a:solidFill>
                  <a:schemeClr val="tx1"/>
                </a:solidFill>
                <a:prstDash val="solid"/>
                <a:round/>
                <a:headEnd/>
                <a:tailEnd/>
              </a:ln>
            </p:spPr>
            <p:txBody>
              <a:bodyPr/>
              <a:lstStyle/>
              <a:p>
                <a:pPr fontAlgn="auto">
                  <a:spcBef>
                    <a:spcPts val="0"/>
                  </a:spcBef>
                  <a:spcAft>
                    <a:spcPts val="0"/>
                  </a:spcAft>
                </a:pPr>
                <a:endParaRPr lang="en-US" sz="1200" b="1">
                  <a:solidFill>
                    <a:srgbClr val="000000"/>
                  </a:solidFill>
                  <a:latin typeface="Calibri"/>
                  <a:cs typeface="+mn-cs"/>
                </a:endParaRPr>
              </a:p>
            </p:txBody>
          </p:sp>
          <p:sp>
            <p:nvSpPr>
              <p:cNvPr id="122" name="Freeform 8"/>
              <p:cNvSpPr>
                <a:spLocks noChangeAspect="1"/>
              </p:cNvSpPr>
              <p:nvPr/>
            </p:nvSpPr>
            <p:spPr bwMode="auto">
              <a:xfrm>
                <a:off x="2504959" y="4879894"/>
                <a:ext cx="43416" cy="37534"/>
              </a:xfrm>
              <a:custGeom>
                <a:avLst/>
                <a:gdLst>
                  <a:gd name="T0" fmla="*/ 52 w 60"/>
                  <a:gd name="T1" fmla="*/ 0 h 52"/>
                  <a:gd name="T2" fmla="*/ 0 w 60"/>
                  <a:gd name="T3" fmla="*/ 4 h 52"/>
                  <a:gd name="T4" fmla="*/ 9 w 60"/>
                  <a:gd name="T5" fmla="*/ 52 h 52"/>
                  <a:gd name="T6" fmla="*/ 60 w 60"/>
                  <a:gd name="T7" fmla="*/ 40 h 52"/>
                  <a:gd name="T8" fmla="*/ 52 w 60"/>
                  <a:gd name="T9" fmla="*/ 0 h 52"/>
                  <a:gd name="T10" fmla="*/ 0 60000 65536"/>
                  <a:gd name="T11" fmla="*/ 0 60000 65536"/>
                  <a:gd name="T12" fmla="*/ 0 60000 65536"/>
                  <a:gd name="T13" fmla="*/ 0 60000 65536"/>
                  <a:gd name="T14" fmla="*/ 0 60000 65536"/>
                  <a:gd name="T15" fmla="*/ 0 w 60"/>
                  <a:gd name="T16" fmla="*/ 0 h 52"/>
                  <a:gd name="T17" fmla="*/ 60 w 60"/>
                  <a:gd name="T18" fmla="*/ 52 h 52"/>
                </a:gdLst>
                <a:ahLst/>
                <a:cxnLst>
                  <a:cxn ang="T10">
                    <a:pos x="T0" y="T1"/>
                  </a:cxn>
                  <a:cxn ang="T11">
                    <a:pos x="T2" y="T3"/>
                  </a:cxn>
                  <a:cxn ang="T12">
                    <a:pos x="T4" y="T5"/>
                  </a:cxn>
                  <a:cxn ang="T13">
                    <a:pos x="T6" y="T7"/>
                  </a:cxn>
                  <a:cxn ang="T14">
                    <a:pos x="T8" y="T9"/>
                  </a:cxn>
                </a:cxnLst>
                <a:rect l="T15" t="T16" r="T17" b="T18"/>
                <a:pathLst>
                  <a:path w="60" h="52">
                    <a:moveTo>
                      <a:pt x="52" y="0"/>
                    </a:moveTo>
                    <a:lnTo>
                      <a:pt x="0" y="4"/>
                    </a:lnTo>
                    <a:lnTo>
                      <a:pt x="9" y="52"/>
                    </a:lnTo>
                    <a:lnTo>
                      <a:pt x="60" y="40"/>
                    </a:lnTo>
                    <a:lnTo>
                      <a:pt x="52" y="0"/>
                    </a:lnTo>
                    <a:close/>
                  </a:path>
                </a:pathLst>
              </a:custGeom>
              <a:solidFill>
                <a:schemeClr val="tx2">
                  <a:lumMod val="40000"/>
                  <a:lumOff val="60000"/>
                </a:schemeClr>
              </a:solidFill>
              <a:ln w="19050">
                <a:solidFill>
                  <a:schemeClr val="tx1"/>
                </a:solidFill>
                <a:prstDash val="solid"/>
                <a:round/>
                <a:headEnd/>
                <a:tailEnd/>
              </a:ln>
            </p:spPr>
            <p:txBody>
              <a:bodyPr/>
              <a:lstStyle/>
              <a:p>
                <a:pPr fontAlgn="auto">
                  <a:spcBef>
                    <a:spcPts val="0"/>
                  </a:spcBef>
                  <a:spcAft>
                    <a:spcPts val="0"/>
                  </a:spcAft>
                </a:pPr>
                <a:endParaRPr lang="en-US" sz="1200" b="1">
                  <a:solidFill>
                    <a:srgbClr val="000000"/>
                  </a:solidFill>
                  <a:latin typeface="Calibri"/>
                  <a:cs typeface="+mn-cs"/>
                </a:endParaRPr>
              </a:p>
            </p:txBody>
          </p:sp>
          <p:sp>
            <p:nvSpPr>
              <p:cNvPr id="123" name="Freeform 9"/>
              <p:cNvSpPr>
                <a:spLocks noChangeAspect="1"/>
              </p:cNvSpPr>
              <p:nvPr/>
            </p:nvSpPr>
            <p:spPr bwMode="auto">
              <a:xfrm>
                <a:off x="2551993" y="4920316"/>
                <a:ext cx="29668" cy="36812"/>
              </a:xfrm>
              <a:custGeom>
                <a:avLst/>
                <a:gdLst>
                  <a:gd name="T0" fmla="*/ 0 w 41"/>
                  <a:gd name="T1" fmla="*/ 20 h 51"/>
                  <a:gd name="T2" fmla="*/ 41 w 41"/>
                  <a:gd name="T3" fmla="*/ 0 h 51"/>
                  <a:gd name="T4" fmla="*/ 41 w 41"/>
                  <a:gd name="T5" fmla="*/ 45 h 51"/>
                  <a:gd name="T6" fmla="*/ 14 w 41"/>
                  <a:gd name="T7" fmla="*/ 51 h 51"/>
                  <a:gd name="T8" fmla="*/ 0 w 41"/>
                  <a:gd name="T9" fmla="*/ 20 h 51"/>
                  <a:gd name="T10" fmla="*/ 0 60000 65536"/>
                  <a:gd name="T11" fmla="*/ 0 60000 65536"/>
                  <a:gd name="T12" fmla="*/ 0 60000 65536"/>
                  <a:gd name="T13" fmla="*/ 0 60000 65536"/>
                  <a:gd name="T14" fmla="*/ 0 60000 65536"/>
                  <a:gd name="T15" fmla="*/ 0 w 41"/>
                  <a:gd name="T16" fmla="*/ 0 h 51"/>
                  <a:gd name="T17" fmla="*/ 41 w 41"/>
                  <a:gd name="T18" fmla="*/ 51 h 51"/>
                </a:gdLst>
                <a:ahLst/>
                <a:cxnLst>
                  <a:cxn ang="T10">
                    <a:pos x="T0" y="T1"/>
                  </a:cxn>
                  <a:cxn ang="T11">
                    <a:pos x="T2" y="T3"/>
                  </a:cxn>
                  <a:cxn ang="T12">
                    <a:pos x="T4" y="T5"/>
                  </a:cxn>
                  <a:cxn ang="T13">
                    <a:pos x="T6" y="T7"/>
                  </a:cxn>
                  <a:cxn ang="T14">
                    <a:pos x="T8" y="T9"/>
                  </a:cxn>
                </a:cxnLst>
                <a:rect l="T15" t="T16" r="T17" b="T18"/>
                <a:pathLst>
                  <a:path w="41" h="51">
                    <a:moveTo>
                      <a:pt x="0" y="20"/>
                    </a:moveTo>
                    <a:lnTo>
                      <a:pt x="41" y="0"/>
                    </a:lnTo>
                    <a:lnTo>
                      <a:pt x="41" y="45"/>
                    </a:lnTo>
                    <a:lnTo>
                      <a:pt x="14" y="51"/>
                    </a:lnTo>
                    <a:lnTo>
                      <a:pt x="0" y="20"/>
                    </a:lnTo>
                    <a:close/>
                  </a:path>
                </a:pathLst>
              </a:custGeom>
              <a:solidFill>
                <a:schemeClr val="tx2">
                  <a:lumMod val="40000"/>
                  <a:lumOff val="60000"/>
                </a:schemeClr>
              </a:solidFill>
              <a:ln w="19050">
                <a:solidFill>
                  <a:schemeClr val="tx1"/>
                </a:solidFill>
                <a:prstDash val="solid"/>
                <a:round/>
                <a:headEnd/>
                <a:tailEnd/>
              </a:ln>
            </p:spPr>
            <p:txBody>
              <a:bodyPr/>
              <a:lstStyle/>
              <a:p>
                <a:pPr fontAlgn="auto">
                  <a:spcBef>
                    <a:spcPts val="0"/>
                  </a:spcBef>
                  <a:spcAft>
                    <a:spcPts val="0"/>
                  </a:spcAft>
                </a:pPr>
                <a:endParaRPr lang="en-US" sz="1200" b="1">
                  <a:solidFill>
                    <a:srgbClr val="000000"/>
                  </a:solidFill>
                  <a:latin typeface="Calibri"/>
                  <a:cs typeface="+mn-cs"/>
                </a:endParaRPr>
              </a:p>
            </p:txBody>
          </p:sp>
          <p:sp>
            <p:nvSpPr>
              <p:cNvPr id="124" name="Freeform"/>
              <p:cNvSpPr>
                <a:spLocks noChangeAspect="1"/>
              </p:cNvSpPr>
              <p:nvPr/>
            </p:nvSpPr>
            <p:spPr bwMode="auto">
              <a:xfrm>
                <a:off x="2626524" y="4937639"/>
                <a:ext cx="180178" cy="212212"/>
              </a:xfrm>
              <a:custGeom>
                <a:avLst/>
                <a:gdLst>
                  <a:gd name="T0" fmla="*/ 42 w 249"/>
                  <a:gd name="T1" fmla="*/ 0 h 294"/>
                  <a:gd name="T2" fmla="*/ 0 w 249"/>
                  <a:gd name="T3" fmla="*/ 112 h 294"/>
                  <a:gd name="T4" fmla="*/ 30 w 249"/>
                  <a:gd name="T5" fmla="*/ 167 h 294"/>
                  <a:gd name="T6" fmla="*/ 30 w 249"/>
                  <a:gd name="T7" fmla="*/ 267 h 294"/>
                  <a:gd name="T8" fmla="*/ 90 w 249"/>
                  <a:gd name="T9" fmla="*/ 294 h 294"/>
                  <a:gd name="T10" fmla="*/ 117 w 249"/>
                  <a:gd name="T11" fmla="*/ 235 h 294"/>
                  <a:gd name="T12" fmla="*/ 193 w 249"/>
                  <a:gd name="T13" fmla="*/ 222 h 294"/>
                  <a:gd name="T14" fmla="*/ 249 w 249"/>
                  <a:gd name="T15" fmla="*/ 158 h 294"/>
                  <a:gd name="T16" fmla="*/ 190 w 249"/>
                  <a:gd name="T17" fmla="*/ 58 h 294"/>
                  <a:gd name="T18" fmla="*/ 42 w 249"/>
                  <a:gd name="T19" fmla="*/ 0 h 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9"/>
                  <a:gd name="T31" fmla="*/ 0 h 294"/>
                  <a:gd name="T32" fmla="*/ 249 w 249"/>
                  <a:gd name="T33" fmla="*/ 294 h 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9" h="294">
                    <a:moveTo>
                      <a:pt x="42" y="0"/>
                    </a:moveTo>
                    <a:lnTo>
                      <a:pt x="0" y="112"/>
                    </a:lnTo>
                    <a:lnTo>
                      <a:pt x="30" y="167"/>
                    </a:lnTo>
                    <a:lnTo>
                      <a:pt x="30" y="267"/>
                    </a:lnTo>
                    <a:lnTo>
                      <a:pt x="90" y="294"/>
                    </a:lnTo>
                    <a:lnTo>
                      <a:pt x="117" y="235"/>
                    </a:lnTo>
                    <a:lnTo>
                      <a:pt x="193" y="222"/>
                    </a:lnTo>
                    <a:lnTo>
                      <a:pt x="249" y="158"/>
                    </a:lnTo>
                    <a:lnTo>
                      <a:pt x="190" y="58"/>
                    </a:lnTo>
                    <a:lnTo>
                      <a:pt x="42" y="0"/>
                    </a:lnTo>
                    <a:close/>
                  </a:path>
                </a:pathLst>
              </a:custGeom>
              <a:solidFill>
                <a:schemeClr val="tx2">
                  <a:lumMod val="40000"/>
                  <a:lumOff val="60000"/>
                </a:schemeClr>
              </a:solidFill>
              <a:ln w="19050">
                <a:solidFill>
                  <a:schemeClr val="tx1"/>
                </a:solidFill>
                <a:prstDash val="solid"/>
                <a:round/>
                <a:headEnd/>
                <a:tailEnd/>
              </a:ln>
            </p:spPr>
            <p:txBody>
              <a:bodyPr/>
              <a:lstStyle/>
              <a:p>
                <a:pPr fontAlgn="auto">
                  <a:spcBef>
                    <a:spcPts val="0"/>
                  </a:spcBef>
                  <a:spcAft>
                    <a:spcPts val="0"/>
                  </a:spcAft>
                </a:pPr>
                <a:endParaRPr lang="en-US" sz="1200" b="1">
                  <a:solidFill>
                    <a:srgbClr val="000000"/>
                  </a:solidFill>
                  <a:latin typeface="Calibri"/>
                  <a:cs typeface="+mn-cs"/>
                </a:endParaRPr>
              </a:p>
            </p:txBody>
          </p:sp>
          <p:sp>
            <p:nvSpPr>
              <p:cNvPr id="125" name="Freeform"/>
              <p:cNvSpPr>
                <a:spLocks noChangeAspect="1"/>
              </p:cNvSpPr>
              <p:nvPr/>
            </p:nvSpPr>
            <p:spPr bwMode="auto">
              <a:xfrm>
                <a:off x="2562847" y="4838751"/>
                <a:ext cx="99857" cy="83008"/>
              </a:xfrm>
              <a:custGeom>
                <a:avLst/>
                <a:gdLst>
                  <a:gd name="T0" fmla="*/ 29 w 138"/>
                  <a:gd name="T1" fmla="*/ 0 h 115"/>
                  <a:gd name="T2" fmla="*/ 0 w 138"/>
                  <a:gd name="T3" fmla="*/ 34 h 115"/>
                  <a:gd name="T4" fmla="*/ 12 w 138"/>
                  <a:gd name="T5" fmla="*/ 61 h 115"/>
                  <a:gd name="T6" fmla="*/ 38 w 138"/>
                  <a:gd name="T7" fmla="*/ 70 h 115"/>
                  <a:gd name="T8" fmla="*/ 64 w 138"/>
                  <a:gd name="T9" fmla="*/ 115 h 115"/>
                  <a:gd name="T10" fmla="*/ 136 w 138"/>
                  <a:gd name="T11" fmla="*/ 97 h 115"/>
                  <a:gd name="T12" fmla="*/ 138 w 138"/>
                  <a:gd name="T13" fmla="*/ 49 h 115"/>
                  <a:gd name="T14" fmla="*/ 85 w 138"/>
                  <a:gd name="T15" fmla="*/ 9 h 115"/>
                  <a:gd name="T16" fmla="*/ 29 w 138"/>
                  <a:gd name="T17" fmla="*/ 0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115"/>
                  <a:gd name="T29" fmla="*/ 138 w 138"/>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115">
                    <a:moveTo>
                      <a:pt x="29" y="0"/>
                    </a:moveTo>
                    <a:lnTo>
                      <a:pt x="0" y="34"/>
                    </a:lnTo>
                    <a:lnTo>
                      <a:pt x="12" y="61"/>
                    </a:lnTo>
                    <a:lnTo>
                      <a:pt x="38" y="70"/>
                    </a:lnTo>
                    <a:lnTo>
                      <a:pt x="64" y="115"/>
                    </a:lnTo>
                    <a:lnTo>
                      <a:pt x="136" y="97"/>
                    </a:lnTo>
                    <a:lnTo>
                      <a:pt x="138" y="49"/>
                    </a:lnTo>
                    <a:lnTo>
                      <a:pt x="85" y="9"/>
                    </a:lnTo>
                    <a:lnTo>
                      <a:pt x="29" y="0"/>
                    </a:lnTo>
                    <a:close/>
                  </a:path>
                </a:pathLst>
              </a:custGeom>
              <a:solidFill>
                <a:schemeClr val="tx2">
                  <a:lumMod val="40000"/>
                  <a:lumOff val="60000"/>
                </a:schemeClr>
              </a:solidFill>
              <a:ln w="19050">
                <a:solidFill>
                  <a:schemeClr val="tx1"/>
                </a:solidFill>
                <a:prstDash val="solid"/>
                <a:round/>
                <a:headEnd/>
                <a:tailEnd/>
              </a:ln>
            </p:spPr>
            <p:txBody>
              <a:bodyPr/>
              <a:lstStyle/>
              <a:p>
                <a:pPr fontAlgn="auto">
                  <a:spcBef>
                    <a:spcPts val="0"/>
                  </a:spcBef>
                  <a:spcAft>
                    <a:spcPts val="0"/>
                  </a:spcAft>
                </a:pPr>
                <a:endParaRPr lang="en-US" sz="1200" b="1">
                  <a:solidFill>
                    <a:srgbClr val="000000"/>
                  </a:solidFill>
                  <a:latin typeface="Calibri"/>
                  <a:cs typeface="+mn-cs"/>
                </a:endParaRPr>
              </a:p>
            </p:txBody>
          </p:sp>
        </p:grpSp>
        <p:sp>
          <p:nvSpPr>
            <p:cNvPr id="46" name="Shape - Georgia"/>
            <p:cNvSpPr>
              <a:spLocks noChangeAspect="1"/>
            </p:cNvSpPr>
            <p:nvPr/>
          </p:nvSpPr>
          <p:spPr bwMode="auto">
            <a:xfrm>
              <a:off x="6061075" y="3347268"/>
              <a:ext cx="708025" cy="722313"/>
            </a:xfrm>
            <a:custGeom>
              <a:avLst/>
              <a:gdLst>
                <a:gd name="T0" fmla="*/ 0 w 447"/>
                <a:gd name="T1" fmla="*/ 2147483647 h 463"/>
                <a:gd name="T2" fmla="*/ 2147483647 w 447"/>
                <a:gd name="T3" fmla="*/ 2147483647 h 463"/>
                <a:gd name="T4" fmla="*/ 2147483647 w 447"/>
                <a:gd name="T5" fmla="*/ 2147483647 h 463"/>
                <a:gd name="T6" fmla="*/ 2147483647 w 447"/>
                <a:gd name="T7" fmla="*/ 0 h 463"/>
                <a:gd name="T8" fmla="*/ 2147483647 w 447"/>
                <a:gd name="T9" fmla="*/ 2147483647 h 463"/>
                <a:gd name="T10" fmla="*/ 2147483647 w 447"/>
                <a:gd name="T11" fmla="*/ 2147483647 h 463"/>
                <a:gd name="T12" fmla="*/ 2147483647 w 447"/>
                <a:gd name="T13" fmla="*/ 2147483647 h 463"/>
                <a:gd name="T14" fmla="*/ 2147483647 w 447"/>
                <a:gd name="T15" fmla="*/ 2147483647 h 463"/>
                <a:gd name="T16" fmla="*/ 2147483647 w 447"/>
                <a:gd name="T17" fmla="*/ 2147483647 h 463"/>
                <a:gd name="T18" fmla="*/ 2147483647 w 447"/>
                <a:gd name="T19" fmla="*/ 2147483647 h 463"/>
                <a:gd name="T20" fmla="*/ 2147483647 w 447"/>
                <a:gd name="T21" fmla="*/ 2147483647 h 463"/>
                <a:gd name="T22" fmla="*/ 2147483647 w 447"/>
                <a:gd name="T23" fmla="*/ 2147483647 h 463"/>
                <a:gd name="T24" fmla="*/ 2147483647 w 447"/>
                <a:gd name="T25" fmla="*/ 2147483647 h 463"/>
                <a:gd name="T26" fmla="*/ 2147483647 w 447"/>
                <a:gd name="T27" fmla="*/ 2147483647 h 463"/>
                <a:gd name="T28" fmla="*/ 2147483647 w 447"/>
                <a:gd name="T29" fmla="*/ 2147483647 h 463"/>
                <a:gd name="T30" fmla="*/ 2147483647 w 447"/>
                <a:gd name="T31" fmla="*/ 2147483647 h 463"/>
                <a:gd name="T32" fmla="*/ 2147483647 w 447"/>
                <a:gd name="T33" fmla="*/ 2147483647 h 463"/>
                <a:gd name="T34" fmla="*/ 2147483647 w 447"/>
                <a:gd name="T35" fmla="*/ 2147483647 h 463"/>
                <a:gd name="T36" fmla="*/ 0 w 447"/>
                <a:gd name="T37" fmla="*/ 2147483647 h 4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7"/>
                <a:gd name="T58" fmla="*/ 0 h 463"/>
                <a:gd name="T59" fmla="*/ 447 w 447"/>
                <a:gd name="T60" fmla="*/ 463 h 4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7" h="463">
                  <a:moveTo>
                    <a:pt x="0" y="28"/>
                  </a:moveTo>
                  <a:lnTo>
                    <a:pt x="4" y="28"/>
                  </a:lnTo>
                  <a:lnTo>
                    <a:pt x="109" y="9"/>
                  </a:lnTo>
                  <a:lnTo>
                    <a:pt x="201" y="0"/>
                  </a:lnTo>
                  <a:lnTo>
                    <a:pt x="188" y="23"/>
                  </a:lnTo>
                  <a:lnTo>
                    <a:pt x="216" y="23"/>
                  </a:lnTo>
                  <a:lnTo>
                    <a:pt x="375" y="167"/>
                  </a:lnTo>
                  <a:lnTo>
                    <a:pt x="438" y="259"/>
                  </a:lnTo>
                  <a:lnTo>
                    <a:pt x="447" y="322"/>
                  </a:lnTo>
                  <a:lnTo>
                    <a:pt x="426" y="336"/>
                  </a:lnTo>
                  <a:lnTo>
                    <a:pt x="438" y="399"/>
                  </a:lnTo>
                  <a:lnTo>
                    <a:pt x="393" y="402"/>
                  </a:lnTo>
                  <a:lnTo>
                    <a:pt x="393" y="456"/>
                  </a:lnTo>
                  <a:lnTo>
                    <a:pt x="358" y="429"/>
                  </a:lnTo>
                  <a:lnTo>
                    <a:pt x="128" y="463"/>
                  </a:lnTo>
                  <a:lnTo>
                    <a:pt x="76" y="363"/>
                  </a:lnTo>
                  <a:lnTo>
                    <a:pt x="113" y="295"/>
                  </a:lnTo>
                  <a:lnTo>
                    <a:pt x="64" y="260"/>
                  </a:lnTo>
                  <a:lnTo>
                    <a:pt x="0" y="28"/>
                  </a:lnTo>
                  <a:close/>
                </a:path>
              </a:pathLst>
            </a:custGeom>
            <a:solidFill>
              <a:schemeClr val="tx2"/>
            </a:solidFill>
            <a:ln w="19050">
              <a:solidFill>
                <a:schemeClr val="tx1"/>
              </a:solidFill>
              <a:prstDash val="solid"/>
              <a:round/>
              <a:headEnd/>
              <a:tailEnd/>
            </a:ln>
          </p:spPr>
          <p:txBody>
            <a:bodyPr/>
            <a:lstStyle/>
            <a:p>
              <a:pPr fontAlgn="auto">
                <a:spcBef>
                  <a:spcPts val="0"/>
                </a:spcBef>
                <a:spcAft>
                  <a:spcPts val="0"/>
                </a:spcAft>
              </a:pPr>
              <a:endParaRPr lang="en-US" sz="1200" b="1">
                <a:solidFill>
                  <a:srgbClr val="000000"/>
                </a:solidFill>
                <a:latin typeface="Calibri"/>
                <a:cs typeface="+mn-cs"/>
              </a:endParaRPr>
            </a:p>
          </p:txBody>
        </p:sp>
        <p:sp>
          <p:nvSpPr>
            <p:cNvPr id="47" name="Shape - Florida"/>
            <p:cNvSpPr>
              <a:spLocks noChangeAspect="1"/>
            </p:cNvSpPr>
            <p:nvPr/>
          </p:nvSpPr>
          <p:spPr bwMode="auto">
            <a:xfrm>
              <a:off x="5900737" y="3966393"/>
              <a:ext cx="1206500" cy="809625"/>
            </a:xfrm>
            <a:custGeom>
              <a:avLst/>
              <a:gdLst>
                <a:gd name="T0" fmla="*/ 0 w 765"/>
                <a:gd name="T1" fmla="*/ 2147483647 h 519"/>
                <a:gd name="T2" fmla="*/ 2147483647 w 765"/>
                <a:gd name="T3" fmla="*/ 2147483647 h 519"/>
                <a:gd name="T4" fmla="*/ 2147483647 w 765"/>
                <a:gd name="T5" fmla="*/ 2147483647 h 519"/>
                <a:gd name="T6" fmla="*/ 2147483647 w 765"/>
                <a:gd name="T7" fmla="*/ 2147483647 h 519"/>
                <a:gd name="T8" fmla="*/ 2147483647 w 765"/>
                <a:gd name="T9" fmla="*/ 2147483647 h 519"/>
                <a:gd name="T10" fmla="*/ 2147483647 w 765"/>
                <a:gd name="T11" fmla="*/ 2147483647 h 519"/>
                <a:gd name="T12" fmla="*/ 2147483647 w 765"/>
                <a:gd name="T13" fmla="*/ 0 h 519"/>
                <a:gd name="T14" fmla="*/ 2147483647 w 765"/>
                <a:gd name="T15" fmla="*/ 2147483647 h 519"/>
                <a:gd name="T16" fmla="*/ 2147483647 w 765"/>
                <a:gd name="T17" fmla="*/ 2147483647 h 519"/>
                <a:gd name="T18" fmla="*/ 2147483647 w 765"/>
                <a:gd name="T19" fmla="*/ 2147483647 h 519"/>
                <a:gd name="T20" fmla="*/ 2147483647 w 765"/>
                <a:gd name="T21" fmla="*/ 2147483647 h 519"/>
                <a:gd name="T22" fmla="*/ 2147483647 w 765"/>
                <a:gd name="T23" fmla="*/ 2147483647 h 519"/>
                <a:gd name="T24" fmla="*/ 2147483647 w 765"/>
                <a:gd name="T25" fmla="*/ 2147483647 h 519"/>
                <a:gd name="T26" fmla="*/ 2147483647 w 765"/>
                <a:gd name="T27" fmla="*/ 2147483647 h 519"/>
                <a:gd name="T28" fmla="*/ 2147483647 w 765"/>
                <a:gd name="T29" fmla="*/ 2147483647 h 519"/>
                <a:gd name="T30" fmla="*/ 2147483647 w 765"/>
                <a:gd name="T31" fmla="*/ 2147483647 h 519"/>
                <a:gd name="T32" fmla="*/ 2147483647 w 765"/>
                <a:gd name="T33" fmla="*/ 2147483647 h 519"/>
                <a:gd name="T34" fmla="*/ 2147483647 w 765"/>
                <a:gd name="T35" fmla="*/ 2147483647 h 519"/>
                <a:gd name="T36" fmla="*/ 2147483647 w 765"/>
                <a:gd name="T37" fmla="*/ 2147483647 h 519"/>
                <a:gd name="T38" fmla="*/ 2147483647 w 765"/>
                <a:gd name="T39" fmla="*/ 2147483647 h 519"/>
                <a:gd name="T40" fmla="*/ 2147483647 w 765"/>
                <a:gd name="T41" fmla="*/ 2147483647 h 519"/>
                <a:gd name="T42" fmla="*/ 2147483647 w 765"/>
                <a:gd name="T43" fmla="*/ 2147483647 h 519"/>
                <a:gd name="T44" fmla="*/ 2147483647 w 765"/>
                <a:gd name="T45" fmla="*/ 2147483647 h 519"/>
                <a:gd name="T46" fmla="*/ 2147483647 w 765"/>
                <a:gd name="T47" fmla="*/ 2147483647 h 519"/>
                <a:gd name="T48" fmla="*/ 2147483647 w 765"/>
                <a:gd name="T49" fmla="*/ 2147483647 h 519"/>
                <a:gd name="T50" fmla="*/ 2147483647 w 765"/>
                <a:gd name="T51" fmla="*/ 2147483647 h 519"/>
                <a:gd name="T52" fmla="*/ 2147483647 w 765"/>
                <a:gd name="T53" fmla="*/ 2147483647 h 519"/>
                <a:gd name="T54" fmla="*/ 2147483647 w 765"/>
                <a:gd name="T55" fmla="*/ 2147483647 h 519"/>
                <a:gd name="T56" fmla="*/ 2147483647 w 765"/>
                <a:gd name="T57" fmla="*/ 2147483647 h 519"/>
                <a:gd name="T58" fmla="*/ 2147483647 w 765"/>
                <a:gd name="T59" fmla="*/ 2147483647 h 519"/>
                <a:gd name="T60" fmla="*/ 2147483647 w 765"/>
                <a:gd name="T61" fmla="*/ 2147483647 h 519"/>
                <a:gd name="T62" fmla="*/ 2147483647 w 765"/>
                <a:gd name="T63" fmla="*/ 2147483647 h 519"/>
                <a:gd name="T64" fmla="*/ 2147483647 w 765"/>
                <a:gd name="T65" fmla="*/ 2147483647 h 519"/>
                <a:gd name="T66" fmla="*/ 2147483647 w 765"/>
                <a:gd name="T67" fmla="*/ 2147483647 h 519"/>
                <a:gd name="T68" fmla="*/ 2147483647 w 765"/>
                <a:gd name="T69" fmla="*/ 2147483647 h 519"/>
                <a:gd name="T70" fmla="*/ 2147483647 w 765"/>
                <a:gd name="T71" fmla="*/ 2147483647 h 519"/>
                <a:gd name="T72" fmla="*/ 2147483647 w 765"/>
                <a:gd name="T73" fmla="*/ 2147483647 h 519"/>
                <a:gd name="T74" fmla="*/ 2147483647 w 765"/>
                <a:gd name="T75" fmla="*/ 2147483647 h 519"/>
                <a:gd name="T76" fmla="*/ 2147483647 w 765"/>
                <a:gd name="T77" fmla="*/ 2147483647 h 519"/>
                <a:gd name="T78" fmla="*/ 0 w 765"/>
                <a:gd name="T79" fmla="*/ 2147483647 h 5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5"/>
                <a:gd name="T121" fmla="*/ 0 h 519"/>
                <a:gd name="T122" fmla="*/ 765 w 765"/>
                <a:gd name="T123" fmla="*/ 519 h 51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5" h="519">
                  <a:moveTo>
                    <a:pt x="0" y="51"/>
                  </a:moveTo>
                  <a:lnTo>
                    <a:pt x="210" y="30"/>
                  </a:lnTo>
                  <a:lnTo>
                    <a:pt x="233" y="64"/>
                  </a:lnTo>
                  <a:lnTo>
                    <a:pt x="458" y="30"/>
                  </a:lnTo>
                  <a:lnTo>
                    <a:pt x="496" y="58"/>
                  </a:lnTo>
                  <a:lnTo>
                    <a:pt x="496" y="4"/>
                  </a:lnTo>
                  <a:lnTo>
                    <a:pt x="493" y="0"/>
                  </a:lnTo>
                  <a:lnTo>
                    <a:pt x="538" y="3"/>
                  </a:lnTo>
                  <a:lnTo>
                    <a:pt x="586" y="83"/>
                  </a:lnTo>
                  <a:lnTo>
                    <a:pt x="662" y="192"/>
                  </a:lnTo>
                  <a:lnTo>
                    <a:pt x="699" y="286"/>
                  </a:lnTo>
                  <a:lnTo>
                    <a:pt x="756" y="352"/>
                  </a:lnTo>
                  <a:lnTo>
                    <a:pt x="765" y="447"/>
                  </a:lnTo>
                  <a:lnTo>
                    <a:pt x="747" y="504"/>
                  </a:lnTo>
                  <a:lnTo>
                    <a:pt x="666" y="519"/>
                  </a:lnTo>
                  <a:lnTo>
                    <a:pt x="653" y="495"/>
                  </a:lnTo>
                  <a:lnTo>
                    <a:pt x="596" y="460"/>
                  </a:lnTo>
                  <a:lnTo>
                    <a:pt x="578" y="425"/>
                  </a:lnTo>
                  <a:lnTo>
                    <a:pt x="563" y="411"/>
                  </a:lnTo>
                  <a:lnTo>
                    <a:pt x="554" y="378"/>
                  </a:lnTo>
                  <a:lnTo>
                    <a:pt x="541" y="387"/>
                  </a:lnTo>
                  <a:lnTo>
                    <a:pt x="496" y="344"/>
                  </a:lnTo>
                  <a:lnTo>
                    <a:pt x="507" y="304"/>
                  </a:lnTo>
                  <a:lnTo>
                    <a:pt x="496" y="282"/>
                  </a:lnTo>
                  <a:lnTo>
                    <a:pt x="483" y="289"/>
                  </a:lnTo>
                  <a:lnTo>
                    <a:pt x="484" y="313"/>
                  </a:lnTo>
                  <a:lnTo>
                    <a:pt x="470" y="282"/>
                  </a:lnTo>
                  <a:lnTo>
                    <a:pt x="471" y="209"/>
                  </a:lnTo>
                  <a:lnTo>
                    <a:pt x="443" y="165"/>
                  </a:lnTo>
                  <a:lnTo>
                    <a:pt x="371" y="130"/>
                  </a:lnTo>
                  <a:lnTo>
                    <a:pt x="335" y="89"/>
                  </a:lnTo>
                  <a:lnTo>
                    <a:pt x="295" y="85"/>
                  </a:lnTo>
                  <a:lnTo>
                    <a:pt x="279" y="110"/>
                  </a:lnTo>
                  <a:lnTo>
                    <a:pt x="219" y="128"/>
                  </a:lnTo>
                  <a:lnTo>
                    <a:pt x="185" y="110"/>
                  </a:lnTo>
                  <a:lnTo>
                    <a:pt x="167" y="83"/>
                  </a:lnTo>
                  <a:lnTo>
                    <a:pt x="55" y="107"/>
                  </a:lnTo>
                  <a:lnTo>
                    <a:pt x="31" y="88"/>
                  </a:lnTo>
                  <a:lnTo>
                    <a:pt x="6" y="109"/>
                  </a:lnTo>
                  <a:lnTo>
                    <a:pt x="0" y="51"/>
                  </a:lnTo>
                  <a:close/>
                </a:path>
              </a:pathLst>
            </a:custGeom>
            <a:solidFill>
              <a:schemeClr val="tx2"/>
            </a:solidFill>
            <a:ln w="19050">
              <a:solidFill>
                <a:schemeClr val="tx1"/>
              </a:solidFill>
              <a:prstDash val="solid"/>
              <a:round/>
              <a:headEnd/>
              <a:tailEnd/>
            </a:ln>
          </p:spPr>
          <p:txBody>
            <a:bodyPr/>
            <a:lstStyle/>
            <a:p>
              <a:pPr fontAlgn="auto">
                <a:spcBef>
                  <a:spcPts val="0"/>
                </a:spcBef>
                <a:spcAft>
                  <a:spcPts val="0"/>
                </a:spcAft>
              </a:pPr>
              <a:endParaRPr lang="en-US" sz="1200" b="1">
                <a:solidFill>
                  <a:srgbClr val="000000"/>
                </a:solidFill>
                <a:latin typeface="Calibri"/>
                <a:cs typeface="+mn-cs"/>
              </a:endParaRPr>
            </a:p>
          </p:txBody>
        </p:sp>
        <p:sp>
          <p:nvSpPr>
            <p:cNvPr id="48" name="Shape - Connecticut"/>
            <p:cNvSpPr>
              <a:spLocks noChangeAspect="1"/>
            </p:cNvSpPr>
            <p:nvPr/>
          </p:nvSpPr>
          <p:spPr bwMode="auto">
            <a:xfrm>
              <a:off x="7294562" y="1908992"/>
              <a:ext cx="242887" cy="185738"/>
            </a:xfrm>
            <a:custGeom>
              <a:avLst/>
              <a:gdLst>
                <a:gd name="T0" fmla="*/ 0 w 153"/>
                <a:gd name="T1" fmla="*/ 2147483647 h 118"/>
                <a:gd name="T2" fmla="*/ 2147483647 w 153"/>
                <a:gd name="T3" fmla="*/ 0 h 118"/>
                <a:gd name="T4" fmla="*/ 2147483647 w 153"/>
                <a:gd name="T5" fmla="*/ 2147483647 h 118"/>
                <a:gd name="T6" fmla="*/ 2147483647 w 153"/>
                <a:gd name="T7" fmla="*/ 2147483647 h 118"/>
                <a:gd name="T8" fmla="*/ 2147483647 w 153"/>
                <a:gd name="T9" fmla="*/ 2147483647 h 118"/>
                <a:gd name="T10" fmla="*/ 2147483647 w 153"/>
                <a:gd name="T11" fmla="*/ 2147483647 h 118"/>
                <a:gd name="T12" fmla="*/ 2147483647 w 153"/>
                <a:gd name="T13" fmla="*/ 2147483647 h 118"/>
                <a:gd name="T14" fmla="*/ 0 w 153"/>
                <a:gd name="T15" fmla="*/ 2147483647 h 118"/>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118"/>
                <a:gd name="T26" fmla="*/ 153 w 153"/>
                <a:gd name="T27" fmla="*/ 118 h 1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118">
                  <a:moveTo>
                    <a:pt x="0" y="30"/>
                  </a:moveTo>
                  <a:lnTo>
                    <a:pt x="118" y="0"/>
                  </a:lnTo>
                  <a:lnTo>
                    <a:pt x="153" y="54"/>
                  </a:lnTo>
                  <a:lnTo>
                    <a:pt x="133" y="78"/>
                  </a:lnTo>
                  <a:lnTo>
                    <a:pt x="95" y="69"/>
                  </a:lnTo>
                  <a:lnTo>
                    <a:pt x="37" y="118"/>
                  </a:lnTo>
                  <a:lnTo>
                    <a:pt x="6" y="93"/>
                  </a:lnTo>
                  <a:lnTo>
                    <a:pt x="0" y="30"/>
                  </a:lnTo>
                  <a:close/>
                </a:path>
              </a:pathLst>
            </a:custGeom>
            <a:solidFill>
              <a:schemeClr val="accent1"/>
            </a:solidFill>
            <a:ln w="19050">
              <a:solidFill>
                <a:schemeClr val="tx1"/>
              </a:solidFill>
              <a:prstDash val="solid"/>
              <a:round/>
              <a:headEnd/>
              <a:tailEnd/>
            </a:ln>
          </p:spPr>
          <p:txBody>
            <a:bodyPr/>
            <a:lstStyle/>
            <a:p>
              <a:pPr fontAlgn="auto">
                <a:spcBef>
                  <a:spcPts val="0"/>
                </a:spcBef>
                <a:spcAft>
                  <a:spcPts val="0"/>
                </a:spcAft>
              </a:pPr>
              <a:endParaRPr lang="en-US" sz="1200" b="1">
                <a:solidFill>
                  <a:srgbClr val="B0DDF4"/>
                </a:solidFill>
                <a:latin typeface="Calibri"/>
                <a:cs typeface="+mn-cs"/>
              </a:endParaRPr>
            </a:p>
          </p:txBody>
        </p:sp>
        <p:sp>
          <p:nvSpPr>
            <p:cNvPr id="49" name="Shape - Delaware"/>
            <p:cNvSpPr>
              <a:spLocks noChangeAspect="1"/>
            </p:cNvSpPr>
            <p:nvPr/>
          </p:nvSpPr>
          <p:spPr bwMode="auto">
            <a:xfrm>
              <a:off x="7129462" y="2396355"/>
              <a:ext cx="153987" cy="190500"/>
            </a:xfrm>
            <a:custGeom>
              <a:avLst/>
              <a:gdLst>
                <a:gd name="T0" fmla="*/ 0 w 98"/>
                <a:gd name="T1" fmla="*/ 2147483647 h 122"/>
                <a:gd name="T2" fmla="*/ 2147483647 w 98"/>
                <a:gd name="T3" fmla="*/ 0 h 122"/>
                <a:gd name="T4" fmla="*/ 2147483647 w 98"/>
                <a:gd name="T5" fmla="*/ 2147483647 h 122"/>
                <a:gd name="T6" fmla="*/ 2147483647 w 98"/>
                <a:gd name="T7" fmla="*/ 2147483647 h 122"/>
                <a:gd name="T8" fmla="*/ 2147483647 w 98"/>
                <a:gd name="T9" fmla="*/ 2147483647 h 122"/>
                <a:gd name="T10" fmla="*/ 2147483647 w 98"/>
                <a:gd name="T11" fmla="*/ 2147483647 h 122"/>
                <a:gd name="T12" fmla="*/ 2147483647 w 98"/>
                <a:gd name="T13" fmla="*/ 2147483647 h 122"/>
                <a:gd name="T14" fmla="*/ 0 w 98"/>
                <a:gd name="T15" fmla="*/ 2147483647 h 122"/>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122"/>
                <a:gd name="T26" fmla="*/ 98 w 98"/>
                <a:gd name="T27" fmla="*/ 122 h 1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122">
                  <a:moveTo>
                    <a:pt x="0" y="8"/>
                  </a:moveTo>
                  <a:lnTo>
                    <a:pt x="21" y="0"/>
                  </a:lnTo>
                  <a:lnTo>
                    <a:pt x="66" y="27"/>
                  </a:lnTo>
                  <a:lnTo>
                    <a:pt x="66" y="54"/>
                  </a:lnTo>
                  <a:lnTo>
                    <a:pt x="97" y="73"/>
                  </a:lnTo>
                  <a:lnTo>
                    <a:pt x="98" y="109"/>
                  </a:lnTo>
                  <a:lnTo>
                    <a:pt x="48" y="122"/>
                  </a:lnTo>
                  <a:lnTo>
                    <a:pt x="0" y="8"/>
                  </a:lnTo>
                  <a:close/>
                </a:path>
              </a:pathLst>
            </a:custGeom>
            <a:solidFill>
              <a:schemeClr val="accent1"/>
            </a:solidFill>
            <a:ln w="19050">
              <a:solidFill>
                <a:schemeClr val="tx1"/>
              </a:solidFill>
              <a:prstDash val="solid"/>
              <a:round/>
              <a:headEnd/>
              <a:tailEnd/>
            </a:ln>
          </p:spPr>
          <p:txBody>
            <a:bodyPr/>
            <a:lstStyle/>
            <a:p>
              <a:pPr fontAlgn="auto">
                <a:spcBef>
                  <a:spcPts val="0"/>
                </a:spcBef>
                <a:spcAft>
                  <a:spcPts val="0"/>
                </a:spcAft>
              </a:pPr>
              <a:endParaRPr lang="en-US" sz="1200" b="1">
                <a:solidFill>
                  <a:srgbClr val="000000"/>
                </a:solidFill>
                <a:latin typeface="Calibri"/>
                <a:cs typeface="+mn-cs"/>
              </a:endParaRPr>
            </a:p>
          </p:txBody>
        </p:sp>
        <p:sp>
          <p:nvSpPr>
            <p:cNvPr id="50" name="Shape - Colorado"/>
            <p:cNvSpPr>
              <a:spLocks noChangeAspect="1"/>
            </p:cNvSpPr>
            <p:nvPr/>
          </p:nvSpPr>
          <p:spPr bwMode="auto">
            <a:xfrm>
              <a:off x="2971798" y="2520181"/>
              <a:ext cx="928688" cy="682625"/>
            </a:xfrm>
            <a:custGeom>
              <a:avLst/>
              <a:gdLst>
                <a:gd name="T0" fmla="*/ 2147483647 w 590"/>
                <a:gd name="T1" fmla="*/ 0 h 439"/>
                <a:gd name="T2" fmla="*/ 2147483647 w 590"/>
                <a:gd name="T3" fmla="*/ 2147483647 h 439"/>
                <a:gd name="T4" fmla="*/ 0 w 590"/>
                <a:gd name="T5" fmla="*/ 2147483647 h 439"/>
                <a:gd name="T6" fmla="*/ 2147483647 w 590"/>
                <a:gd name="T7" fmla="*/ 2147483647 h 439"/>
                <a:gd name="T8" fmla="*/ 2147483647 w 590"/>
                <a:gd name="T9" fmla="*/ 2147483647 h 439"/>
                <a:gd name="T10" fmla="*/ 2147483647 w 590"/>
                <a:gd name="T11" fmla="*/ 2147483647 h 439"/>
                <a:gd name="T12" fmla="*/ 2147483647 w 590"/>
                <a:gd name="T13" fmla="*/ 2147483647 h 439"/>
                <a:gd name="T14" fmla="*/ 2147483647 w 590"/>
                <a:gd name="T15" fmla="*/ 2147483647 h 439"/>
                <a:gd name="T16" fmla="*/ 2147483647 w 590"/>
                <a:gd name="T17" fmla="*/ 0 h 4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0"/>
                <a:gd name="T28" fmla="*/ 0 h 439"/>
                <a:gd name="T29" fmla="*/ 590 w 590"/>
                <a:gd name="T30" fmla="*/ 439 h 4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0" h="439">
                  <a:moveTo>
                    <a:pt x="49" y="0"/>
                  </a:moveTo>
                  <a:lnTo>
                    <a:pt x="19" y="263"/>
                  </a:lnTo>
                  <a:lnTo>
                    <a:pt x="0" y="415"/>
                  </a:lnTo>
                  <a:lnTo>
                    <a:pt x="295" y="430"/>
                  </a:lnTo>
                  <a:lnTo>
                    <a:pt x="577" y="439"/>
                  </a:lnTo>
                  <a:lnTo>
                    <a:pt x="586" y="234"/>
                  </a:lnTo>
                  <a:lnTo>
                    <a:pt x="590" y="32"/>
                  </a:lnTo>
                  <a:lnTo>
                    <a:pt x="429" y="29"/>
                  </a:lnTo>
                  <a:lnTo>
                    <a:pt x="49" y="0"/>
                  </a:lnTo>
                  <a:close/>
                </a:path>
              </a:pathLst>
            </a:custGeom>
            <a:solidFill>
              <a:schemeClr val="accent1"/>
            </a:solidFill>
            <a:ln w="19050">
              <a:solidFill>
                <a:schemeClr val="tx1"/>
              </a:solidFill>
              <a:prstDash val="solid"/>
              <a:round/>
              <a:headEnd/>
              <a:tailEnd/>
            </a:ln>
          </p:spPr>
          <p:txBody>
            <a:bodyPr/>
            <a:lstStyle/>
            <a:p>
              <a:pPr fontAlgn="auto">
                <a:spcBef>
                  <a:spcPts val="0"/>
                </a:spcBef>
                <a:spcAft>
                  <a:spcPts val="0"/>
                </a:spcAft>
              </a:pPr>
              <a:endParaRPr lang="en-US" sz="1200" b="1">
                <a:solidFill>
                  <a:srgbClr val="000000"/>
                </a:solidFill>
                <a:latin typeface="Calibri"/>
                <a:cs typeface="+mn-cs"/>
              </a:endParaRPr>
            </a:p>
          </p:txBody>
        </p:sp>
        <p:sp>
          <p:nvSpPr>
            <p:cNvPr id="51" name="Shape - California"/>
            <p:cNvSpPr>
              <a:spLocks noChangeAspect="1"/>
            </p:cNvSpPr>
            <p:nvPr/>
          </p:nvSpPr>
          <p:spPr bwMode="auto">
            <a:xfrm>
              <a:off x="1181098" y="2042343"/>
              <a:ext cx="1098551" cy="1673225"/>
            </a:xfrm>
            <a:custGeom>
              <a:avLst/>
              <a:gdLst>
                <a:gd name="T0" fmla="*/ 2147483647 w 697"/>
                <a:gd name="T1" fmla="*/ 0 h 1077"/>
                <a:gd name="T2" fmla="*/ 2147483647 w 697"/>
                <a:gd name="T3" fmla="*/ 2147483647 h 1077"/>
                <a:gd name="T4" fmla="*/ 2147483647 w 697"/>
                <a:gd name="T5" fmla="*/ 2147483647 h 1077"/>
                <a:gd name="T6" fmla="*/ 2147483647 w 697"/>
                <a:gd name="T7" fmla="*/ 2147483647 h 1077"/>
                <a:gd name="T8" fmla="*/ 2147483647 w 697"/>
                <a:gd name="T9" fmla="*/ 2147483647 h 1077"/>
                <a:gd name="T10" fmla="*/ 2147483647 w 697"/>
                <a:gd name="T11" fmla="*/ 2147483647 h 1077"/>
                <a:gd name="T12" fmla="*/ 2147483647 w 697"/>
                <a:gd name="T13" fmla="*/ 2147483647 h 1077"/>
                <a:gd name="T14" fmla="*/ 2147483647 w 697"/>
                <a:gd name="T15" fmla="*/ 2147483647 h 1077"/>
                <a:gd name="T16" fmla="*/ 2147483647 w 697"/>
                <a:gd name="T17" fmla="*/ 2147483647 h 1077"/>
                <a:gd name="T18" fmla="*/ 2147483647 w 697"/>
                <a:gd name="T19" fmla="*/ 2147483647 h 1077"/>
                <a:gd name="T20" fmla="*/ 2147483647 w 697"/>
                <a:gd name="T21" fmla="*/ 2147483647 h 1077"/>
                <a:gd name="T22" fmla="*/ 2147483647 w 697"/>
                <a:gd name="T23" fmla="*/ 2147483647 h 1077"/>
                <a:gd name="T24" fmla="*/ 2147483647 w 697"/>
                <a:gd name="T25" fmla="*/ 2147483647 h 1077"/>
                <a:gd name="T26" fmla="*/ 2147483647 w 697"/>
                <a:gd name="T27" fmla="*/ 2147483647 h 1077"/>
                <a:gd name="T28" fmla="*/ 2147483647 w 697"/>
                <a:gd name="T29" fmla="*/ 2147483647 h 1077"/>
                <a:gd name="T30" fmla="*/ 2147483647 w 697"/>
                <a:gd name="T31" fmla="*/ 2147483647 h 1077"/>
                <a:gd name="T32" fmla="*/ 2147483647 w 697"/>
                <a:gd name="T33" fmla="*/ 2147483647 h 1077"/>
                <a:gd name="T34" fmla="*/ 2147483647 w 697"/>
                <a:gd name="T35" fmla="*/ 2147483647 h 1077"/>
                <a:gd name="T36" fmla="*/ 2147483647 w 697"/>
                <a:gd name="T37" fmla="*/ 2147483647 h 1077"/>
                <a:gd name="T38" fmla="*/ 2147483647 w 697"/>
                <a:gd name="T39" fmla="*/ 2147483647 h 1077"/>
                <a:gd name="T40" fmla="*/ 2147483647 w 697"/>
                <a:gd name="T41" fmla="*/ 2147483647 h 1077"/>
                <a:gd name="T42" fmla="*/ 2147483647 w 697"/>
                <a:gd name="T43" fmla="*/ 2147483647 h 1077"/>
                <a:gd name="T44" fmla="*/ 2147483647 w 697"/>
                <a:gd name="T45" fmla="*/ 2147483647 h 1077"/>
                <a:gd name="T46" fmla="*/ 2147483647 w 697"/>
                <a:gd name="T47" fmla="*/ 2147483647 h 1077"/>
                <a:gd name="T48" fmla="*/ 2147483647 w 697"/>
                <a:gd name="T49" fmla="*/ 2147483647 h 1077"/>
                <a:gd name="T50" fmla="*/ 2147483647 w 697"/>
                <a:gd name="T51" fmla="*/ 2147483647 h 1077"/>
                <a:gd name="T52" fmla="*/ 2147483647 w 697"/>
                <a:gd name="T53" fmla="*/ 2147483647 h 1077"/>
                <a:gd name="T54" fmla="*/ 2147483647 w 697"/>
                <a:gd name="T55" fmla="*/ 2147483647 h 1077"/>
                <a:gd name="T56" fmla="*/ 2147483647 w 697"/>
                <a:gd name="T57" fmla="*/ 2147483647 h 1077"/>
                <a:gd name="T58" fmla="*/ 2147483647 w 697"/>
                <a:gd name="T59" fmla="*/ 2147483647 h 1077"/>
                <a:gd name="T60" fmla="*/ 2147483647 w 697"/>
                <a:gd name="T61" fmla="*/ 2147483647 h 1077"/>
                <a:gd name="T62" fmla="*/ 2147483647 w 697"/>
                <a:gd name="T63" fmla="*/ 2147483647 h 1077"/>
                <a:gd name="T64" fmla="*/ 2147483647 w 697"/>
                <a:gd name="T65" fmla="*/ 2147483647 h 1077"/>
                <a:gd name="T66" fmla="*/ 2147483647 w 697"/>
                <a:gd name="T67" fmla="*/ 2147483647 h 1077"/>
                <a:gd name="T68" fmla="*/ 2147483647 w 697"/>
                <a:gd name="T69" fmla="*/ 2147483647 h 1077"/>
                <a:gd name="T70" fmla="*/ 2147483647 w 697"/>
                <a:gd name="T71" fmla="*/ 2147483647 h 1077"/>
                <a:gd name="T72" fmla="*/ 2147483647 w 697"/>
                <a:gd name="T73" fmla="*/ 2147483647 h 1077"/>
                <a:gd name="T74" fmla="*/ 2147483647 w 697"/>
                <a:gd name="T75" fmla="*/ 2147483647 h 1077"/>
                <a:gd name="T76" fmla="*/ 2147483647 w 697"/>
                <a:gd name="T77" fmla="*/ 2147483647 h 1077"/>
                <a:gd name="T78" fmla="*/ 2147483647 w 697"/>
                <a:gd name="T79" fmla="*/ 2147483647 h 1077"/>
                <a:gd name="T80" fmla="*/ 2147483647 w 697"/>
                <a:gd name="T81" fmla="*/ 2147483647 h 1077"/>
                <a:gd name="T82" fmla="*/ 2147483647 w 697"/>
                <a:gd name="T83" fmla="*/ 2147483647 h 1077"/>
                <a:gd name="T84" fmla="*/ 2147483647 w 697"/>
                <a:gd name="T85" fmla="*/ 2147483647 h 1077"/>
                <a:gd name="T86" fmla="*/ 0 w 697"/>
                <a:gd name="T87" fmla="*/ 2147483647 h 1077"/>
                <a:gd name="T88" fmla="*/ 2147483647 w 697"/>
                <a:gd name="T89" fmla="*/ 2147483647 h 1077"/>
                <a:gd name="T90" fmla="*/ 2147483647 w 697"/>
                <a:gd name="T91" fmla="*/ 2147483647 h 1077"/>
                <a:gd name="T92" fmla="*/ 2147483647 w 697"/>
                <a:gd name="T93" fmla="*/ 2147483647 h 1077"/>
                <a:gd name="T94" fmla="*/ 2147483647 w 697"/>
                <a:gd name="T95" fmla="*/ 0 h 10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7"/>
                <a:gd name="T145" fmla="*/ 0 h 1077"/>
                <a:gd name="T146" fmla="*/ 697 w 697"/>
                <a:gd name="T147" fmla="*/ 1077 h 10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7" h="1077">
                  <a:moveTo>
                    <a:pt x="53" y="0"/>
                  </a:moveTo>
                  <a:lnTo>
                    <a:pt x="374" y="64"/>
                  </a:lnTo>
                  <a:lnTo>
                    <a:pt x="304" y="381"/>
                  </a:lnTo>
                  <a:lnTo>
                    <a:pt x="664" y="864"/>
                  </a:lnTo>
                  <a:lnTo>
                    <a:pt x="697" y="925"/>
                  </a:lnTo>
                  <a:lnTo>
                    <a:pt x="663" y="955"/>
                  </a:lnTo>
                  <a:lnTo>
                    <a:pt x="641" y="1009"/>
                  </a:lnTo>
                  <a:lnTo>
                    <a:pt x="620" y="1040"/>
                  </a:lnTo>
                  <a:lnTo>
                    <a:pt x="642" y="1068"/>
                  </a:lnTo>
                  <a:lnTo>
                    <a:pt x="605" y="1077"/>
                  </a:lnTo>
                  <a:lnTo>
                    <a:pt x="393" y="1070"/>
                  </a:lnTo>
                  <a:lnTo>
                    <a:pt x="380" y="1007"/>
                  </a:lnTo>
                  <a:lnTo>
                    <a:pt x="343" y="961"/>
                  </a:lnTo>
                  <a:lnTo>
                    <a:pt x="316" y="944"/>
                  </a:lnTo>
                  <a:lnTo>
                    <a:pt x="308" y="912"/>
                  </a:lnTo>
                  <a:lnTo>
                    <a:pt x="286" y="894"/>
                  </a:lnTo>
                  <a:lnTo>
                    <a:pt x="263" y="871"/>
                  </a:lnTo>
                  <a:lnTo>
                    <a:pt x="256" y="846"/>
                  </a:lnTo>
                  <a:lnTo>
                    <a:pt x="235" y="830"/>
                  </a:lnTo>
                  <a:lnTo>
                    <a:pt x="202" y="839"/>
                  </a:lnTo>
                  <a:lnTo>
                    <a:pt x="165" y="825"/>
                  </a:lnTo>
                  <a:lnTo>
                    <a:pt x="165" y="812"/>
                  </a:lnTo>
                  <a:lnTo>
                    <a:pt x="164" y="782"/>
                  </a:lnTo>
                  <a:lnTo>
                    <a:pt x="149" y="749"/>
                  </a:lnTo>
                  <a:lnTo>
                    <a:pt x="147" y="722"/>
                  </a:lnTo>
                  <a:lnTo>
                    <a:pt x="131" y="699"/>
                  </a:lnTo>
                  <a:lnTo>
                    <a:pt x="135" y="676"/>
                  </a:lnTo>
                  <a:lnTo>
                    <a:pt x="89" y="621"/>
                  </a:lnTo>
                  <a:lnTo>
                    <a:pt x="89" y="590"/>
                  </a:lnTo>
                  <a:lnTo>
                    <a:pt x="113" y="578"/>
                  </a:lnTo>
                  <a:lnTo>
                    <a:pt x="113" y="559"/>
                  </a:lnTo>
                  <a:lnTo>
                    <a:pt x="89" y="553"/>
                  </a:lnTo>
                  <a:lnTo>
                    <a:pt x="79" y="523"/>
                  </a:lnTo>
                  <a:lnTo>
                    <a:pt x="67" y="471"/>
                  </a:lnTo>
                  <a:lnTo>
                    <a:pt x="101" y="499"/>
                  </a:lnTo>
                  <a:lnTo>
                    <a:pt x="88" y="462"/>
                  </a:lnTo>
                  <a:lnTo>
                    <a:pt x="113" y="462"/>
                  </a:lnTo>
                  <a:lnTo>
                    <a:pt x="113" y="435"/>
                  </a:lnTo>
                  <a:lnTo>
                    <a:pt x="88" y="417"/>
                  </a:lnTo>
                  <a:lnTo>
                    <a:pt x="76" y="442"/>
                  </a:lnTo>
                  <a:lnTo>
                    <a:pt x="53" y="433"/>
                  </a:lnTo>
                  <a:lnTo>
                    <a:pt x="9" y="313"/>
                  </a:lnTo>
                  <a:lnTo>
                    <a:pt x="21" y="226"/>
                  </a:lnTo>
                  <a:lnTo>
                    <a:pt x="0" y="177"/>
                  </a:lnTo>
                  <a:lnTo>
                    <a:pt x="10" y="140"/>
                  </a:lnTo>
                  <a:lnTo>
                    <a:pt x="32" y="132"/>
                  </a:lnTo>
                  <a:lnTo>
                    <a:pt x="53" y="73"/>
                  </a:lnTo>
                  <a:lnTo>
                    <a:pt x="53" y="0"/>
                  </a:lnTo>
                  <a:close/>
                </a:path>
              </a:pathLst>
            </a:custGeom>
            <a:solidFill>
              <a:schemeClr val="accent1"/>
            </a:solidFill>
            <a:ln w="19050">
              <a:solidFill>
                <a:schemeClr val="tx1"/>
              </a:solidFill>
              <a:prstDash val="solid"/>
              <a:round/>
              <a:headEnd/>
              <a:tailEnd/>
            </a:ln>
          </p:spPr>
          <p:txBody>
            <a:bodyPr/>
            <a:lstStyle/>
            <a:p>
              <a:pPr fontAlgn="auto">
                <a:spcBef>
                  <a:spcPts val="0"/>
                </a:spcBef>
                <a:spcAft>
                  <a:spcPts val="0"/>
                </a:spcAft>
              </a:pPr>
              <a:endParaRPr lang="en-US" sz="1200" b="1">
                <a:solidFill>
                  <a:srgbClr val="000000"/>
                </a:solidFill>
                <a:latin typeface="Calibri"/>
                <a:cs typeface="+mn-cs"/>
              </a:endParaRPr>
            </a:p>
          </p:txBody>
        </p:sp>
        <p:sp>
          <p:nvSpPr>
            <p:cNvPr id="52" name="Shape - Arkansas"/>
            <p:cNvSpPr>
              <a:spLocks noChangeAspect="1"/>
            </p:cNvSpPr>
            <p:nvPr/>
          </p:nvSpPr>
          <p:spPr bwMode="auto">
            <a:xfrm>
              <a:off x="4854574" y="3218680"/>
              <a:ext cx="633413" cy="582612"/>
            </a:xfrm>
            <a:custGeom>
              <a:avLst/>
              <a:gdLst>
                <a:gd name="T0" fmla="*/ 0 w 401"/>
                <a:gd name="T1" fmla="*/ 34 h 374"/>
                <a:gd name="T2" fmla="*/ 158 w 401"/>
                <a:gd name="T3" fmla="*/ 15 h 374"/>
                <a:gd name="T4" fmla="*/ 353 w 401"/>
                <a:gd name="T5" fmla="*/ 0 h 374"/>
                <a:gd name="T6" fmla="*/ 343 w 401"/>
                <a:gd name="T7" fmla="*/ 49 h 374"/>
                <a:gd name="T8" fmla="*/ 386 w 401"/>
                <a:gd name="T9" fmla="*/ 38 h 374"/>
                <a:gd name="T10" fmla="*/ 401 w 401"/>
                <a:gd name="T11" fmla="*/ 71 h 374"/>
                <a:gd name="T12" fmla="*/ 356 w 401"/>
                <a:gd name="T13" fmla="*/ 101 h 374"/>
                <a:gd name="T14" fmla="*/ 367 w 401"/>
                <a:gd name="T15" fmla="*/ 153 h 374"/>
                <a:gd name="T16" fmla="*/ 321 w 401"/>
                <a:gd name="T17" fmla="*/ 240 h 374"/>
                <a:gd name="T18" fmla="*/ 286 w 401"/>
                <a:gd name="T19" fmla="*/ 293 h 374"/>
                <a:gd name="T20" fmla="*/ 306 w 401"/>
                <a:gd name="T21" fmla="*/ 362 h 374"/>
                <a:gd name="T22" fmla="*/ 58 w 401"/>
                <a:gd name="T23" fmla="*/ 374 h 374"/>
                <a:gd name="T24" fmla="*/ 57 w 401"/>
                <a:gd name="T25" fmla="*/ 332 h 374"/>
                <a:gd name="T26" fmla="*/ 8 w 401"/>
                <a:gd name="T27" fmla="*/ 323 h 374"/>
                <a:gd name="T28" fmla="*/ 8 w 401"/>
                <a:gd name="T29" fmla="*/ 101 h 374"/>
                <a:gd name="T30" fmla="*/ 0 w 401"/>
                <a:gd name="T31" fmla="*/ 34 h 3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1"/>
                <a:gd name="T49" fmla="*/ 0 h 374"/>
                <a:gd name="T50" fmla="*/ 401 w 401"/>
                <a:gd name="T51" fmla="*/ 374 h 3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1" h="374">
                  <a:moveTo>
                    <a:pt x="0" y="34"/>
                  </a:moveTo>
                  <a:lnTo>
                    <a:pt x="158" y="15"/>
                  </a:lnTo>
                  <a:lnTo>
                    <a:pt x="353" y="0"/>
                  </a:lnTo>
                  <a:lnTo>
                    <a:pt x="343" y="49"/>
                  </a:lnTo>
                  <a:lnTo>
                    <a:pt x="386" y="38"/>
                  </a:lnTo>
                  <a:lnTo>
                    <a:pt x="401" y="71"/>
                  </a:lnTo>
                  <a:lnTo>
                    <a:pt x="356" y="101"/>
                  </a:lnTo>
                  <a:lnTo>
                    <a:pt x="367" y="153"/>
                  </a:lnTo>
                  <a:lnTo>
                    <a:pt x="321" y="240"/>
                  </a:lnTo>
                  <a:lnTo>
                    <a:pt x="286" y="293"/>
                  </a:lnTo>
                  <a:lnTo>
                    <a:pt x="306" y="362"/>
                  </a:lnTo>
                  <a:lnTo>
                    <a:pt x="58" y="374"/>
                  </a:lnTo>
                  <a:lnTo>
                    <a:pt x="57" y="332"/>
                  </a:lnTo>
                  <a:lnTo>
                    <a:pt x="8" y="323"/>
                  </a:lnTo>
                  <a:lnTo>
                    <a:pt x="8" y="101"/>
                  </a:lnTo>
                  <a:lnTo>
                    <a:pt x="0" y="34"/>
                  </a:lnTo>
                  <a:close/>
                </a:path>
              </a:pathLst>
            </a:custGeom>
            <a:solidFill>
              <a:schemeClr val="accent1"/>
            </a:solidFill>
            <a:ln w="19050">
              <a:solidFill>
                <a:schemeClr val="tx1"/>
              </a:solidFill>
              <a:prstDash val="solid"/>
              <a:round/>
              <a:headEnd/>
              <a:tailEnd/>
            </a:ln>
          </p:spPr>
          <p:txBody>
            <a:bodyPr/>
            <a:lstStyle/>
            <a:p>
              <a:pPr fontAlgn="auto">
                <a:spcBef>
                  <a:spcPts val="0"/>
                </a:spcBef>
                <a:spcAft>
                  <a:spcPts val="0"/>
                </a:spcAft>
                <a:defRPr/>
              </a:pPr>
              <a:endParaRPr lang="en-US" sz="1200" b="1">
                <a:solidFill>
                  <a:srgbClr val="000000"/>
                </a:solidFill>
                <a:latin typeface="Calibri"/>
                <a:cs typeface="+mn-cs"/>
              </a:endParaRPr>
            </a:p>
          </p:txBody>
        </p:sp>
        <p:sp>
          <p:nvSpPr>
            <p:cNvPr id="53" name="Shape - Arizona"/>
            <p:cNvSpPr>
              <a:spLocks noChangeAspect="1"/>
            </p:cNvSpPr>
            <p:nvPr/>
          </p:nvSpPr>
          <p:spPr bwMode="auto">
            <a:xfrm>
              <a:off x="2133598" y="3093267"/>
              <a:ext cx="844551" cy="927100"/>
            </a:xfrm>
            <a:custGeom>
              <a:avLst/>
              <a:gdLst>
                <a:gd name="T0" fmla="*/ 2147483647 w 536"/>
                <a:gd name="T1" fmla="*/ 0 h 595"/>
                <a:gd name="T2" fmla="*/ 2147483647 w 536"/>
                <a:gd name="T3" fmla="*/ 2147483647 h 595"/>
                <a:gd name="T4" fmla="*/ 2147483647 w 536"/>
                <a:gd name="T5" fmla="*/ 2147483647 h 595"/>
                <a:gd name="T6" fmla="*/ 2147483647 w 536"/>
                <a:gd name="T7" fmla="*/ 2147483647 h 595"/>
                <a:gd name="T8" fmla="*/ 2147483647 w 536"/>
                <a:gd name="T9" fmla="*/ 2147483647 h 595"/>
                <a:gd name="T10" fmla="*/ 2147483647 w 536"/>
                <a:gd name="T11" fmla="*/ 2147483647 h 595"/>
                <a:gd name="T12" fmla="*/ 2147483647 w 536"/>
                <a:gd name="T13" fmla="*/ 2147483647 h 595"/>
                <a:gd name="T14" fmla="*/ 2147483647 w 536"/>
                <a:gd name="T15" fmla="*/ 2147483647 h 595"/>
                <a:gd name="T16" fmla="*/ 2147483647 w 536"/>
                <a:gd name="T17" fmla="*/ 2147483647 h 595"/>
                <a:gd name="T18" fmla="*/ 2147483647 w 536"/>
                <a:gd name="T19" fmla="*/ 2147483647 h 595"/>
                <a:gd name="T20" fmla="*/ 2147483647 w 536"/>
                <a:gd name="T21" fmla="*/ 2147483647 h 595"/>
                <a:gd name="T22" fmla="*/ 0 w 536"/>
                <a:gd name="T23" fmla="*/ 2147483647 h 595"/>
                <a:gd name="T24" fmla="*/ 2147483647 w 536"/>
                <a:gd name="T25" fmla="*/ 2147483647 h 595"/>
                <a:gd name="T26" fmla="*/ 2147483647 w 536"/>
                <a:gd name="T27" fmla="*/ 2147483647 h 595"/>
                <a:gd name="T28" fmla="*/ 2147483647 w 536"/>
                <a:gd name="T29" fmla="*/ 2147483647 h 595"/>
                <a:gd name="T30" fmla="*/ 2147483647 w 536"/>
                <a:gd name="T31" fmla="*/ 0 h 5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6"/>
                <a:gd name="T49" fmla="*/ 0 h 595"/>
                <a:gd name="T50" fmla="*/ 536 w 536"/>
                <a:gd name="T51" fmla="*/ 595 h 5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6" h="595">
                  <a:moveTo>
                    <a:pt x="136" y="0"/>
                  </a:moveTo>
                  <a:lnTo>
                    <a:pt x="126" y="78"/>
                  </a:lnTo>
                  <a:lnTo>
                    <a:pt x="79" y="69"/>
                  </a:lnTo>
                  <a:lnTo>
                    <a:pt x="82" y="169"/>
                  </a:lnTo>
                  <a:lnTo>
                    <a:pt x="60" y="188"/>
                  </a:lnTo>
                  <a:lnTo>
                    <a:pt x="93" y="249"/>
                  </a:lnTo>
                  <a:lnTo>
                    <a:pt x="60" y="276"/>
                  </a:lnTo>
                  <a:lnTo>
                    <a:pt x="42" y="321"/>
                  </a:lnTo>
                  <a:lnTo>
                    <a:pt x="17" y="364"/>
                  </a:lnTo>
                  <a:lnTo>
                    <a:pt x="35" y="389"/>
                  </a:lnTo>
                  <a:lnTo>
                    <a:pt x="3" y="400"/>
                  </a:lnTo>
                  <a:lnTo>
                    <a:pt x="0" y="440"/>
                  </a:lnTo>
                  <a:lnTo>
                    <a:pt x="301" y="592"/>
                  </a:lnTo>
                  <a:lnTo>
                    <a:pt x="471" y="595"/>
                  </a:lnTo>
                  <a:lnTo>
                    <a:pt x="536" y="46"/>
                  </a:lnTo>
                  <a:lnTo>
                    <a:pt x="136" y="0"/>
                  </a:lnTo>
                  <a:close/>
                </a:path>
              </a:pathLst>
            </a:custGeom>
            <a:solidFill>
              <a:schemeClr val="accent1"/>
            </a:solidFill>
            <a:ln w="19050">
              <a:solidFill>
                <a:schemeClr val="tx1"/>
              </a:solidFill>
              <a:prstDash val="solid"/>
              <a:round/>
              <a:headEnd/>
              <a:tailEnd/>
            </a:ln>
          </p:spPr>
          <p:txBody>
            <a:bodyPr/>
            <a:lstStyle/>
            <a:p>
              <a:pPr fontAlgn="auto">
                <a:spcBef>
                  <a:spcPts val="0"/>
                </a:spcBef>
                <a:spcAft>
                  <a:spcPts val="0"/>
                </a:spcAft>
              </a:pPr>
              <a:endParaRPr lang="en-US" sz="1200" b="1">
                <a:solidFill>
                  <a:srgbClr val="000000"/>
                </a:solidFill>
                <a:latin typeface="Calibri"/>
                <a:cs typeface="+mn-cs"/>
              </a:endParaRPr>
            </a:p>
          </p:txBody>
        </p:sp>
        <p:sp>
          <p:nvSpPr>
            <p:cNvPr id="54" name="Shape - Alaska"/>
            <p:cNvSpPr>
              <a:spLocks noChangeAspect="1"/>
            </p:cNvSpPr>
            <p:nvPr/>
          </p:nvSpPr>
          <p:spPr bwMode="auto">
            <a:xfrm>
              <a:off x="243095" y="3295675"/>
              <a:ext cx="1617663" cy="1576388"/>
            </a:xfrm>
            <a:custGeom>
              <a:avLst/>
              <a:gdLst>
                <a:gd name="T0" fmla="*/ 2147483647 w 1572"/>
                <a:gd name="T1" fmla="*/ 2147483647 h 1533"/>
                <a:gd name="T2" fmla="*/ 2147483647 w 1572"/>
                <a:gd name="T3" fmla="*/ 0 h 1533"/>
                <a:gd name="T4" fmla="*/ 2147483647 w 1572"/>
                <a:gd name="T5" fmla="*/ 2147483647 h 1533"/>
                <a:gd name="T6" fmla="*/ 2147483647 w 1572"/>
                <a:gd name="T7" fmla="*/ 2147483647 h 1533"/>
                <a:gd name="T8" fmla="*/ 2147483647 w 1572"/>
                <a:gd name="T9" fmla="*/ 2147483647 h 1533"/>
                <a:gd name="T10" fmla="*/ 2147483647 w 1572"/>
                <a:gd name="T11" fmla="*/ 2147483647 h 1533"/>
                <a:gd name="T12" fmla="*/ 2147483647 w 1572"/>
                <a:gd name="T13" fmla="*/ 2147483647 h 1533"/>
                <a:gd name="T14" fmla="*/ 2147483647 w 1572"/>
                <a:gd name="T15" fmla="*/ 2147483647 h 1533"/>
                <a:gd name="T16" fmla="*/ 2147483647 w 1572"/>
                <a:gd name="T17" fmla="*/ 2147483647 h 1533"/>
                <a:gd name="T18" fmla="*/ 2147483647 w 1572"/>
                <a:gd name="T19" fmla="*/ 2147483647 h 1533"/>
                <a:gd name="T20" fmla="*/ 2147483647 w 1572"/>
                <a:gd name="T21" fmla="*/ 2147483647 h 1533"/>
                <a:gd name="T22" fmla="*/ 2147483647 w 1572"/>
                <a:gd name="T23" fmla="*/ 2147483647 h 1533"/>
                <a:gd name="T24" fmla="*/ 2147483647 w 1572"/>
                <a:gd name="T25" fmla="*/ 2147483647 h 1533"/>
                <a:gd name="T26" fmla="*/ 2147483647 w 1572"/>
                <a:gd name="T27" fmla="*/ 2147483647 h 1533"/>
                <a:gd name="T28" fmla="*/ 2147483647 w 1572"/>
                <a:gd name="T29" fmla="*/ 2147483647 h 1533"/>
                <a:gd name="T30" fmla="*/ 2147483647 w 1572"/>
                <a:gd name="T31" fmla="*/ 2147483647 h 1533"/>
                <a:gd name="T32" fmla="*/ 2147483647 w 1572"/>
                <a:gd name="T33" fmla="*/ 2147483647 h 1533"/>
                <a:gd name="T34" fmla="*/ 2147483647 w 1572"/>
                <a:gd name="T35" fmla="*/ 2147483647 h 1533"/>
                <a:gd name="T36" fmla="*/ 2147483647 w 1572"/>
                <a:gd name="T37" fmla="*/ 2147483647 h 1533"/>
                <a:gd name="T38" fmla="*/ 2147483647 w 1572"/>
                <a:gd name="T39" fmla="*/ 2147483647 h 1533"/>
                <a:gd name="T40" fmla="*/ 2147483647 w 1572"/>
                <a:gd name="T41" fmla="*/ 2147483647 h 1533"/>
                <a:gd name="T42" fmla="*/ 2147483647 w 1572"/>
                <a:gd name="T43" fmla="*/ 2147483647 h 1533"/>
                <a:gd name="T44" fmla="*/ 0 w 1572"/>
                <a:gd name="T45" fmla="*/ 2147483647 h 1533"/>
                <a:gd name="T46" fmla="*/ 2147483647 w 1572"/>
                <a:gd name="T47" fmla="*/ 2147483647 h 1533"/>
                <a:gd name="T48" fmla="*/ 2147483647 w 1572"/>
                <a:gd name="T49" fmla="*/ 2147483647 h 1533"/>
                <a:gd name="T50" fmla="*/ 2147483647 w 1572"/>
                <a:gd name="T51" fmla="*/ 2147483647 h 1533"/>
                <a:gd name="T52" fmla="*/ 2147483647 w 1572"/>
                <a:gd name="T53" fmla="*/ 2147483647 h 1533"/>
                <a:gd name="T54" fmla="*/ 2147483647 w 1572"/>
                <a:gd name="T55" fmla="*/ 2147483647 h 1533"/>
                <a:gd name="T56" fmla="*/ 2147483647 w 1572"/>
                <a:gd name="T57" fmla="*/ 2147483647 h 1533"/>
                <a:gd name="T58" fmla="*/ 2147483647 w 1572"/>
                <a:gd name="T59" fmla="*/ 2147483647 h 1533"/>
                <a:gd name="T60" fmla="*/ 2147483647 w 1572"/>
                <a:gd name="T61" fmla="*/ 2147483647 h 1533"/>
                <a:gd name="T62" fmla="*/ 2147483647 w 1572"/>
                <a:gd name="T63" fmla="*/ 2147483647 h 1533"/>
                <a:gd name="T64" fmla="*/ 2147483647 w 1572"/>
                <a:gd name="T65" fmla="*/ 2147483647 h 1533"/>
                <a:gd name="T66" fmla="*/ 2147483647 w 1572"/>
                <a:gd name="T67" fmla="*/ 2147483647 h 1533"/>
                <a:gd name="T68" fmla="*/ 2147483647 w 1572"/>
                <a:gd name="T69" fmla="*/ 2147483647 h 1533"/>
                <a:gd name="T70" fmla="*/ 2147483647 w 1572"/>
                <a:gd name="T71" fmla="*/ 2147483647 h 1533"/>
                <a:gd name="T72" fmla="*/ 2147483647 w 1572"/>
                <a:gd name="T73" fmla="*/ 2147483647 h 1533"/>
                <a:gd name="T74" fmla="*/ 2147483647 w 1572"/>
                <a:gd name="T75" fmla="*/ 2147483647 h 1533"/>
                <a:gd name="T76" fmla="*/ 2147483647 w 1572"/>
                <a:gd name="T77" fmla="*/ 2147483647 h 1533"/>
                <a:gd name="T78" fmla="*/ 2147483647 w 1572"/>
                <a:gd name="T79" fmla="*/ 2147483647 h 1533"/>
                <a:gd name="T80" fmla="*/ 2147483647 w 1572"/>
                <a:gd name="T81" fmla="*/ 2147483647 h 1533"/>
                <a:gd name="T82" fmla="*/ 2147483647 w 1572"/>
                <a:gd name="T83" fmla="*/ 2147483647 h 15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72"/>
                <a:gd name="T127" fmla="*/ 0 h 1533"/>
                <a:gd name="T128" fmla="*/ 1572 w 1572"/>
                <a:gd name="T129" fmla="*/ 1533 h 15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72" h="1533">
                  <a:moveTo>
                    <a:pt x="251" y="228"/>
                  </a:moveTo>
                  <a:lnTo>
                    <a:pt x="567" y="0"/>
                  </a:lnTo>
                  <a:lnTo>
                    <a:pt x="717" y="40"/>
                  </a:lnTo>
                  <a:lnTo>
                    <a:pt x="790" y="113"/>
                  </a:lnTo>
                  <a:lnTo>
                    <a:pt x="1087" y="142"/>
                  </a:lnTo>
                  <a:lnTo>
                    <a:pt x="1096" y="900"/>
                  </a:lnTo>
                  <a:lnTo>
                    <a:pt x="1193" y="922"/>
                  </a:lnTo>
                  <a:lnTo>
                    <a:pt x="1238" y="1013"/>
                  </a:lnTo>
                  <a:lnTo>
                    <a:pt x="1306" y="982"/>
                  </a:lnTo>
                  <a:lnTo>
                    <a:pt x="1449" y="1188"/>
                  </a:lnTo>
                  <a:lnTo>
                    <a:pt x="1572" y="1283"/>
                  </a:lnTo>
                  <a:lnTo>
                    <a:pt x="1567" y="1365"/>
                  </a:lnTo>
                  <a:lnTo>
                    <a:pt x="1412" y="1375"/>
                  </a:lnTo>
                  <a:lnTo>
                    <a:pt x="1344" y="1124"/>
                  </a:lnTo>
                  <a:lnTo>
                    <a:pt x="855" y="876"/>
                  </a:lnTo>
                  <a:lnTo>
                    <a:pt x="868" y="954"/>
                  </a:lnTo>
                  <a:lnTo>
                    <a:pt x="758" y="1055"/>
                  </a:lnTo>
                  <a:lnTo>
                    <a:pt x="740" y="1018"/>
                  </a:lnTo>
                  <a:lnTo>
                    <a:pt x="709" y="1018"/>
                  </a:lnTo>
                  <a:lnTo>
                    <a:pt x="621" y="1228"/>
                  </a:lnTo>
                  <a:lnTo>
                    <a:pt x="348" y="1435"/>
                  </a:lnTo>
                  <a:lnTo>
                    <a:pt x="78" y="1533"/>
                  </a:lnTo>
                  <a:lnTo>
                    <a:pt x="0" y="1520"/>
                  </a:lnTo>
                  <a:lnTo>
                    <a:pt x="310" y="1343"/>
                  </a:lnTo>
                  <a:lnTo>
                    <a:pt x="348" y="1343"/>
                  </a:lnTo>
                  <a:lnTo>
                    <a:pt x="461" y="1206"/>
                  </a:lnTo>
                  <a:lnTo>
                    <a:pt x="512" y="1201"/>
                  </a:lnTo>
                  <a:lnTo>
                    <a:pt x="589" y="1097"/>
                  </a:lnTo>
                  <a:lnTo>
                    <a:pt x="562" y="1051"/>
                  </a:lnTo>
                  <a:lnTo>
                    <a:pt x="397" y="1073"/>
                  </a:lnTo>
                  <a:lnTo>
                    <a:pt x="284" y="812"/>
                  </a:lnTo>
                  <a:lnTo>
                    <a:pt x="348" y="694"/>
                  </a:lnTo>
                  <a:lnTo>
                    <a:pt x="452" y="653"/>
                  </a:lnTo>
                  <a:lnTo>
                    <a:pt x="415" y="548"/>
                  </a:lnTo>
                  <a:lnTo>
                    <a:pt x="306" y="598"/>
                  </a:lnTo>
                  <a:lnTo>
                    <a:pt x="224" y="447"/>
                  </a:lnTo>
                  <a:lnTo>
                    <a:pt x="315" y="411"/>
                  </a:lnTo>
                  <a:lnTo>
                    <a:pt x="397" y="452"/>
                  </a:lnTo>
                  <a:lnTo>
                    <a:pt x="434" y="429"/>
                  </a:lnTo>
                  <a:lnTo>
                    <a:pt x="366" y="301"/>
                  </a:lnTo>
                  <a:lnTo>
                    <a:pt x="246" y="292"/>
                  </a:lnTo>
                  <a:lnTo>
                    <a:pt x="251" y="228"/>
                  </a:lnTo>
                  <a:close/>
                </a:path>
              </a:pathLst>
            </a:custGeom>
            <a:solidFill>
              <a:srgbClr val="552633"/>
            </a:solidFill>
            <a:ln w="19050">
              <a:solidFill>
                <a:schemeClr val="tx1"/>
              </a:solidFill>
              <a:prstDash val="solid"/>
              <a:round/>
              <a:headEnd/>
              <a:tailEnd/>
            </a:ln>
          </p:spPr>
          <p:txBody>
            <a:bodyPr/>
            <a:lstStyle/>
            <a:p>
              <a:pPr fontAlgn="auto">
                <a:spcBef>
                  <a:spcPts val="0"/>
                </a:spcBef>
                <a:spcAft>
                  <a:spcPts val="0"/>
                </a:spcAft>
              </a:pPr>
              <a:endParaRPr lang="en-US" sz="1800" b="1">
                <a:solidFill>
                  <a:srgbClr val="000000"/>
                </a:solidFill>
                <a:latin typeface="Calibri"/>
                <a:cs typeface="+mn-cs"/>
              </a:endParaRPr>
            </a:p>
          </p:txBody>
        </p:sp>
        <p:sp>
          <p:nvSpPr>
            <p:cNvPr id="55" name="Shape - Alabama"/>
            <p:cNvSpPr>
              <a:spLocks noChangeAspect="1"/>
            </p:cNvSpPr>
            <p:nvPr/>
          </p:nvSpPr>
          <p:spPr bwMode="auto">
            <a:xfrm>
              <a:off x="5732462" y="3383781"/>
              <a:ext cx="509587" cy="785812"/>
            </a:xfrm>
            <a:custGeom>
              <a:avLst/>
              <a:gdLst>
                <a:gd name="T0" fmla="*/ 0 w 323"/>
                <a:gd name="T1" fmla="*/ 2147483647 h 504"/>
                <a:gd name="T2" fmla="*/ 2147483647 w 323"/>
                <a:gd name="T3" fmla="*/ 0 h 504"/>
                <a:gd name="T4" fmla="*/ 2147483647 w 323"/>
                <a:gd name="T5" fmla="*/ 2147483647 h 504"/>
                <a:gd name="T6" fmla="*/ 2147483647 w 323"/>
                <a:gd name="T7" fmla="*/ 2147483647 h 504"/>
                <a:gd name="T8" fmla="*/ 2147483647 w 323"/>
                <a:gd name="T9" fmla="*/ 2147483647 h 504"/>
                <a:gd name="T10" fmla="*/ 2147483647 w 323"/>
                <a:gd name="T11" fmla="*/ 2147483647 h 504"/>
                <a:gd name="T12" fmla="*/ 2147483647 w 323"/>
                <a:gd name="T13" fmla="*/ 2147483647 h 504"/>
                <a:gd name="T14" fmla="*/ 2147483647 w 323"/>
                <a:gd name="T15" fmla="*/ 2147483647 h 504"/>
                <a:gd name="T16" fmla="*/ 2147483647 w 323"/>
                <a:gd name="T17" fmla="*/ 2147483647 h 504"/>
                <a:gd name="T18" fmla="*/ 2147483647 w 323"/>
                <a:gd name="T19" fmla="*/ 2147483647 h 504"/>
                <a:gd name="T20" fmla="*/ 2147483647 w 323"/>
                <a:gd name="T21" fmla="*/ 2147483647 h 504"/>
                <a:gd name="T22" fmla="*/ 2147483647 w 323"/>
                <a:gd name="T23" fmla="*/ 2147483647 h 504"/>
                <a:gd name="T24" fmla="*/ 2147483647 w 323"/>
                <a:gd name="T25" fmla="*/ 2147483647 h 504"/>
                <a:gd name="T26" fmla="*/ 2147483647 w 323"/>
                <a:gd name="T27" fmla="*/ 2147483647 h 504"/>
                <a:gd name="T28" fmla="*/ 0 w 323"/>
                <a:gd name="T29" fmla="*/ 2147483647 h 5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3"/>
                <a:gd name="T46" fmla="*/ 0 h 504"/>
                <a:gd name="T47" fmla="*/ 323 w 323"/>
                <a:gd name="T48" fmla="*/ 504 h 5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3" h="504">
                  <a:moveTo>
                    <a:pt x="0" y="25"/>
                  </a:moveTo>
                  <a:lnTo>
                    <a:pt x="210" y="0"/>
                  </a:lnTo>
                  <a:lnTo>
                    <a:pt x="277" y="232"/>
                  </a:lnTo>
                  <a:lnTo>
                    <a:pt x="323" y="270"/>
                  </a:lnTo>
                  <a:lnTo>
                    <a:pt x="286" y="338"/>
                  </a:lnTo>
                  <a:lnTo>
                    <a:pt x="322" y="404"/>
                  </a:lnTo>
                  <a:lnTo>
                    <a:pt x="107" y="428"/>
                  </a:lnTo>
                  <a:lnTo>
                    <a:pt x="116" y="484"/>
                  </a:lnTo>
                  <a:lnTo>
                    <a:pt x="85" y="504"/>
                  </a:lnTo>
                  <a:lnTo>
                    <a:pt x="59" y="432"/>
                  </a:lnTo>
                  <a:lnTo>
                    <a:pt x="44" y="490"/>
                  </a:lnTo>
                  <a:lnTo>
                    <a:pt x="18" y="484"/>
                  </a:lnTo>
                  <a:lnTo>
                    <a:pt x="9" y="426"/>
                  </a:lnTo>
                  <a:lnTo>
                    <a:pt x="1" y="375"/>
                  </a:lnTo>
                  <a:lnTo>
                    <a:pt x="0" y="25"/>
                  </a:lnTo>
                  <a:close/>
                </a:path>
              </a:pathLst>
            </a:custGeom>
            <a:solidFill>
              <a:schemeClr val="tx2"/>
            </a:solidFill>
            <a:ln w="19050">
              <a:solidFill>
                <a:schemeClr val="tx1"/>
              </a:solidFill>
              <a:prstDash val="solid"/>
              <a:round/>
              <a:headEnd/>
              <a:tailEnd/>
            </a:ln>
          </p:spPr>
          <p:txBody>
            <a:bodyPr/>
            <a:lstStyle/>
            <a:p>
              <a:pPr fontAlgn="auto">
                <a:spcBef>
                  <a:spcPts val="0"/>
                </a:spcBef>
                <a:spcAft>
                  <a:spcPts val="0"/>
                </a:spcAft>
              </a:pPr>
              <a:endParaRPr lang="en-US" sz="1200" b="1">
                <a:solidFill>
                  <a:srgbClr val="000000"/>
                </a:solidFill>
                <a:latin typeface="Calibri"/>
                <a:cs typeface="+mn-cs"/>
              </a:endParaRPr>
            </a:p>
          </p:txBody>
        </p:sp>
        <p:sp>
          <p:nvSpPr>
            <p:cNvPr id="56" name="Shape - District of Columbia (star)"/>
            <p:cNvSpPr>
              <a:spLocks noChangeArrowheads="1"/>
            </p:cNvSpPr>
            <p:nvPr/>
          </p:nvSpPr>
          <p:spPr bwMode="auto">
            <a:xfrm>
              <a:off x="6859586" y="2478905"/>
              <a:ext cx="207963" cy="201612"/>
            </a:xfrm>
            <a:prstGeom prst="star5">
              <a:avLst/>
            </a:prstGeom>
            <a:solidFill>
              <a:schemeClr val="accent1"/>
            </a:solidFill>
            <a:ln w="19050">
              <a:solidFill>
                <a:schemeClr val="tx1"/>
              </a:solidFill>
              <a:miter lim="800000"/>
              <a:headEnd/>
              <a:tailEnd/>
            </a:ln>
            <a:effectLst/>
          </p:spPr>
          <p:txBody>
            <a:bodyPr wrap="none" anchor="ctr"/>
            <a:lstStyle/>
            <a:p>
              <a:pPr fontAlgn="auto">
                <a:spcBef>
                  <a:spcPts val="0"/>
                </a:spcBef>
                <a:spcAft>
                  <a:spcPts val="0"/>
                </a:spcAft>
                <a:defRPr/>
              </a:pPr>
              <a:endParaRPr lang="en-US" sz="1200" b="1">
                <a:solidFill>
                  <a:srgbClr val="000000"/>
                </a:solidFill>
                <a:latin typeface="Calibri"/>
                <a:cs typeface="+mn-cs"/>
              </a:endParaRPr>
            </a:p>
          </p:txBody>
        </p:sp>
        <p:sp>
          <p:nvSpPr>
            <p:cNvPr id="57" name="Text - Wyoming"/>
            <p:cNvSpPr txBox="1">
              <a:spLocks noChangeArrowheads="1"/>
            </p:cNvSpPr>
            <p:nvPr/>
          </p:nvSpPr>
          <p:spPr bwMode="auto">
            <a:xfrm>
              <a:off x="2909886" y="2069331"/>
              <a:ext cx="692151" cy="249287"/>
            </a:xfrm>
            <a:prstGeom prst="rect">
              <a:avLst/>
            </a:prstGeom>
            <a:noFill/>
            <a:ln w="9525">
              <a:noFill/>
              <a:miter lim="800000"/>
              <a:headEnd/>
              <a:tailEnd/>
            </a:ln>
          </p:spPr>
          <p:txBody>
            <a:bodyPr lIns="91429" tIns="45714" rIns="91429" bIns="45714">
              <a:spAutoFit/>
            </a:bodyPr>
            <a:lstStyle/>
            <a:p>
              <a:pPr algn="ctr" eaLnBrk="0" fontAlgn="auto" hangingPunct="0">
                <a:lnSpc>
                  <a:spcPct val="85000"/>
                </a:lnSpc>
                <a:spcBef>
                  <a:spcPct val="50000"/>
                </a:spcBef>
                <a:spcAft>
                  <a:spcPts val="0"/>
                </a:spcAft>
              </a:pPr>
              <a:r>
                <a:rPr lang="en-US" sz="1200" b="1" dirty="0">
                  <a:solidFill>
                    <a:srgbClr val="000000"/>
                  </a:solidFill>
                  <a:latin typeface="Calibri"/>
                  <a:cs typeface="Times New Roman" charset="0"/>
                </a:rPr>
                <a:t> </a:t>
              </a:r>
              <a:r>
                <a:rPr lang="en-US" sz="1200" b="1" dirty="0" smtClean="0">
                  <a:solidFill>
                    <a:srgbClr val="000000"/>
                  </a:solidFill>
                  <a:latin typeface="Calibri"/>
                  <a:cs typeface="Times New Roman" charset="0"/>
                </a:rPr>
                <a:t>WY</a:t>
              </a:r>
              <a:endParaRPr lang="en-US" sz="1200" b="1" dirty="0">
                <a:solidFill>
                  <a:srgbClr val="000000"/>
                </a:solidFill>
                <a:latin typeface="Calibri"/>
                <a:cs typeface="Times New Roman" charset="0"/>
              </a:endParaRPr>
            </a:p>
          </p:txBody>
        </p:sp>
        <p:sp>
          <p:nvSpPr>
            <p:cNvPr id="58" name="Text - Wisconsin"/>
            <p:cNvSpPr txBox="1">
              <a:spLocks noChangeArrowheads="1"/>
            </p:cNvSpPr>
            <p:nvPr/>
          </p:nvSpPr>
          <p:spPr bwMode="auto">
            <a:xfrm>
              <a:off x="4951412" y="1783581"/>
              <a:ext cx="692151" cy="249287"/>
            </a:xfrm>
            <a:prstGeom prst="rect">
              <a:avLst/>
            </a:prstGeom>
            <a:noFill/>
            <a:ln w="9525">
              <a:noFill/>
              <a:miter lim="800000"/>
              <a:headEnd/>
              <a:tailEnd/>
            </a:ln>
          </p:spPr>
          <p:txBody>
            <a:bodyPr lIns="91429" tIns="45714" rIns="91429" bIns="45714">
              <a:spAutoFit/>
            </a:bodyPr>
            <a:lstStyle/>
            <a:p>
              <a:pPr algn="ctr" eaLnBrk="0" fontAlgn="auto" hangingPunct="0">
                <a:lnSpc>
                  <a:spcPct val="85000"/>
                </a:lnSpc>
                <a:spcBef>
                  <a:spcPct val="50000"/>
                </a:spcBef>
                <a:spcAft>
                  <a:spcPts val="0"/>
                </a:spcAft>
              </a:pPr>
              <a:r>
                <a:rPr lang="en-US" sz="1200" b="1" dirty="0">
                  <a:solidFill>
                    <a:srgbClr val="000000"/>
                  </a:solidFill>
                  <a:latin typeface="Calibri"/>
                  <a:cs typeface="Times New Roman" charset="0"/>
                </a:rPr>
                <a:t> </a:t>
              </a:r>
              <a:r>
                <a:rPr lang="en-US" sz="1200" b="1" dirty="0" smtClean="0">
                  <a:solidFill>
                    <a:srgbClr val="000000"/>
                  </a:solidFill>
                  <a:latin typeface="Calibri"/>
                  <a:cs typeface="Times New Roman" charset="0"/>
                </a:rPr>
                <a:t>WI*</a:t>
              </a:r>
              <a:endParaRPr lang="en-US" sz="1200" b="1" dirty="0">
                <a:solidFill>
                  <a:srgbClr val="000000"/>
                </a:solidFill>
                <a:latin typeface="Calibri"/>
                <a:cs typeface="Times New Roman" charset="0"/>
              </a:endParaRPr>
            </a:p>
          </p:txBody>
        </p:sp>
        <p:sp>
          <p:nvSpPr>
            <p:cNvPr id="59" name="Text - West Virginia"/>
            <p:cNvSpPr txBox="1">
              <a:spLocks noChangeArrowheads="1"/>
            </p:cNvSpPr>
            <p:nvPr/>
          </p:nvSpPr>
          <p:spPr bwMode="auto">
            <a:xfrm>
              <a:off x="6186488" y="2664643"/>
              <a:ext cx="693737" cy="249287"/>
            </a:xfrm>
            <a:prstGeom prst="rect">
              <a:avLst/>
            </a:prstGeom>
            <a:noFill/>
            <a:ln w="9525">
              <a:noFill/>
              <a:miter lim="800000"/>
              <a:headEnd/>
              <a:tailEnd/>
            </a:ln>
          </p:spPr>
          <p:txBody>
            <a:bodyPr lIns="91429" tIns="45714" rIns="91429" bIns="45714">
              <a:spAutoFit/>
            </a:bodyPr>
            <a:lstStyle/>
            <a:p>
              <a:pPr algn="ctr" eaLnBrk="0" fontAlgn="auto" hangingPunct="0">
                <a:lnSpc>
                  <a:spcPct val="85000"/>
                </a:lnSpc>
                <a:spcBef>
                  <a:spcPct val="50000"/>
                </a:spcBef>
                <a:spcAft>
                  <a:spcPts val="0"/>
                </a:spcAft>
              </a:pPr>
              <a:r>
                <a:rPr lang="en-US" sz="1200" b="1" dirty="0" smtClean="0">
                  <a:solidFill>
                    <a:srgbClr val="FFFFFF"/>
                  </a:solidFill>
                  <a:latin typeface="Calibri"/>
                  <a:cs typeface="Times New Roman" charset="0"/>
                </a:rPr>
                <a:t>WV</a:t>
              </a:r>
              <a:endParaRPr lang="en-US" sz="1200" b="1" dirty="0">
                <a:solidFill>
                  <a:srgbClr val="FFFFFF"/>
                </a:solidFill>
                <a:latin typeface="Calibri"/>
                <a:cs typeface="Times New Roman" charset="0"/>
              </a:endParaRPr>
            </a:p>
          </p:txBody>
        </p:sp>
        <p:sp>
          <p:nvSpPr>
            <p:cNvPr id="60" name="Text - Washington"/>
            <p:cNvSpPr txBox="1">
              <a:spLocks noChangeArrowheads="1"/>
            </p:cNvSpPr>
            <p:nvPr/>
          </p:nvSpPr>
          <p:spPr bwMode="auto">
            <a:xfrm>
              <a:off x="1609724" y="1166043"/>
              <a:ext cx="692151" cy="249287"/>
            </a:xfrm>
            <a:prstGeom prst="rect">
              <a:avLst/>
            </a:prstGeom>
            <a:noFill/>
            <a:ln w="9525">
              <a:noFill/>
              <a:miter lim="800000"/>
              <a:headEnd/>
              <a:tailEnd/>
            </a:ln>
          </p:spPr>
          <p:txBody>
            <a:bodyPr lIns="91429" tIns="45714" rIns="91429" bIns="45714">
              <a:spAutoFit/>
            </a:bodyPr>
            <a:lstStyle/>
            <a:p>
              <a:pPr algn="ctr" eaLnBrk="0" fontAlgn="auto" hangingPunct="0">
                <a:lnSpc>
                  <a:spcPct val="85000"/>
                </a:lnSpc>
                <a:spcBef>
                  <a:spcPct val="50000"/>
                </a:spcBef>
                <a:spcAft>
                  <a:spcPts val="0"/>
                </a:spcAft>
              </a:pPr>
              <a:r>
                <a:rPr lang="en-US" sz="1200" b="1" dirty="0" smtClean="0">
                  <a:solidFill>
                    <a:srgbClr val="FFFFFF"/>
                  </a:solidFill>
                  <a:latin typeface="Calibri"/>
                  <a:cs typeface="Times New Roman" charset="0"/>
                </a:rPr>
                <a:t>WA</a:t>
              </a:r>
              <a:endParaRPr lang="en-US" sz="1200" b="1" dirty="0">
                <a:solidFill>
                  <a:srgbClr val="FFFFFF"/>
                </a:solidFill>
                <a:latin typeface="Calibri"/>
                <a:cs typeface="Times New Roman" charset="0"/>
              </a:endParaRPr>
            </a:p>
          </p:txBody>
        </p:sp>
        <p:sp>
          <p:nvSpPr>
            <p:cNvPr id="61" name="Text - Virginia"/>
            <p:cNvSpPr txBox="1">
              <a:spLocks noChangeArrowheads="1"/>
            </p:cNvSpPr>
            <p:nvPr/>
          </p:nvSpPr>
          <p:spPr bwMode="auto">
            <a:xfrm>
              <a:off x="6589712" y="2707506"/>
              <a:ext cx="692151" cy="249287"/>
            </a:xfrm>
            <a:prstGeom prst="rect">
              <a:avLst/>
            </a:prstGeom>
            <a:noFill/>
            <a:ln w="9525">
              <a:noFill/>
              <a:miter lim="800000"/>
              <a:headEnd/>
              <a:tailEnd/>
            </a:ln>
          </p:spPr>
          <p:txBody>
            <a:bodyPr lIns="91429" tIns="45714" rIns="91429" bIns="45714">
              <a:spAutoFit/>
            </a:bodyPr>
            <a:lstStyle/>
            <a:p>
              <a:pPr algn="ctr" eaLnBrk="0" fontAlgn="auto" hangingPunct="0">
                <a:lnSpc>
                  <a:spcPct val="85000"/>
                </a:lnSpc>
                <a:spcBef>
                  <a:spcPct val="50000"/>
                </a:spcBef>
                <a:spcAft>
                  <a:spcPts val="0"/>
                </a:spcAft>
              </a:pPr>
              <a:r>
                <a:rPr lang="en-US" sz="1200" b="1" dirty="0" smtClean="0">
                  <a:solidFill>
                    <a:srgbClr val="000000"/>
                  </a:solidFill>
                  <a:latin typeface="Calibri"/>
                  <a:cs typeface="Times New Roman" charset="0"/>
                </a:rPr>
                <a:t>VA</a:t>
              </a:r>
              <a:endParaRPr lang="en-US" sz="1200" b="1" dirty="0">
                <a:solidFill>
                  <a:srgbClr val="000000"/>
                </a:solidFill>
                <a:latin typeface="Calibri"/>
                <a:cs typeface="Times New Roman" charset="0"/>
              </a:endParaRPr>
            </a:p>
          </p:txBody>
        </p:sp>
        <p:sp>
          <p:nvSpPr>
            <p:cNvPr id="62" name="Text - Vermont"/>
            <p:cNvSpPr txBox="1">
              <a:spLocks noChangeArrowheads="1"/>
            </p:cNvSpPr>
            <p:nvPr/>
          </p:nvSpPr>
          <p:spPr bwMode="auto">
            <a:xfrm>
              <a:off x="6540500" y="1148581"/>
              <a:ext cx="936625" cy="249287"/>
            </a:xfrm>
            <a:prstGeom prst="rect">
              <a:avLst/>
            </a:prstGeom>
            <a:noFill/>
            <a:ln w="9525">
              <a:noFill/>
              <a:miter lim="800000"/>
              <a:headEnd/>
              <a:tailEnd/>
            </a:ln>
          </p:spPr>
          <p:txBody>
            <a:bodyPr lIns="91429" tIns="45714" rIns="91429" bIns="45714">
              <a:spAutoFit/>
            </a:bodyPr>
            <a:lstStyle/>
            <a:p>
              <a:pPr algn="ctr" eaLnBrk="0" fontAlgn="auto" hangingPunct="0">
                <a:lnSpc>
                  <a:spcPct val="85000"/>
                </a:lnSpc>
                <a:spcBef>
                  <a:spcPct val="50000"/>
                </a:spcBef>
                <a:spcAft>
                  <a:spcPts val="0"/>
                </a:spcAft>
              </a:pPr>
              <a:r>
                <a:rPr lang="en-US" sz="1200" b="1" dirty="0" smtClean="0">
                  <a:solidFill>
                    <a:srgbClr val="000000"/>
                  </a:solidFill>
                  <a:latin typeface="Calibri"/>
                  <a:cs typeface="Times New Roman" charset="0"/>
                </a:rPr>
                <a:t>VT</a:t>
              </a:r>
              <a:endParaRPr lang="en-US" sz="1200" b="1" dirty="0">
                <a:solidFill>
                  <a:srgbClr val="000000"/>
                </a:solidFill>
                <a:latin typeface="Calibri"/>
                <a:cs typeface="Times New Roman" charset="0"/>
              </a:endParaRPr>
            </a:p>
          </p:txBody>
        </p:sp>
        <p:sp>
          <p:nvSpPr>
            <p:cNvPr id="63" name="Text - Utah"/>
            <p:cNvSpPr txBox="1">
              <a:spLocks noChangeArrowheads="1"/>
            </p:cNvSpPr>
            <p:nvPr/>
          </p:nvSpPr>
          <p:spPr bwMode="auto">
            <a:xfrm>
              <a:off x="2347912" y="2650356"/>
              <a:ext cx="692151" cy="249287"/>
            </a:xfrm>
            <a:prstGeom prst="rect">
              <a:avLst/>
            </a:prstGeom>
            <a:noFill/>
            <a:ln w="9525">
              <a:noFill/>
              <a:miter lim="800000"/>
              <a:headEnd/>
              <a:tailEnd/>
            </a:ln>
          </p:spPr>
          <p:txBody>
            <a:bodyPr lIns="91429" tIns="45714" rIns="91429" bIns="45714">
              <a:spAutoFit/>
            </a:bodyPr>
            <a:lstStyle/>
            <a:p>
              <a:pPr algn="ctr" eaLnBrk="0" fontAlgn="auto" hangingPunct="0">
                <a:lnSpc>
                  <a:spcPct val="85000"/>
                </a:lnSpc>
                <a:spcBef>
                  <a:spcPct val="50000"/>
                </a:spcBef>
                <a:spcAft>
                  <a:spcPts val="0"/>
                </a:spcAft>
              </a:pPr>
              <a:r>
                <a:rPr lang="en-US" sz="1200" b="1" dirty="0">
                  <a:solidFill>
                    <a:srgbClr val="000000"/>
                  </a:solidFill>
                  <a:latin typeface="Calibri"/>
                  <a:cs typeface="Times New Roman" charset="0"/>
                </a:rPr>
                <a:t> </a:t>
              </a:r>
              <a:r>
                <a:rPr lang="en-US" sz="1200" b="1" dirty="0" smtClean="0">
                  <a:solidFill>
                    <a:srgbClr val="000000"/>
                  </a:solidFill>
                  <a:latin typeface="Calibri"/>
                  <a:cs typeface="Times New Roman" charset="0"/>
                </a:rPr>
                <a:t>UT</a:t>
              </a:r>
              <a:endParaRPr lang="en-US" sz="1200" b="1" dirty="0">
                <a:solidFill>
                  <a:srgbClr val="000000"/>
                </a:solidFill>
                <a:latin typeface="Calibri"/>
                <a:cs typeface="Times New Roman" charset="0"/>
              </a:endParaRPr>
            </a:p>
          </p:txBody>
        </p:sp>
        <p:sp>
          <p:nvSpPr>
            <p:cNvPr id="64" name="Text - Texas"/>
            <p:cNvSpPr txBox="1">
              <a:spLocks noChangeArrowheads="1"/>
            </p:cNvSpPr>
            <p:nvPr/>
          </p:nvSpPr>
          <p:spPr bwMode="auto">
            <a:xfrm>
              <a:off x="3952873" y="3934643"/>
              <a:ext cx="692151" cy="249287"/>
            </a:xfrm>
            <a:prstGeom prst="rect">
              <a:avLst/>
            </a:prstGeom>
            <a:noFill/>
            <a:ln w="9525">
              <a:noFill/>
              <a:miter lim="800000"/>
              <a:headEnd/>
              <a:tailEnd/>
            </a:ln>
          </p:spPr>
          <p:txBody>
            <a:bodyPr lIns="91429" tIns="45714" rIns="91429" bIns="45714">
              <a:spAutoFit/>
            </a:bodyPr>
            <a:lstStyle/>
            <a:p>
              <a:pPr algn="ctr" eaLnBrk="0" fontAlgn="auto" hangingPunct="0">
                <a:lnSpc>
                  <a:spcPct val="85000"/>
                </a:lnSpc>
                <a:spcBef>
                  <a:spcPct val="50000"/>
                </a:spcBef>
                <a:spcAft>
                  <a:spcPts val="0"/>
                </a:spcAft>
              </a:pPr>
              <a:r>
                <a:rPr lang="en-US" sz="1200" b="1" dirty="0">
                  <a:solidFill>
                    <a:srgbClr val="000000"/>
                  </a:solidFill>
                  <a:latin typeface="Calibri"/>
                  <a:cs typeface="Times New Roman" charset="0"/>
                </a:rPr>
                <a:t> </a:t>
              </a:r>
              <a:r>
                <a:rPr lang="en-US" sz="1200" b="1" dirty="0" smtClean="0">
                  <a:solidFill>
                    <a:srgbClr val="000000"/>
                  </a:solidFill>
                  <a:latin typeface="Calibri"/>
                  <a:cs typeface="Times New Roman" charset="0"/>
                </a:rPr>
                <a:t>TX</a:t>
              </a:r>
              <a:endParaRPr lang="en-US" sz="1200" b="1" dirty="0">
                <a:solidFill>
                  <a:srgbClr val="000000"/>
                </a:solidFill>
                <a:latin typeface="Calibri"/>
                <a:cs typeface="Times New Roman" charset="0"/>
              </a:endParaRPr>
            </a:p>
          </p:txBody>
        </p:sp>
        <p:sp>
          <p:nvSpPr>
            <p:cNvPr id="65" name="Text - Tennessee"/>
            <p:cNvSpPr txBox="1">
              <a:spLocks noChangeArrowheads="1"/>
            </p:cNvSpPr>
            <p:nvPr/>
          </p:nvSpPr>
          <p:spPr bwMode="auto">
            <a:xfrm>
              <a:off x="5572124" y="3161531"/>
              <a:ext cx="692151" cy="249287"/>
            </a:xfrm>
            <a:prstGeom prst="rect">
              <a:avLst/>
            </a:prstGeom>
            <a:noFill/>
            <a:ln w="9525">
              <a:noFill/>
              <a:miter lim="800000"/>
              <a:headEnd/>
              <a:tailEnd/>
            </a:ln>
          </p:spPr>
          <p:txBody>
            <a:bodyPr lIns="91429" tIns="45714" rIns="91429" bIns="45714">
              <a:spAutoFit/>
            </a:bodyPr>
            <a:lstStyle/>
            <a:p>
              <a:pPr algn="ctr" eaLnBrk="0" fontAlgn="auto" hangingPunct="0">
                <a:lnSpc>
                  <a:spcPct val="85000"/>
                </a:lnSpc>
                <a:spcBef>
                  <a:spcPct val="50000"/>
                </a:spcBef>
                <a:spcAft>
                  <a:spcPts val="0"/>
                </a:spcAft>
              </a:pPr>
              <a:r>
                <a:rPr lang="en-US" sz="1200" b="1" dirty="0">
                  <a:solidFill>
                    <a:srgbClr val="000000"/>
                  </a:solidFill>
                  <a:latin typeface="Calibri"/>
                  <a:cs typeface="Times New Roman" charset="0"/>
                </a:rPr>
                <a:t> </a:t>
              </a:r>
              <a:r>
                <a:rPr lang="en-US" sz="1200" b="1" dirty="0" smtClean="0">
                  <a:solidFill>
                    <a:srgbClr val="000000"/>
                  </a:solidFill>
                  <a:latin typeface="Calibri"/>
                  <a:cs typeface="Times New Roman" charset="0"/>
                </a:rPr>
                <a:t>TN</a:t>
              </a:r>
              <a:endParaRPr lang="en-US" sz="1200" b="1" dirty="0">
                <a:solidFill>
                  <a:srgbClr val="000000"/>
                </a:solidFill>
                <a:latin typeface="Calibri"/>
                <a:cs typeface="Times New Roman" charset="0"/>
              </a:endParaRPr>
            </a:p>
          </p:txBody>
        </p:sp>
        <p:sp>
          <p:nvSpPr>
            <p:cNvPr id="66" name="Text - South Dakota"/>
            <p:cNvSpPr txBox="1">
              <a:spLocks noChangeArrowheads="1"/>
            </p:cNvSpPr>
            <p:nvPr/>
          </p:nvSpPr>
          <p:spPr bwMode="auto">
            <a:xfrm>
              <a:off x="3775073" y="1883593"/>
              <a:ext cx="692151" cy="249287"/>
            </a:xfrm>
            <a:prstGeom prst="rect">
              <a:avLst/>
            </a:prstGeom>
            <a:noFill/>
            <a:ln w="9525">
              <a:noFill/>
              <a:miter lim="800000"/>
              <a:headEnd/>
              <a:tailEnd/>
            </a:ln>
          </p:spPr>
          <p:txBody>
            <a:bodyPr lIns="91429" tIns="45714" rIns="91429" bIns="45714">
              <a:spAutoFit/>
            </a:bodyPr>
            <a:lstStyle/>
            <a:p>
              <a:pPr algn="ctr" eaLnBrk="0" fontAlgn="auto" hangingPunct="0">
                <a:lnSpc>
                  <a:spcPct val="85000"/>
                </a:lnSpc>
                <a:spcBef>
                  <a:spcPct val="50000"/>
                </a:spcBef>
                <a:spcAft>
                  <a:spcPts val="0"/>
                </a:spcAft>
              </a:pPr>
              <a:r>
                <a:rPr lang="en-US" sz="1200" b="1" dirty="0">
                  <a:solidFill>
                    <a:srgbClr val="000000"/>
                  </a:solidFill>
                  <a:latin typeface="Calibri"/>
                  <a:cs typeface="Times New Roman" charset="0"/>
                </a:rPr>
                <a:t> </a:t>
              </a:r>
              <a:r>
                <a:rPr lang="en-US" sz="1200" b="1" dirty="0" smtClean="0">
                  <a:solidFill>
                    <a:srgbClr val="000000"/>
                  </a:solidFill>
                  <a:latin typeface="Calibri"/>
                  <a:cs typeface="Times New Roman" charset="0"/>
                </a:rPr>
                <a:t>SD</a:t>
              </a:r>
              <a:endParaRPr lang="en-US" sz="1200" b="1" dirty="0">
                <a:solidFill>
                  <a:srgbClr val="000000"/>
                </a:solidFill>
                <a:latin typeface="Calibri"/>
                <a:cs typeface="Times New Roman" charset="0"/>
              </a:endParaRPr>
            </a:p>
          </p:txBody>
        </p:sp>
        <p:sp>
          <p:nvSpPr>
            <p:cNvPr id="67" name="Text - South Carolina"/>
            <p:cNvSpPr txBox="1">
              <a:spLocks noChangeArrowheads="1"/>
            </p:cNvSpPr>
            <p:nvPr/>
          </p:nvSpPr>
          <p:spPr bwMode="auto">
            <a:xfrm>
              <a:off x="6386512" y="3304406"/>
              <a:ext cx="692151" cy="249287"/>
            </a:xfrm>
            <a:prstGeom prst="rect">
              <a:avLst/>
            </a:prstGeom>
            <a:noFill/>
            <a:ln w="9525">
              <a:noFill/>
              <a:miter lim="800000"/>
              <a:headEnd/>
              <a:tailEnd/>
            </a:ln>
          </p:spPr>
          <p:txBody>
            <a:bodyPr lIns="91429" tIns="45714" rIns="91429" bIns="45714">
              <a:spAutoFit/>
            </a:bodyPr>
            <a:lstStyle/>
            <a:p>
              <a:pPr algn="ctr" eaLnBrk="0" fontAlgn="auto" hangingPunct="0">
                <a:lnSpc>
                  <a:spcPct val="85000"/>
                </a:lnSpc>
                <a:spcBef>
                  <a:spcPct val="50000"/>
                </a:spcBef>
                <a:spcAft>
                  <a:spcPts val="0"/>
                </a:spcAft>
              </a:pPr>
              <a:r>
                <a:rPr lang="en-US" sz="1200" b="1" dirty="0">
                  <a:solidFill>
                    <a:srgbClr val="000000"/>
                  </a:solidFill>
                  <a:latin typeface="Calibri"/>
                  <a:cs typeface="Times New Roman" charset="0"/>
                </a:rPr>
                <a:t> </a:t>
              </a:r>
              <a:r>
                <a:rPr lang="en-US" sz="1200" b="1" dirty="0" smtClean="0">
                  <a:solidFill>
                    <a:srgbClr val="000000"/>
                  </a:solidFill>
                  <a:latin typeface="Calibri"/>
                  <a:cs typeface="Times New Roman" charset="0"/>
                </a:rPr>
                <a:t>SC</a:t>
              </a:r>
              <a:endParaRPr lang="en-US" sz="1200" b="1" dirty="0">
                <a:solidFill>
                  <a:srgbClr val="000000"/>
                </a:solidFill>
                <a:latin typeface="Calibri"/>
                <a:cs typeface="Times New Roman" charset="0"/>
              </a:endParaRPr>
            </a:p>
          </p:txBody>
        </p:sp>
        <p:sp>
          <p:nvSpPr>
            <p:cNvPr id="68" name="Text - Rhode Island"/>
            <p:cNvSpPr txBox="1">
              <a:spLocks noChangeArrowheads="1"/>
            </p:cNvSpPr>
            <p:nvPr/>
          </p:nvSpPr>
          <p:spPr bwMode="auto">
            <a:xfrm>
              <a:off x="7799388" y="1940744"/>
              <a:ext cx="936625" cy="249287"/>
            </a:xfrm>
            <a:prstGeom prst="rect">
              <a:avLst/>
            </a:prstGeom>
            <a:noFill/>
            <a:ln w="9525">
              <a:noFill/>
              <a:miter lim="800000"/>
              <a:headEnd/>
              <a:tailEnd/>
            </a:ln>
          </p:spPr>
          <p:txBody>
            <a:bodyPr lIns="91429" tIns="45714" rIns="91429" bIns="45714">
              <a:spAutoFit/>
            </a:bodyPr>
            <a:lstStyle/>
            <a:p>
              <a:pPr eaLnBrk="0" fontAlgn="auto" hangingPunct="0">
                <a:lnSpc>
                  <a:spcPct val="85000"/>
                </a:lnSpc>
                <a:spcBef>
                  <a:spcPct val="50000"/>
                </a:spcBef>
                <a:spcAft>
                  <a:spcPts val="0"/>
                </a:spcAft>
              </a:pPr>
              <a:r>
                <a:rPr lang="en-US" sz="1200" b="1" dirty="0" smtClean="0">
                  <a:solidFill>
                    <a:srgbClr val="000000"/>
                  </a:solidFill>
                  <a:latin typeface="Calibri"/>
                  <a:cs typeface="Times New Roman" charset="0"/>
                </a:rPr>
                <a:t>RI</a:t>
              </a:r>
              <a:endParaRPr lang="en-US" sz="1200" b="1" dirty="0">
                <a:solidFill>
                  <a:srgbClr val="000000"/>
                </a:solidFill>
                <a:latin typeface="Calibri"/>
                <a:cs typeface="Times New Roman" charset="0"/>
              </a:endParaRPr>
            </a:p>
          </p:txBody>
        </p:sp>
        <p:sp>
          <p:nvSpPr>
            <p:cNvPr id="69" name="Text - Pennsylvania"/>
            <p:cNvSpPr txBox="1">
              <a:spLocks noChangeArrowheads="1"/>
            </p:cNvSpPr>
            <p:nvPr/>
          </p:nvSpPr>
          <p:spPr bwMode="auto">
            <a:xfrm>
              <a:off x="6414293" y="2145480"/>
              <a:ext cx="835025" cy="249287"/>
            </a:xfrm>
            <a:prstGeom prst="rect">
              <a:avLst/>
            </a:prstGeom>
            <a:noFill/>
            <a:ln w="9525">
              <a:noFill/>
              <a:miter lim="800000"/>
              <a:headEnd/>
              <a:tailEnd/>
            </a:ln>
          </p:spPr>
          <p:txBody>
            <a:bodyPr lIns="91429" tIns="45714" rIns="91429" bIns="45714">
              <a:spAutoFit/>
            </a:bodyPr>
            <a:lstStyle/>
            <a:p>
              <a:pPr algn="ctr" eaLnBrk="0" fontAlgn="auto" hangingPunct="0">
                <a:lnSpc>
                  <a:spcPct val="85000"/>
                </a:lnSpc>
                <a:spcBef>
                  <a:spcPct val="50000"/>
                </a:spcBef>
                <a:spcAft>
                  <a:spcPts val="0"/>
                </a:spcAft>
              </a:pPr>
              <a:r>
                <a:rPr lang="en-US" sz="1200" b="1" dirty="0">
                  <a:solidFill>
                    <a:srgbClr val="FFFFFF"/>
                  </a:solidFill>
                  <a:latin typeface="Calibri"/>
                  <a:cs typeface="Times New Roman" charset="0"/>
                </a:rPr>
                <a:t> </a:t>
              </a:r>
              <a:r>
                <a:rPr lang="en-US" sz="1200" b="1" dirty="0" smtClean="0">
                  <a:solidFill>
                    <a:srgbClr val="FFFFFF"/>
                  </a:solidFill>
                  <a:latin typeface="Calibri"/>
                  <a:cs typeface="Times New Roman" charset="0"/>
                </a:rPr>
                <a:t>PA</a:t>
              </a:r>
              <a:endParaRPr lang="en-US" sz="1200" b="1" baseline="30000" dirty="0">
                <a:solidFill>
                  <a:srgbClr val="FFFFFF"/>
                </a:solidFill>
                <a:latin typeface="Calibri"/>
                <a:cs typeface="Times New Roman" charset="0"/>
              </a:endParaRPr>
            </a:p>
          </p:txBody>
        </p:sp>
        <p:sp>
          <p:nvSpPr>
            <p:cNvPr id="70" name="Text - Oregon"/>
            <p:cNvSpPr txBox="1">
              <a:spLocks noChangeArrowheads="1"/>
            </p:cNvSpPr>
            <p:nvPr/>
          </p:nvSpPr>
          <p:spPr bwMode="auto">
            <a:xfrm>
              <a:off x="1168398" y="1610543"/>
              <a:ext cx="1219200" cy="406253"/>
            </a:xfrm>
            <a:prstGeom prst="rect">
              <a:avLst/>
            </a:prstGeom>
            <a:noFill/>
            <a:ln w="9525">
              <a:noFill/>
              <a:miter lim="800000"/>
              <a:headEnd/>
              <a:tailEnd/>
            </a:ln>
          </p:spPr>
          <p:txBody>
            <a:bodyPr lIns="91429" tIns="45714" rIns="91429" bIns="45714">
              <a:spAutoFit/>
            </a:bodyPr>
            <a:lstStyle/>
            <a:p>
              <a:pPr algn="ctr" eaLnBrk="0" fontAlgn="auto" hangingPunct="0">
                <a:lnSpc>
                  <a:spcPct val="85000"/>
                </a:lnSpc>
                <a:spcBef>
                  <a:spcPct val="50000"/>
                </a:spcBef>
                <a:spcAft>
                  <a:spcPts val="0"/>
                </a:spcAft>
              </a:pPr>
              <a:r>
                <a:rPr lang="en-US" sz="1200" b="1" dirty="0">
                  <a:solidFill>
                    <a:srgbClr val="FFFFFF"/>
                  </a:solidFill>
                  <a:latin typeface="Calibri"/>
                  <a:cs typeface="Times New Roman" charset="0"/>
                </a:rPr>
                <a:t/>
              </a:r>
              <a:br>
                <a:rPr lang="en-US" sz="1200" b="1" dirty="0">
                  <a:solidFill>
                    <a:srgbClr val="FFFFFF"/>
                  </a:solidFill>
                  <a:latin typeface="Calibri"/>
                  <a:cs typeface="Times New Roman" charset="0"/>
                </a:rPr>
              </a:br>
              <a:r>
                <a:rPr lang="en-US" sz="1200" b="1" dirty="0">
                  <a:solidFill>
                    <a:srgbClr val="FFFFFF"/>
                  </a:solidFill>
                  <a:latin typeface="Calibri"/>
                  <a:cs typeface="Times New Roman" charset="0"/>
                </a:rPr>
                <a:t> </a:t>
              </a:r>
              <a:r>
                <a:rPr lang="en-US" sz="1200" b="1" dirty="0" smtClean="0">
                  <a:solidFill>
                    <a:srgbClr val="FFFFFF"/>
                  </a:solidFill>
                  <a:latin typeface="Calibri"/>
                  <a:cs typeface="Times New Roman" charset="0"/>
                </a:rPr>
                <a:t>OR</a:t>
              </a:r>
              <a:endParaRPr lang="en-US" sz="1200" b="1" dirty="0">
                <a:solidFill>
                  <a:srgbClr val="FFFFFF"/>
                </a:solidFill>
                <a:latin typeface="Calibri"/>
                <a:cs typeface="Times New Roman" charset="0"/>
              </a:endParaRPr>
            </a:p>
          </p:txBody>
        </p:sp>
        <p:sp>
          <p:nvSpPr>
            <p:cNvPr id="71" name="Text - Oklahoma"/>
            <p:cNvSpPr txBox="1">
              <a:spLocks noChangeArrowheads="1"/>
            </p:cNvSpPr>
            <p:nvPr/>
          </p:nvSpPr>
          <p:spPr bwMode="auto">
            <a:xfrm>
              <a:off x="4133848" y="3315518"/>
              <a:ext cx="693739" cy="249287"/>
            </a:xfrm>
            <a:prstGeom prst="rect">
              <a:avLst/>
            </a:prstGeom>
            <a:noFill/>
            <a:ln w="9525">
              <a:noFill/>
              <a:miter lim="800000"/>
              <a:headEnd/>
              <a:tailEnd/>
            </a:ln>
          </p:spPr>
          <p:txBody>
            <a:bodyPr lIns="91429" tIns="45714" rIns="91429" bIns="45714">
              <a:spAutoFit/>
            </a:bodyPr>
            <a:lstStyle/>
            <a:p>
              <a:pPr algn="ctr" eaLnBrk="0" fontAlgn="auto" hangingPunct="0">
                <a:lnSpc>
                  <a:spcPct val="85000"/>
                </a:lnSpc>
                <a:spcBef>
                  <a:spcPct val="50000"/>
                </a:spcBef>
                <a:spcAft>
                  <a:spcPts val="0"/>
                </a:spcAft>
              </a:pPr>
              <a:r>
                <a:rPr lang="en-US" sz="1200" b="1" dirty="0">
                  <a:solidFill>
                    <a:srgbClr val="000000"/>
                  </a:solidFill>
                  <a:latin typeface="Calibri"/>
                  <a:cs typeface="Times New Roman" charset="0"/>
                </a:rPr>
                <a:t> </a:t>
              </a:r>
              <a:r>
                <a:rPr lang="en-US" sz="1200" b="1" dirty="0" smtClean="0">
                  <a:solidFill>
                    <a:srgbClr val="000000"/>
                  </a:solidFill>
                  <a:latin typeface="Calibri"/>
                  <a:cs typeface="Times New Roman" charset="0"/>
                </a:rPr>
                <a:t>OK</a:t>
              </a:r>
              <a:endParaRPr lang="en-US" sz="1200" b="1" dirty="0">
                <a:solidFill>
                  <a:srgbClr val="000000"/>
                </a:solidFill>
                <a:latin typeface="Calibri"/>
                <a:cs typeface="Times New Roman" charset="0"/>
              </a:endParaRPr>
            </a:p>
          </p:txBody>
        </p:sp>
        <p:sp>
          <p:nvSpPr>
            <p:cNvPr id="72" name="Text - Ohio"/>
            <p:cNvSpPr txBox="1">
              <a:spLocks noChangeArrowheads="1"/>
            </p:cNvSpPr>
            <p:nvPr/>
          </p:nvSpPr>
          <p:spPr bwMode="auto">
            <a:xfrm>
              <a:off x="5870573" y="2361431"/>
              <a:ext cx="692151" cy="249287"/>
            </a:xfrm>
            <a:prstGeom prst="rect">
              <a:avLst/>
            </a:prstGeom>
            <a:noFill/>
            <a:ln w="9525">
              <a:noFill/>
              <a:miter lim="800000"/>
              <a:headEnd/>
              <a:tailEnd/>
            </a:ln>
          </p:spPr>
          <p:txBody>
            <a:bodyPr lIns="91429" tIns="45714" rIns="91429" bIns="45714">
              <a:spAutoFit/>
            </a:bodyPr>
            <a:lstStyle/>
            <a:p>
              <a:pPr algn="ctr" eaLnBrk="0" fontAlgn="auto" hangingPunct="0">
                <a:lnSpc>
                  <a:spcPct val="85000"/>
                </a:lnSpc>
                <a:spcBef>
                  <a:spcPct val="50000"/>
                </a:spcBef>
                <a:spcAft>
                  <a:spcPts val="0"/>
                </a:spcAft>
              </a:pPr>
              <a:r>
                <a:rPr lang="en-US" sz="1200" b="1" dirty="0">
                  <a:solidFill>
                    <a:srgbClr val="FFFFFF"/>
                  </a:solidFill>
                  <a:latin typeface="Calibri"/>
                  <a:cs typeface="Times New Roman" charset="0"/>
                </a:rPr>
                <a:t> </a:t>
              </a:r>
              <a:r>
                <a:rPr lang="en-US" sz="1200" b="1" dirty="0" smtClean="0">
                  <a:solidFill>
                    <a:srgbClr val="FFFFFF"/>
                  </a:solidFill>
                  <a:latin typeface="Calibri"/>
                  <a:cs typeface="Times New Roman" charset="0"/>
                </a:rPr>
                <a:t>OH</a:t>
              </a:r>
              <a:endParaRPr lang="en-US" sz="1200" b="1" baseline="30000" dirty="0">
                <a:solidFill>
                  <a:srgbClr val="FFFFFF"/>
                </a:solidFill>
                <a:latin typeface="Calibri"/>
                <a:cs typeface="Times New Roman" charset="0"/>
              </a:endParaRPr>
            </a:p>
          </p:txBody>
        </p:sp>
        <p:sp>
          <p:nvSpPr>
            <p:cNvPr id="73" name="Text - North Dakota"/>
            <p:cNvSpPr txBox="1">
              <a:spLocks noChangeArrowheads="1"/>
            </p:cNvSpPr>
            <p:nvPr/>
          </p:nvSpPr>
          <p:spPr bwMode="auto">
            <a:xfrm>
              <a:off x="3752849" y="1386706"/>
              <a:ext cx="692151" cy="249287"/>
            </a:xfrm>
            <a:prstGeom prst="rect">
              <a:avLst/>
            </a:prstGeom>
            <a:noFill/>
            <a:ln w="9525">
              <a:noFill/>
              <a:miter lim="800000"/>
              <a:headEnd/>
              <a:tailEnd/>
            </a:ln>
          </p:spPr>
          <p:txBody>
            <a:bodyPr lIns="91429" tIns="45714" rIns="91429" bIns="45714">
              <a:spAutoFit/>
            </a:bodyPr>
            <a:lstStyle/>
            <a:p>
              <a:pPr algn="ctr" eaLnBrk="0" fontAlgn="auto" hangingPunct="0">
                <a:lnSpc>
                  <a:spcPct val="85000"/>
                </a:lnSpc>
                <a:spcBef>
                  <a:spcPct val="50000"/>
                </a:spcBef>
                <a:spcAft>
                  <a:spcPts val="0"/>
                </a:spcAft>
              </a:pPr>
              <a:r>
                <a:rPr lang="en-US" sz="1200" b="1" dirty="0">
                  <a:solidFill>
                    <a:srgbClr val="FFFFFF"/>
                  </a:solidFill>
                  <a:latin typeface="Calibri"/>
                  <a:cs typeface="Times New Roman" charset="0"/>
                </a:rPr>
                <a:t> </a:t>
              </a:r>
              <a:r>
                <a:rPr lang="en-US" sz="1200" b="1" dirty="0" smtClean="0">
                  <a:solidFill>
                    <a:srgbClr val="FFFFFF"/>
                  </a:solidFill>
                  <a:latin typeface="Calibri"/>
                  <a:cs typeface="Times New Roman" charset="0"/>
                </a:rPr>
                <a:t>ND</a:t>
              </a:r>
              <a:endParaRPr lang="en-US" sz="1200" b="1" dirty="0">
                <a:solidFill>
                  <a:srgbClr val="FFFFFF"/>
                </a:solidFill>
                <a:latin typeface="Calibri"/>
                <a:cs typeface="Times New Roman" charset="0"/>
              </a:endParaRPr>
            </a:p>
          </p:txBody>
        </p:sp>
        <p:sp>
          <p:nvSpPr>
            <p:cNvPr id="74" name="Text - North Carolina"/>
            <p:cNvSpPr txBox="1">
              <a:spLocks noChangeArrowheads="1"/>
            </p:cNvSpPr>
            <p:nvPr/>
          </p:nvSpPr>
          <p:spPr bwMode="auto">
            <a:xfrm>
              <a:off x="6550023" y="3010718"/>
              <a:ext cx="693739" cy="249287"/>
            </a:xfrm>
            <a:prstGeom prst="rect">
              <a:avLst/>
            </a:prstGeom>
            <a:noFill/>
            <a:ln w="9525">
              <a:noFill/>
              <a:miter lim="800000"/>
              <a:headEnd/>
              <a:tailEnd/>
            </a:ln>
          </p:spPr>
          <p:txBody>
            <a:bodyPr lIns="91429" tIns="45714" rIns="91429" bIns="45714">
              <a:spAutoFit/>
            </a:bodyPr>
            <a:lstStyle/>
            <a:p>
              <a:pPr algn="ctr" eaLnBrk="0" fontAlgn="auto" hangingPunct="0">
                <a:lnSpc>
                  <a:spcPct val="85000"/>
                </a:lnSpc>
                <a:spcBef>
                  <a:spcPct val="50000"/>
                </a:spcBef>
                <a:spcAft>
                  <a:spcPts val="0"/>
                </a:spcAft>
              </a:pPr>
              <a:r>
                <a:rPr lang="en-US" sz="1200" b="1" dirty="0" smtClean="0">
                  <a:solidFill>
                    <a:srgbClr val="000000"/>
                  </a:solidFill>
                  <a:latin typeface="Calibri"/>
                  <a:cs typeface="Times New Roman" charset="0"/>
                </a:rPr>
                <a:t>NC</a:t>
              </a:r>
              <a:endParaRPr lang="en-US" sz="1200" b="1" dirty="0">
                <a:solidFill>
                  <a:srgbClr val="000000"/>
                </a:solidFill>
                <a:latin typeface="Calibri"/>
                <a:cs typeface="Times New Roman" charset="0"/>
              </a:endParaRPr>
            </a:p>
          </p:txBody>
        </p:sp>
        <p:sp>
          <p:nvSpPr>
            <p:cNvPr id="75" name="Text - New York"/>
            <p:cNvSpPr txBox="1">
              <a:spLocks noChangeArrowheads="1"/>
            </p:cNvSpPr>
            <p:nvPr/>
          </p:nvSpPr>
          <p:spPr bwMode="auto">
            <a:xfrm>
              <a:off x="6686549" y="1759768"/>
              <a:ext cx="692151" cy="249287"/>
            </a:xfrm>
            <a:prstGeom prst="rect">
              <a:avLst/>
            </a:prstGeom>
            <a:noFill/>
            <a:ln w="9525">
              <a:noFill/>
              <a:miter lim="800000"/>
              <a:headEnd/>
              <a:tailEnd/>
            </a:ln>
          </p:spPr>
          <p:txBody>
            <a:bodyPr lIns="91429" tIns="45714" rIns="91429" bIns="45714">
              <a:spAutoFit/>
            </a:bodyPr>
            <a:lstStyle/>
            <a:p>
              <a:pPr algn="ctr" eaLnBrk="0" fontAlgn="auto" hangingPunct="0">
                <a:lnSpc>
                  <a:spcPct val="85000"/>
                </a:lnSpc>
                <a:spcBef>
                  <a:spcPct val="50000"/>
                </a:spcBef>
                <a:spcAft>
                  <a:spcPts val="0"/>
                </a:spcAft>
              </a:pPr>
              <a:r>
                <a:rPr lang="en-US" sz="1200" b="1" dirty="0">
                  <a:solidFill>
                    <a:srgbClr val="FFFFFF"/>
                  </a:solidFill>
                  <a:latin typeface="Calibri"/>
                  <a:cs typeface="Times New Roman" charset="0"/>
                </a:rPr>
                <a:t> </a:t>
              </a:r>
              <a:r>
                <a:rPr lang="en-US" sz="1200" b="1" dirty="0" smtClean="0">
                  <a:solidFill>
                    <a:srgbClr val="FFFFFF"/>
                  </a:solidFill>
                  <a:latin typeface="Calibri"/>
                  <a:cs typeface="Times New Roman" charset="0"/>
                </a:rPr>
                <a:t>NY</a:t>
              </a:r>
              <a:endParaRPr lang="en-US" sz="1200" b="1" dirty="0">
                <a:solidFill>
                  <a:srgbClr val="FFFFFF"/>
                </a:solidFill>
                <a:latin typeface="Calibri"/>
                <a:cs typeface="Times New Roman" charset="0"/>
              </a:endParaRPr>
            </a:p>
          </p:txBody>
        </p:sp>
        <p:sp>
          <p:nvSpPr>
            <p:cNvPr id="76" name="Text - New Mexico"/>
            <p:cNvSpPr txBox="1">
              <a:spLocks noChangeArrowheads="1"/>
            </p:cNvSpPr>
            <p:nvPr/>
          </p:nvSpPr>
          <p:spPr bwMode="auto">
            <a:xfrm>
              <a:off x="2982912" y="3425056"/>
              <a:ext cx="692151" cy="249287"/>
            </a:xfrm>
            <a:prstGeom prst="rect">
              <a:avLst/>
            </a:prstGeom>
            <a:noFill/>
            <a:ln w="9525">
              <a:noFill/>
              <a:miter lim="800000"/>
              <a:headEnd/>
              <a:tailEnd/>
            </a:ln>
          </p:spPr>
          <p:txBody>
            <a:bodyPr lIns="91429" tIns="45714" rIns="91429" bIns="45714">
              <a:spAutoFit/>
            </a:bodyPr>
            <a:lstStyle/>
            <a:p>
              <a:pPr algn="ctr" eaLnBrk="0" fontAlgn="auto" hangingPunct="0">
                <a:lnSpc>
                  <a:spcPct val="85000"/>
                </a:lnSpc>
                <a:spcBef>
                  <a:spcPct val="50000"/>
                </a:spcBef>
                <a:spcAft>
                  <a:spcPts val="0"/>
                </a:spcAft>
              </a:pPr>
              <a:r>
                <a:rPr lang="en-US" sz="1200" b="1" dirty="0">
                  <a:solidFill>
                    <a:srgbClr val="FFFFFF"/>
                  </a:solidFill>
                  <a:latin typeface="Calibri"/>
                  <a:cs typeface="Times New Roman" charset="0"/>
                </a:rPr>
                <a:t> </a:t>
              </a:r>
              <a:r>
                <a:rPr lang="en-US" sz="1200" b="1" dirty="0" smtClean="0">
                  <a:solidFill>
                    <a:srgbClr val="FFFFFF"/>
                  </a:solidFill>
                  <a:latin typeface="Calibri"/>
                  <a:cs typeface="Times New Roman" charset="0"/>
                </a:rPr>
                <a:t>NM</a:t>
              </a:r>
              <a:endParaRPr lang="en-US" sz="1200" b="1" dirty="0">
                <a:solidFill>
                  <a:srgbClr val="FFFFFF"/>
                </a:solidFill>
                <a:latin typeface="Calibri"/>
                <a:cs typeface="Times New Roman" charset="0"/>
              </a:endParaRPr>
            </a:p>
          </p:txBody>
        </p:sp>
        <p:sp>
          <p:nvSpPr>
            <p:cNvPr id="77" name="Text - New Jersey"/>
            <p:cNvSpPr txBox="1">
              <a:spLocks noChangeArrowheads="1"/>
            </p:cNvSpPr>
            <p:nvPr/>
          </p:nvSpPr>
          <p:spPr bwMode="auto">
            <a:xfrm>
              <a:off x="7365999" y="2206073"/>
              <a:ext cx="777875" cy="249287"/>
            </a:xfrm>
            <a:prstGeom prst="rect">
              <a:avLst/>
            </a:prstGeom>
            <a:noFill/>
            <a:ln w="9525">
              <a:noFill/>
              <a:miter lim="800000"/>
              <a:headEnd/>
              <a:tailEnd/>
            </a:ln>
          </p:spPr>
          <p:txBody>
            <a:bodyPr lIns="91429" tIns="45714" rIns="91429" bIns="45714">
              <a:spAutoFit/>
            </a:bodyPr>
            <a:lstStyle/>
            <a:p>
              <a:pPr algn="ctr" eaLnBrk="0" fontAlgn="auto" hangingPunct="0">
                <a:lnSpc>
                  <a:spcPct val="85000"/>
                </a:lnSpc>
                <a:spcBef>
                  <a:spcPct val="50000"/>
                </a:spcBef>
                <a:spcAft>
                  <a:spcPts val="0"/>
                </a:spcAft>
              </a:pPr>
              <a:r>
                <a:rPr lang="en-US" sz="1200" b="1" dirty="0" smtClean="0">
                  <a:solidFill>
                    <a:srgbClr val="000000"/>
                  </a:solidFill>
                  <a:latin typeface="Calibri"/>
                  <a:cs typeface="Times New Roman" charset="0"/>
                </a:rPr>
                <a:t>NJ</a:t>
              </a:r>
              <a:endParaRPr lang="en-US" sz="1200" b="1" dirty="0">
                <a:solidFill>
                  <a:srgbClr val="000000"/>
                </a:solidFill>
                <a:latin typeface="Calibri"/>
                <a:cs typeface="Times New Roman" charset="0"/>
              </a:endParaRPr>
            </a:p>
          </p:txBody>
        </p:sp>
        <p:sp>
          <p:nvSpPr>
            <p:cNvPr id="78" name="Text - New Hampshire"/>
            <p:cNvSpPr txBox="1">
              <a:spLocks noChangeArrowheads="1"/>
            </p:cNvSpPr>
            <p:nvPr/>
          </p:nvSpPr>
          <p:spPr bwMode="auto">
            <a:xfrm>
              <a:off x="7494588" y="1300981"/>
              <a:ext cx="936625" cy="406253"/>
            </a:xfrm>
            <a:prstGeom prst="rect">
              <a:avLst/>
            </a:prstGeom>
            <a:noFill/>
            <a:ln w="9525">
              <a:noFill/>
              <a:miter lim="800000"/>
              <a:headEnd/>
              <a:tailEnd/>
            </a:ln>
          </p:spPr>
          <p:txBody>
            <a:bodyPr lIns="91429" tIns="45714" rIns="91429" bIns="45714">
              <a:spAutoFit/>
            </a:bodyPr>
            <a:lstStyle/>
            <a:p>
              <a:pPr algn="ctr" eaLnBrk="0" fontAlgn="auto" hangingPunct="0">
                <a:lnSpc>
                  <a:spcPct val="85000"/>
                </a:lnSpc>
                <a:spcBef>
                  <a:spcPct val="50000"/>
                </a:spcBef>
                <a:spcAft>
                  <a:spcPts val="0"/>
                </a:spcAft>
              </a:pPr>
              <a:r>
                <a:rPr lang="en-US" sz="1200" b="1" dirty="0">
                  <a:solidFill>
                    <a:srgbClr val="000000"/>
                  </a:solidFill>
                  <a:latin typeface="Calibri"/>
                  <a:cs typeface="Times New Roman" charset="0"/>
                </a:rPr>
                <a:t/>
              </a:r>
              <a:br>
                <a:rPr lang="en-US" sz="1200" b="1" dirty="0">
                  <a:solidFill>
                    <a:srgbClr val="000000"/>
                  </a:solidFill>
                  <a:latin typeface="Calibri"/>
                  <a:cs typeface="Times New Roman" charset="0"/>
                </a:rPr>
              </a:br>
              <a:r>
                <a:rPr lang="en-US" sz="1200" b="1" dirty="0" smtClean="0">
                  <a:solidFill>
                    <a:srgbClr val="000000"/>
                  </a:solidFill>
                  <a:latin typeface="Calibri"/>
                  <a:cs typeface="Times New Roman" charset="0"/>
                </a:rPr>
                <a:t>NH*</a:t>
              </a:r>
              <a:endParaRPr lang="en-US" sz="1200" b="1" baseline="30000" dirty="0">
                <a:solidFill>
                  <a:srgbClr val="000000"/>
                </a:solidFill>
                <a:latin typeface="Calibri"/>
                <a:cs typeface="Times New Roman" charset="0"/>
              </a:endParaRPr>
            </a:p>
          </p:txBody>
        </p:sp>
        <p:sp>
          <p:nvSpPr>
            <p:cNvPr id="79" name="Text - Nevada"/>
            <p:cNvSpPr txBox="1">
              <a:spLocks noChangeArrowheads="1"/>
            </p:cNvSpPr>
            <p:nvPr/>
          </p:nvSpPr>
          <p:spPr bwMode="auto">
            <a:xfrm>
              <a:off x="1476374" y="2519751"/>
              <a:ext cx="1219200" cy="249287"/>
            </a:xfrm>
            <a:prstGeom prst="rect">
              <a:avLst/>
            </a:prstGeom>
            <a:noFill/>
            <a:ln w="9525">
              <a:noFill/>
              <a:miter lim="800000"/>
              <a:headEnd/>
              <a:tailEnd/>
            </a:ln>
          </p:spPr>
          <p:txBody>
            <a:bodyPr lIns="91429" tIns="45714" rIns="91429" bIns="45714">
              <a:spAutoFit/>
            </a:bodyPr>
            <a:lstStyle/>
            <a:p>
              <a:pPr algn="ctr" eaLnBrk="0" fontAlgn="auto" hangingPunct="0">
                <a:lnSpc>
                  <a:spcPct val="85000"/>
                </a:lnSpc>
                <a:spcBef>
                  <a:spcPct val="50000"/>
                </a:spcBef>
                <a:spcAft>
                  <a:spcPts val="0"/>
                </a:spcAft>
              </a:pPr>
              <a:r>
                <a:rPr lang="en-US" sz="1200" b="1" dirty="0" smtClean="0">
                  <a:solidFill>
                    <a:srgbClr val="FFFFFF"/>
                  </a:solidFill>
                  <a:latin typeface="Calibri"/>
                  <a:cs typeface="Times New Roman" charset="0"/>
                </a:rPr>
                <a:t>NV</a:t>
              </a:r>
              <a:endParaRPr lang="en-US" sz="1200" b="1" dirty="0">
                <a:solidFill>
                  <a:srgbClr val="FFFFFF"/>
                </a:solidFill>
                <a:latin typeface="Calibri"/>
                <a:cs typeface="Times New Roman" charset="0"/>
              </a:endParaRPr>
            </a:p>
          </p:txBody>
        </p:sp>
        <p:sp>
          <p:nvSpPr>
            <p:cNvPr id="80" name="Text - Nebraska"/>
            <p:cNvSpPr txBox="1">
              <a:spLocks noChangeArrowheads="1"/>
            </p:cNvSpPr>
            <p:nvPr/>
          </p:nvSpPr>
          <p:spPr bwMode="auto">
            <a:xfrm>
              <a:off x="3827461" y="2345556"/>
              <a:ext cx="692151" cy="249287"/>
            </a:xfrm>
            <a:prstGeom prst="rect">
              <a:avLst/>
            </a:prstGeom>
            <a:noFill/>
            <a:ln w="9525">
              <a:noFill/>
              <a:miter lim="800000"/>
              <a:headEnd/>
              <a:tailEnd/>
            </a:ln>
          </p:spPr>
          <p:txBody>
            <a:bodyPr lIns="91429" tIns="45714" rIns="91429" bIns="45714">
              <a:spAutoFit/>
            </a:bodyPr>
            <a:lstStyle/>
            <a:p>
              <a:pPr algn="ctr" eaLnBrk="0" fontAlgn="auto" hangingPunct="0">
                <a:lnSpc>
                  <a:spcPct val="85000"/>
                </a:lnSpc>
                <a:spcBef>
                  <a:spcPct val="50000"/>
                </a:spcBef>
                <a:spcAft>
                  <a:spcPts val="0"/>
                </a:spcAft>
              </a:pPr>
              <a:r>
                <a:rPr lang="en-US" sz="1200" b="1" dirty="0">
                  <a:solidFill>
                    <a:srgbClr val="000000"/>
                  </a:solidFill>
                  <a:latin typeface="Calibri"/>
                  <a:cs typeface="Times New Roman" charset="0"/>
                </a:rPr>
                <a:t> </a:t>
              </a:r>
              <a:r>
                <a:rPr lang="en-US" sz="1200" b="1" dirty="0" smtClean="0">
                  <a:solidFill>
                    <a:srgbClr val="000000"/>
                  </a:solidFill>
                  <a:latin typeface="Calibri"/>
                  <a:cs typeface="Times New Roman" charset="0"/>
                </a:rPr>
                <a:t>NE</a:t>
              </a:r>
              <a:endParaRPr lang="en-US" sz="1200" b="1" dirty="0">
                <a:solidFill>
                  <a:srgbClr val="000000"/>
                </a:solidFill>
                <a:latin typeface="Calibri"/>
                <a:cs typeface="Times New Roman" charset="0"/>
              </a:endParaRPr>
            </a:p>
          </p:txBody>
        </p:sp>
        <p:sp>
          <p:nvSpPr>
            <p:cNvPr id="81" name="Text - Montana"/>
            <p:cNvSpPr txBox="1">
              <a:spLocks noChangeArrowheads="1"/>
            </p:cNvSpPr>
            <p:nvPr/>
          </p:nvSpPr>
          <p:spPr bwMode="auto">
            <a:xfrm>
              <a:off x="2763837" y="1442268"/>
              <a:ext cx="692151" cy="249287"/>
            </a:xfrm>
            <a:prstGeom prst="rect">
              <a:avLst/>
            </a:prstGeom>
            <a:noFill/>
            <a:ln w="9525">
              <a:noFill/>
              <a:miter lim="800000"/>
              <a:headEnd/>
              <a:tailEnd/>
            </a:ln>
          </p:spPr>
          <p:txBody>
            <a:bodyPr lIns="91429" tIns="45714" rIns="91429" bIns="45714">
              <a:spAutoFit/>
            </a:bodyPr>
            <a:lstStyle/>
            <a:p>
              <a:pPr algn="ctr" eaLnBrk="0" fontAlgn="auto" hangingPunct="0">
                <a:lnSpc>
                  <a:spcPct val="85000"/>
                </a:lnSpc>
                <a:spcBef>
                  <a:spcPct val="50000"/>
                </a:spcBef>
                <a:spcAft>
                  <a:spcPts val="0"/>
                </a:spcAft>
              </a:pPr>
              <a:r>
                <a:rPr lang="en-US" sz="1200" b="1" dirty="0" smtClean="0">
                  <a:latin typeface="Calibri"/>
                  <a:cs typeface="Times New Roman" charset="0"/>
                </a:rPr>
                <a:t>MT*</a:t>
              </a:r>
              <a:endParaRPr lang="en-US" sz="1200" b="1" dirty="0">
                <a:latin typeface="Calibri"/>
                <a:cs typeface="Times New Roman" charset="0"/>
              </a:endParaRPr>
            </a:p>
          </p:txBody>
        </p:sp>
        <p:sp>
          <p:nvSpPr>
            <p:cNvPr id="82" name="Text - Missouri"/>
            <p:cNvSpPr txBox="1">
              <a:spLocks noChangeArrowheads="1"/>
            </p:cNvSpPr>
            <p:nvPr/>
          </p:nvSpPr>
          <p:spPr bwMode="auto">
            <a:xfrm>
              <a:off x="4781548" y="2858318"/>
              <a:ext cx="693739" cy="249287"/>
            </a:xfrm>
            <a:prstGeom prst="rect">
              <a:avLst/>
            </a:prstGeom>
            <a:noFill/>
            <a:ln w="9525">
              <a:noFill/>
              <a:miter lim="800000"/>
              <a:headEnd/>
              <a:tailEnd/>
            </a:ln>
          </p:spPr>
          <p:txBody>
            <a:bodyPr lIns="91429" tIns="45714" rIns="91429" bIns="45714">
              <a:spAutoFit/>
            </a:bodyPr>
            <a:lstStyle/>
            <a:p>
              <a:pPr algn="ctr" eaLnBrk="0" fontAlgn="auto" hangingPunct="0">
                <a:lnSpc>
                  <a:spcPct val="85000"/>
                </a:lnSpc>
                <a:spcBef>
                  <a:spcPct val="50000"/>
                </a:spcBef>
                <a:spcAft>
                  <a:spcPts val="0"/>
                </a:spcAft>
              </a:pPr>
              <a:r>
                <a:rPr lang="en-US" sz="1200" b="1" dirty="0" smtClean="0">
                  <a:solidFill>
                    <a:srgbClr val="000000"/>
                  </a:solidFill>
                  <a:latin typeface="Calibri"/>
                  <a:cs typeface="Times New Roman" charset="0"/>
                </a:rPr>
                <a:t>MO</a:t>
              </a:r>
              <a:endParaRPr lang="en-US" sz="1200" b="1" dirty="0">
                <a:solidFill>
                  <a:srgbClr val="000000"/>
                </a:solidFill>
                <a:latin typeface="Calibri"/>
                <a:cs typeface="Times New Roman" charset="0"/>
              </a:endParaRPr>
            </a:p>
          </p:txBody>
        </p:sp>
        <p:sp>
          <p:nvSpPr>
            <p:cNvPr id="83" name="Text - Mississippi"/>
            <p:cNvSpPr txBox="1">
              <a:spLocks noChangeArrowheads="1"/>
            </p:cNvSpPr>
            <p:nvPr/>
          </p:nvSpPr>
          <p:spPr bwMode="auto">
            <a:xfrm>
              <a:off x="5156198" y="3634606"/>
              <a:ext cx="692151" cy="249287"/>
            </a:xfrm>
            <a:prstGeom prst="rect">
              <a:avLst/>
            </a:prstGeom>
            <a:noFill/>
            <a:ln w="9525">
              <a:noFill/>
              <a:miter lim="800000"/>
              <a:headEnd/>
              <a:tailEnd/>
            </a:ln>
          </p:spPr>
          <p:txBody>
            <a:bodyPr lIns="91429" tIns="45714" rIns="91429" bIns="45714">
              <a:spAutoFit/>
            </a:bodyPr>
            <a:lstStyle/>
            <a:p>
              <a:pPr algn="ctr" eaLnBrk="0" fontAlgn="auto" hangingPunct="0">
                <a:lnSpc>
                  <a:spcPct val="85000"/>
                </a:lnSpc>
                <a:spcBef>
                  <a:spcPct val="50000"/>
                </a:spcBef>
                <a:spcAft>
                  <a:spcPts val="0"/>
                </a:spcAft>
              </a:pPr>
              <a:r>
                <a:rPr lang="en-US" sz="1200" b="1" dirty="0">
                  <a:solidFill>
                    <a:srgbClr val="000000"/>
                  </a:solidFill>
                  <a:latin typeface="Calibri"/>
                  <a:cs typeface="Times New Roman" charset="0"/>
                </a:rPr>
                <a:t> </a:t>
              </a:r>
              <a:r>
                <a:rPr lang="en-US" sz="1200" b="1" dirty="0" smtClean="0">
                  <a:solidFill>
                    <a:srgbClr val="000000"/>
                  </a:solidFill>
                  <a:latin typeface="Calibri"/>
                  <a:cs typeface="Times New Roman" charset="0"/>
                </a:rPr>
                <a:t>MS</a:t>
              </a:r>
              <a:endParaRPr lang="en-US" sz="1200" b="1" dirty="0">
                <a:solidFill>
                  <a:srgbClr val="000000"/>
                </a:solidFill>
                <a:latin typeface="Calibri"/>
                <a:cs typeface="Times New Roman" charset="0"/>
              </a:endParaRPr>
            </a:p>
          </p:txBody>
        </p:sp>
        <p:sp>
          <p:nvSpPr>
            <p:cNvPr id="84" name="Text - Minnesota"/>
            <p:cNvSpPr txBox="1">
              <a:spLocks noChangeArrowheads="1"/>
            </p:cNvSpPr>
            <p:nvPr/>
          </p:nvSpPr>
          <p:spPr bwMode="auto">
            <a:xfrm>
              <a:off x="4173536" y="1434331"/>
              <a:ext cx="1219200" cy="406253"/>
            </a:xfrm>
            <a:prstGeom prst="rect">
              <a:avLst/>
            </a:prstGeom>
            <a:noFill/>
            <a:ln w="9525">
              <a:noFill/>
              <a:miter lim="800000"/>
              <a:headEnd/>
              <a:tailEnd/>
            </a:ln>
          </p:spPr>
          <p:txBody>
            <a:bodyPr lIns="91429" tIns="45714" rIns="91429" bIns="45714">
              <a:spAutoFit/>
            </a:bodyPr>
            <a:lstStyle/>
            <a:p>
              <a:pPr algn="ctr" eaLnBrk="0" fontAlgn="auto" hangingPunct="0">
                <a:lnSpc>
                  <a:spcPct val="85000"/>
                </a:lnSpc>
                <a:spcBef>
                  <a:spcPct val="50000"/>
                </a:spcBef>
                <a:spcAft>
                  <a:spcPts val="0"/>
                </a:spcAft>
              </a:pPr>
              <a:r>
                <a:rPr lang="en-US" sz="1200" b="1" dirty="0">
                  <a:solidFill>
                    <a:srgbClr val="FFFFFF"/>
                  </a:solidFill>
                  <a:latin typeface="Calibri"/>
                  <a:cs typeface="Times New Roman" charset="0"/>
                </a:rPr>
                <a:t/>
              </a:r>
              <a:br>
                <a:rPr lang="en-US" sz="1200" b="1" dirty="0">
                  <a:solidFill>
                    <a:srgbClr val="FFFFFF"/>
                  </a:solidFill>
                  <a:latin typeface="Calibri"/>
                  <a:cs typeface="Times New Roman" charset="0"/>
                </a:rPr>
              </a:br>
              <a:r>
                <a:rPr lang="en-US" sz="1200" b="1" dirty="0">
                  <a:solidFill>
                    <a:srgbClr val="FFFFFF"/>
                  </a:solidFill>
                  <a:latin typeface="Calibri"/>
                  <a:cs typeface="Times New Roman" charset="0"/>
                </a:rPr>
                <a:t> </a:t>
              </a:r>
              <a:r>
                <a:rPr lang="en-US" sz="1200" b="1" dirty="0" smtClean="0">
                  <a:solidFill>
                    <a:srgbClr val="FFFFFF"/>
                  </a:solidFill>
                  <a:latin typeface="Calibri"/>
                  <a:cs typeface="Times New Roman" charset="0"/>
                </a:rPr>
                <a:t>MN</a:t>
              </a:r>
              <a:endParaRPr lang="en-US" sz="1200" b="1" dirty="0">
                <a:solidFill>
                  <a:srgbClr val="FFFFFF"/>
                </a:solidFill>
                <a:latin typeface="Calibri"/>
                <a:cs typeface="Times New Roman" charset="0"/>
              </a:endParaRPr>
            </a:p>
          </p:txBody>
        </p:sp>
        <p:sp>
          <p:nvSpPr>
            <p:cNvPr id="85" name="Text - Michigan"/>
            <p:cNvSpPr txBox="1">
              <a:spLocks noChangeArrowheads="1"/>
            </p:cNvSpPr>
            <p:nvPr/>
          </p:nvSpPr>
          <p:spPr bwMode="auto">
            <a:xfrm>
              <a:off x="5614988" y="1934393"/>
              <a:ext cx="693737" cy="249287"/>
            </a:xfrm>
            <a:prstGeom prst="rect">
              <a:avLst/>
            </a:prstGeom>
            <a:noFill/>
            <a:ln w="9525">
              <a:noFill/>
              <a:miter lim="800000"/>
              <a:headEnd/>
              <a:tailEnd/>
            </a:ln>
          </p:spPr>
          <p:txBody>
            <a:bodyPr lIns="91429" tIns="45714" rIns="91429" bIns="45714">
              <a:spAutoFit/>
            </a:bodyPr>
            <a:lstStyle/>
            <a:p>
              <a:pPr algn="ctr" eaLnBrk="0" fontAlgn="auto" hangingPunct="0">
                <a:lnSpc>
                  <a:spcPct val="85000"/>
                </a:lnSpc>
                <a:spcBef>
                  <a:spcPct val="50000"/>
                </a:spcBef>
                <a:spcAft>
                  <a:spcPts val="0"/>
                </a:spcAft>
              </a:pPr>
              <a:r>
                <a:rPr lang="en-US" sz="1200" b="1" dirty="0">
                  <a:solidFill>
                    <a:srgbClr val="FFFFFF"/>
                  </a:solidFill>
                  <a:latin typeface="Calibri"/>
                  <a:cs typeface="Times New Roman" charset="0"/>
                </a:rPr>
                <a:t> </a:t>
              </a:r>
              <a:r>
                <a:rPr lang="en-US" sz="1200" b="1" dirty="0" smtClean="0">
                  <a:solidFill>
                    <a:srgbClr val="FFFFFF"/>
                  </a:solidFill>
                  <a:latin typeface="Calibri"/>
                  <a:cs typeface="Times New Roman" charset="0"/>
                </a:rPr>
                <a:t>MI*</a:t>
              </a:r>
              <a:endParaRPr lang="en-US" sz="1200" b="1" dirty="0">
                <a:solidFill>
                  <a:srgbClr val="FFFFFF"/>
                </a:solidFill>
                <a:latin typeface="Calibri"/>
                <a:cs typeface="Times New Roman" charset="0"/>
              </a:endParaRPr>
            </a:p>
          </p:txBody>
        </p:sp>
        <p:sp>
          <p:nvSpPr>
            <p:cNvPr id="86" name="Text - Massachusetts"/>
            <p:cNvSpPr txBox="1">
              <a:spLocks noChangeArrowheads="1"/>
            </p:cNvSpPr>
            <p:nvPr/>
          </p:nvSpPr>
          <p:spPr bwMode="auto">
            <a:xfrm>
              <a:off x="7669212" y="1712144"/>
              <a:ext cx="936625" cy="249287"/>
            </a:xfrm>
            <a:prstGeom prst="rect">
              <a:avLst/>
            </a:prstGeom>
            <a:noFill/>
            <a:ln w="9525">
              <a:noFill/>
              <a:miter lim="800000"/>
              <a:headEnd/>
              <a:tailEnd/>
            </a:ln>
          </p:spPr>
          <p:txBody>
            <a:bodyPr lIns="91429" tIns="45714" rIns="91429" bIns="45714">
              <a:spAutoFit/>
            </a:bodyPr>
            <a:lstStyle/>
            <a:p>
              <a:pPr algn="ctr" eaLnBrk="0" fontAlgn="auto" hangingPunct="0">
                <a:lnSpc>
                  <a:spcPct val="85000"/>
                </a:lnSpc>
                <a:spcBef>
                  <a:spcPct val="50000"/>
                </a:spcBef>
                <a:spcAft>
                  <a:spcPts val="0"/>
                </a:spcAft>
              </a:pPr>
              <a:r>
                <a:rPr lang="en-US" sz="1200" b="1" dirty="0" smtClean="0">
                  <a:solidFill>
                    <a:srgbClr val="000000"/>
                  </a:solidFill>
                  <a:latin typeface="Calibri"/>
                  <a:cs typeface="Times New Roman" charset="0"/>
                </a:rPr>
                <a:t>MA</a:t>
              </a:r>
              <a:endParaRPr lang="en-US" sz="1200" b="1" dirty="0">
                <a:solidFill>
                  <a:srgbClr val="000000"/>
                </a:solidFill>
                <a:latin typeface="Calibri"/>
                <a:cs typeface="Times New Roman" charset="0"/>
              </a:endParaRPr>
            </a:p>
          </p:txBody>
        </p:sp>
        <p:sp>
          <p:nvSpPr>
            <p:cNvPr id="87" name="Text - Maryland"/>
            <p:cNvSpPr txBox="1">
              <a:spLocks noChangeArrowheads="1"/>
            </p:cNvSpPr>
            <p:nvPr/>
          </p:nvSpPr>
          <p:spPr bwMode="auto">
            <a:xfrm>
              <a:off x="7372349" y="2520181"/>
              <a:ext cx="671513" cy="249287"/>
            </a:xfrm>
            <a:prstGeom prst="rect">
              <a:avLst/>
            </a:prstGeom>
            <a:noFill/>
            <a:ln w="9525">
              <a:noFill/>
              <a:miter lim="800000"/>
              <a:headEnd/>
              <a:tailEnd/>
            </a:ln>
          </p:spPr>
          <p:txBody>
            <a:bodyPr lIns="91429" tIns="45714" rIns="91429" bIns="45714">
              <a:spAutoFit/>
            </a:bodyPr>
            <a:lstStyle/>
            <a:p>
              <a:pPr algn="ctr" eaLnBrk="0" fontAlgn="auto" hangingPunct="0">
                <a:lnSpc>
                  <a:spcPct val="85000"/>
                </a:lnSpc>
                <a:spcBef>
                  <a:spcPct val="50000"/>
                </a:spcBef>
                <a:spcAft>
                  <a:spcPts val="0"/>
                </a:spcAft>
              </a:pPr>
              <a:r>
                <a:rPr lang="en-US" sz="1200" b="1" dirty="0" smtClean="0">
                  <a:solidFill>
                    <a:srgbClr val="000000"/>
                  </a:solidFill>
                  <a:latin typeface="Calibri"/>
                  <a:cs typeface="Times New Roman" charset="0"/>
                </a:rPr>
                <a:t>MD</a:t>
              </a:r>
              <a:endParaRPr lang="en-US" sz="1200" b="1" dirty="0">
                <a:solidFill>
                  <a:srgbClr val="000000"/>
                </a:solidFill>
                <a:latin typeface="Calibri"/>
                <a:cs typeface="Times New Roman" charset="0"/>
              </a:endParaRPr>
            </a:p>
          </p:txBody>
        </p:sp>
        <p:sp>
          <p:nvSpPr>
            <p:cNvPr id="88" name="Text - Maine"/>
            <p:cNvSpPr txBox="1">
              <a:spLocks noChangeArrowheads="1"/>
            </p:cNvSpPr>
            <p:nvPr/>
          </p:nvSpPr>
          <p:spPr bwMode="auto">
            <a:xfrm>
              <a:off x="7170737" y="1024756"/>
              <a:ext cx="936625" cy="406253"/>
            </a:xfrm>
            <a:prstGeom prst="rect">
              <a:avLst/>
            </a:prstGeom>
            <a:noFill/>
            <a:ln w="9525">
              <a:noFill/>
              <a:miter lim="800000"/>
              <a:headEnd/>
              <a:tailEnd/>
            </a:ln>
          </p:spPr>
          <p:txBody>
            <a:bodyPr lIns="91429" tIns="45714" rIns="91429" bIns="45714">
              <a:spAutoFit/>
            </a:bodyPr>
            <a:lstStyle/>
            <a:p>
              <a:pPr algn="ctr" eaLnBrk="0" fontAlgn="auto" hangingPunct="0">
                <a:lnSpc>
                  <a:spcPct val="85000"/>
                </a:lnSpc>
                <a:spcBef>
                  <a:spcPct val="50000"/>
                </a:spcBef>
                <a:spcAft>
                  <a:spcPts val="0"/>
                </a:spcAft>
              </a:pPr>
              <a:r>
                <a:rPr lang="en-US" sz="1200" b="1" dirty="0">
                  <a:solidFill>
                    <a:srgbClr val="000000"/>
                  </a:solidFill>
                  <a:latin typeface="Calibri"/>
                  <a:cs typeface="Times New Roman" charset="0"/>
                </a:rPr>
                <a:t/>
              </a:r>
              <a:br>
                <a:rPr lang="en-US" sz="1200" b="1" dirty="0">
                  <a:solidFill>
                    <a:srgbClr val="000000"/>
                  </a:solidFill>
                  <a:latin typeface="Calibri"/>
                  <a:cs typeface="Times New Roman" charset="0"/>
                </a:rPr>
              </a:br>
              <a:r>
                <a:rPr lang="en-US" sz="1200" b="1" dirty="0" smtClean="0">
                  <a:solidFill>
                    <a:srgbClr val="000000"/>
                  </a:solidFill>
                  <a:latin typeface="Calibri"/>
                  <a:cs typeface="Times New Roman" charset="0"/>
                </a:rPr>
                <a:t>ME</a:t>
              </a:r>
              <a:endParaRPr lang="en-US" sz="1200" b="1" dirty="0">
                <a:solidFill>
                  <a:srgbClr val="000000"/>
                </a:solidFill>
                <a:latin typeface="Calibri"/>
                <a:cs typeface="Times New Roman" charset="0"/>
              </a:endParaRPr>
            </a:p>
          </p:txBody>
        </p:sp>
        <p:sp>
          <p:nvSpPr>
            <p:cNvPr id="89" name="Text - Louisiana"/>
            <p:cNvSpPr txBox="1">
              <a:spLocks noChangeArrowheads="1"/>
            </p:cNvSpPr>
            <p:nvPr/>
          </p:nvSpPr>
          <p:spPr bwMode="auto">
            <a:xfrm>
              <a:off x="4843461" y="3901257"/>
              <a:ext cx="692151" cy="249287"/>
            </a:xfrm>
            <a:prstGeom prst="rect">
              <a:avLst/>
            </a:prstGeom>
            <a:noFill/>
            <a:ln w="9525">
              <a:noFill/>
              <a:miter lim="800000"/>
              <a:headEnd/>
              <a:tailEnd/>
            </a:ln>
          </p:spPr>
          <p:txBody>
            <a:bodyPr lIns="91429" tIns="45714" rIns="91429" bIns="45714">
              <a:spAutoFit/>
            </a:bodyPr>
            <a:lstStyle/>
            <a:p>
              <a:pPr algn="ctr" eaLnBrk="0" fontAlgn="auto" hangingPunct="0">
                <a:lnSpc>
                  <a:spcPct val="85000"/>
                </a:lnSpc>
                <a:spcBef>
                  <a:spcPct val="50000"/>
                </a:spcBef>
                <a:spcAft>
                  <a:spcPts val="0"/>
                </a:spcAft>
              </a:pPr>
              <a:r>
                <a:rPr lang="en-US" sz="1200" b="1" dirty="0">
                  <a:solidFill>
                    <a:srgbClr val="000000"/>
                  </a:solidFill>
                  <a:latin typeface="Calibri"/>
                  <a:cs typeface="Times New Roman" charset="0"/>
                </a:rPr>
                <a:t> </a:t>
              </a:r>
              <a:r>
                <a:rPr lang="en-US" sz="1200" b="1" dirty="0" smtClean="0">
                  <a:solidFill>
                    <a:srgbClr val="000000"/>
                  </a:solidFill>
                  <a:latin typeface="Calibri"/>
                  <a:cs typeface="Times New Roman" charset="0"/>
                </a:rPr>
                <a:t>LA</a:t>
              </a:r>
              <a:endParaRPr lang="en-US" sz="1200" b="1" dirty="0">
                <a:solidFill>
                  <a:srgbClr val="000000"/>
                </a:solidFill>
                <a:latin typeface="Calibri"/>
                <a:cs typeface="Times New Roman" charset="0"/>
              </a:endParaRPr>
            </a:p>
          </p:txBody>
        </p:sp>
        <p:sp>
          <p:nvSpPr>
            <p:cNvPr id="90" name="Text - Kentucky"/>
            <p:cNvSpPr txBox="1">
              <a:spLocks noChangeArrowheads="1"/>
            </p:cNvSpPr>
            <p:nvPr/>
          </p:nvSpPr>
          <p:spPr bwMode="auto">
            <a:xfrm>
              <a:off x="5749923" y="2871018"/>
              <a:ext cx="692151" cy="249287"/>
            </a:xfrm>
            <a:prstGeom prst="rect">
              <a:avLst/>
            </a:prstGeom>
            <a:noFill/>
            <a:ln w="9525">
              <a:noFill/>
              <a:miter lim="800000"/>
              <a:headEnd/>
              <a:tailEnd/>
            </a:ln>
          </p:spPr>
          <p:txBody>
            <a:bodyPr lIns="91429" tIns="45714" rIns="91429" bIns="45714">
              <a:spAutoFit/>
            </a:bodyPr>
            <a:lstStyle/>
            <a:p>
              <a:pPr algn="ctr" eaLnBrk="0" fontAlgn="auto" hangingPunct="0">
                <a:lnSpc>
                  <a:spcPct val="85000"/>
                </a:lnSpc>
                <a:spcBef>
                  <a:spcPct val="50000"/>
                </a:spcBef>
                <a:spcAft>
                  <a:spcPts val="0"/>
                </a:spcAft>
              </a:pPr>
              <a:r>
                <a:rPr lang="en-US" sz="1200" b="1" dirty="0">
                  <a:solidFill>
                    <a:srgbClr val="FFFFFF"/>
                  </a:solidFill>
                  <a:latin typeface="Calibri"/>
                  <a:cs typeface="Times New Roman" charset="0"/>
                </a:rPr>
                <a:t> </a:t>
              </a:r>
              <a:r>
                <a:rPr lang="en-US" sz="1200" b="1" dirty="0" smtClean="0">
                  <a:solidFill>
                    <a:srgbClr val="FFFFFF"/>
                  </a:solidFill>
                  <a:latin typeface="Calibri"/>
                  <a:cs typeface="Times New Roman" charset="0"/>
                </a:rPr>
                <a:t>KY</a:t>
              </a:r>
              <a:endParaRPr lang="en-US" sz="1200" b="1" dirty="0">
                <a:solidFill>
                  <a:srgbClr val="FFFFFF"/>
                </a:solidFill>
                <a:latin typeface="Calibri"/>
                <a:cs typeface="Times New Roman" charset="0"/>
              </a:endParaRPr>
            </a:p>
          </p:txBody>
        </p:sp>
        <p:sp>
          <p:nvSpPr>
            <p:cNvPr id="91" name="Text - Kansas"/>
            <p:cNvSpPr txBox="1">
              <a:spLocks noChangeArrowheads="1"/>
            </p:cNvSpPr>
            <p:nvPr/>
          </p:nvSpPr>
          <p:spPr bwMode="auto">
            <a:xfrm>
              <a:off x="3995737" y="2837681"/>
              <a:ext cx="693737" cy="249287"/>
            </a:xfrm>
            <a:prstGeom prst="rect">
              <a:avLst/>
            </a:prstGeom>
            <a:noFill/>
            <a:ln w="9525">
              <a:noFill/>
              <a:miter lim="800000"/>
              <a:headEnd/>
              <a:tailEnd/>
            </a:ln>
          </p:spPr>
          <p:txBody>
            <a:bodyPr lIns="91429" tIns="45714" rIns="91429" bIns="45714">
              <a:spAutoFit/>
            </a:bodyPr>
            <a:lstStyle/>
            <a:p>
              <a:pPr algn="ctr" eaLnBrk="0" fontAlgn="auto" hangingPunct="0">
                <a:lnSpc>
                  <a:spcPct val="85000"/>
                </a:lnSpc>
                <a:spcBef>
                  <a:spcPct val="50000"/>
                </a:spcBef>
                <a:spcAft>
                  <a:spcPts val="0"/>
                </a:spcAft>
              </a:pPr>
              <a:r>
                <a:rPr lang="en-US" sz="1200" b="1" dirty="0">
                  <a:solidFill>
                    <a:srgbClr val="000000"/>
                  </a:solidFill>
                  <a:latin typeface="Calibri"/>
                  <a:cs typeface="Times New Roman" charset="0"/>
                </a:rPr>
                <a:t> </a:t>
              </a:r>
              <a:r>
                <a:rPr lang="en-US" sz="1200" b="1" dirty="0" smtClean="0">
                  <a:solidFill>
                    <a:srgbClr val="000000"/>
                  </a:solidFill>
                  <a:latin typeface="Calibri"/>
                  <a:cs typeface="Times New Roman" charset="0"/>
                </a:rPr>
                <a:t>KS</a:t>
              </a:r>
              <a:endParaRPr lang="en-US" sz="1200" b="1" dirty="0">
                <a:solidFill>
                  <a:srgbClr val="000000"/>
                </a:solidFill>
                <a:latin typeface="Calibri"/>
                <a:cs typeface="Times New Roman" charset="0"/>
              </a:endParaRPr>
            </a:p>
          </p:txBody>
        </p:sp>
        <p:sp>
          <p:nvSpPr>
            <p:cNvPr id="92" name="Text - Iowa"/>
            <p:cNvSpPr txBox="1">
              <a:spLocks noChangeArrowheads="1"/>
            </p:cNvSpPr>
            <p:nvPr/>
          </p:nvSpPr>
          <p:spPr bwMode="auto">
            <a:xfrm>
              <a:off x="4567237" y="2245543"/>
              <a:ext cx="693737" cy="249287"/>
            </a:xfrm>
            <a:prstGeom prst="rect">
              <a:avLst/>
            </a:prstGeom>
            <a:noFill/>
            <a:ln w="9525">
              <a:noFill/>
              <a:miter lim="800000"/>
              <a:headEnd/>
              <a:tailEnd/>
            </a:ln>
          </p:spPr>
          <p:txBody>
            <a:bodyPr lIns="91429" tIns="45714" rIns="91429" bIns="45714">
              <a:spAutoFit/>
            </a:bodyPr>
            <a:lstStyle/>
            <a:p>
              <a:pPr algn="ctr" eaLnBrk="0" fontAlgn="auto" hangingPunct="0">
                <a:lnSpc>
                  <a:spcPct val="85000"/>
                </a:lnSpc>
                <a:spcBef>
                  <a:spcPct val="50000"/>
                </a:spcBef>
                <a:spcAft>
                  <a:spcPts val="0"/>
                </a:spcAft>
              </a:pPr>
              <a:r>
                <a:rPr lang="en-US" sz="1200" b="1" dirty="0">
                  <a:solidFill>
                    <a:srgbClr val="FFFFFF"/>
                  </a:solidFill>
                  <a:latin typeface="Calibri"/>
                  <a:cs typeface="Times New Roman" charset="0"/>
                </a:rPr>
                <a:t> </a:t>
              </a:r>
              <a:r>
                <a:rPr lang="en-US" sz="1200" b="1" dirty="0" smtClean="0">
                  <a:solidFill>
                    <a:srgbClr val="FFFFFF"/>
                  </a:solidFill>
                  <a:latin typeface="Calibri"/>
                  <a:cs typeface="Times New Roman" charset="0"/>
                </a:rPr>
                <a:t>IA*</a:t>
              </a:r>
              <a:endParaRPr lang="en-US" sz="1200" b="1" dirty="0">
                <a:solidFill>
                  <a:srgbClr val="FFFFFF"/>
                </a:solidFill>
                <a:latin typeface="Calibri"/>
                <a:cs typeface="Times New Roman" charset="0"/>
              </a:endParaRPr>
            </a:p>
          </p:txBody>
        </p:sp>
        <p:sp>
          <p:nvSpPr>
            <p:cNvPr id="93" name="Text - Indiana"/>
            <p:cNvSpPr txBox="1">
              <a:spLocks noChangeArrowheads="1"/>
            </p:cNvSpPr>
            <p:nvPr/>
          </p:nvSpPr>
          <p:spPr bwMode="auto">
            <a:xfrm>
              <a:off x="5491161" y="2488431"/>
              <a:ext cx="692151" cy="249287"/>
            </a:xfrm>
            <a:prstGeom prst="rect">
              <a:avLst/>
            </a:prstGeom>
            <a:noFill/>
            <a:ln w="9525">
              <a:noFill/>
              <a:miter lim="800000"/>
              <a:headEnd/>
              <a:tailEnd/>
            </a:ln>
          </p:spPr>
          <p:txBody>
            <a:bodyPr lIns="91429" tIns="45714" rIns="91429" bIns="45714">
              <a:spAutoFit/>
            </a:bodyPr>
            <a:lstStyle/>
            <a:p>
              <a:pPr algn="ctr" eaLnBrk="0" fontAlgn="auto" hangingPunct="0">
                <a:lnSpc>
                  <a:spcPct val="85000"/>
                </a:lnSpc>
                <a:spcBef>
                  <a:spcPct val="50000"/>
                </a:spcBef>
                <a:spcAft>
                  <a:spcPts val="0"/>
                </a:spcAft>
              </a:pPr>
              <a:r>
                <a:rPr lang="en-US" sz="1200" b="1" dirty="0">
                  <a:solidFill>
                    <a:srgbClr val="FFFFFF"/>
                  </a:solidFill>
                  <a:latin typeface="Calibri"/>
                  <a:cs typeface="Times New Roman" charset="0"/>
                </a:rPr>
                <a:t> </a:t>
              </a:r>
              <a:r>
                <a:rPr lang="en-US" sz="1200" b="1" dirty="0" smtClean="0">
                  <a:solidFill>
                    <a:srgbClr val="FFFFFF"/>
                  </a:solidFill>
                  <a:latin typeface="Calibri"/>
                  <a:cs typeface="Times New Roman" charset="0"/>
                </a:rPr>
                <a:t>IN*</a:t>
              </a:r>
              <a:endParaRPr lang="en-US" sz="1200" b="1" dirty="0">
                <a:solidFill>
                  <a:srgbClr val="FFFFFF"/>
                </a:solidFill>
                <a:latin typeface="Calibri"/>
                <a:cs typeface="Times New Roman" charset="0"/>
              </a:endParaRPr>
            </a:p>
          </p:txBody>
        </p:sp>
        <p:sp>
          <p:nvSpPr>
            <p:cNvPr id="94" name="Text - Illinois"/>
            <p:cNvSpPr txBox="1">
              <a:spLocks noChangeArrowheads="1"/>
            </p:cNvSpPr>
            <p:nvPr/>
          </p:nvSpPr>
          <p:spPr bwMode="auto">
            <a:xfrm>
              <a:off x="5091112" y="2501131"/>
              <a:ext cx="693737" cy="249287"/>
            </a:xfrm>
            <a:prstGeom prst="rect">
              <a:avLst/>
            </a:prstGeom>
            <a:noFill/>
            <a:ln w="9525">
              <a:noFill/>
              <a:miter lim="800000"/>
              <a:headEnd/>
              <a:tailEnd/>
            </a:ln>
          </p:spPr>
          <p:txBody>
            <a:bodyPr lIns="91429" tIns="45714" rIns="91429" bIns="45714">
              <a:spAutoFit/>
            </a:bodyPr>
            <a:lstStyle/>
            <a:p>
              <a:pPr algn="ctr" eaLnBrk="0" fontAlgn="auto" hangingPunct="0">
                <a:lnSpc>
                  <a:spcPct val="85000"/>
                </a:lnSpc>
                <a:spcBef>
                  <a:spcPct val="50000"/>
                </a:spcBef>
                <a:spcAft>
                  <a:spcPts val="0"/>
                </a:spcAft>
              </a:pPr>
              <a:r>
                <a:rPr lang="en-US" sz="1200" b="1" dirty="0">
                  <a:solidFill>
                    <a:srgbClr val="FFFFFF"/>
                  </a:solidFill>
                  <a:latin typeface="Calibri"/>
                  <a:cs typeface="Times New Roman" charset="0"/>
                </a:rPr>
                <a:t> </a:t>
              </a:r>
              <a:r>
                <a:rPr lang="en-US" sz="1200" b="1" dirty="0" smtClean="0">
                  <a:solidFill>
                    <a:srgbClr val="FFFFFF"/>
                  </a:solidFill>
                  <a:latin typeface="Calibri"/>
                  <a:cs typeface="Times New Roman" charset="0"/>
                </a:rPr>
                <a:t>IL</a:t>
              </a:r>
              <a:endParaRPr lang="en-US" sz="1200" b="1" dirty="0">
                <a:solidFill>
                  <a:srgbClr val="FFFFFF"/>
                </a:solidFill>
                <a:latin typeface="Calibri"/>
                <a:cs typeface="Times New Roman" charset="0"/>
              </a:endParaRPr>
            </a:p>
          </p:txBody>
        </p:sp>
        <p:sp>
          <p:nvSpPr>
            <p:cNvPr id="95" name="Text - Idaho"/>
            <p:cNvSpPr txBox="1">
              <a:spLocks noChangeArrowheads="1"/>
            </p:cNvSpPr>
            <p:nvPr/>
          </p:nvSpPr>
          <p:spPr bwMode="auto">
            <a:xfrm>
              <a:off x="2168523" y="1905818"/>
              <a:ext cx="693739" cy="249287"/>
            </a:xfrm>
            <a:prstGeom prst="rect">
              <a:avLst/>
            </a:prstGeom>
            <a:noFill/>
            <a:ln w="9525">
              <a:noFill/>
              <a:miter lim="800000"/>
              <a:headEnd/>
              <a:tailEnd/>
            </a:ln>
          </p:spPr>
          <p:txBody>
            <a:bodyPr lIns="91429" tIns="45714" rIns="91429" bIns="45714">
              <a:spAutoFit/>
            </a:bodyPr>
            <a:lstStyle/>
            <a:p>
              <a:pPr algn="ctr" eaLnBrk="0" fontAlgn="auto" hangingPunct="0">
                <a:lnSpc>
                  <a:spcPct val="85000"/>
                </a:lnSpc>
                <a:spcBef>
                  <a:spcPct val="50000"/>
                </a:spcBef>
                <a:spcAft>
                  <a:spcPts val="0"/>
                </a:spcAft>
              </a:pPr>
              <a:r>
                <a:rPr lang="en-US" sz="1200" b="1" dirty="0" smtClean="0">
                  <a:solidFill>
                    <a:srgbClr val="000000"/>
                  </a:solidFill>
                  <a:latin typeface="Calibri"/>
                  <a:cs typeface="Times New Roman" charset="0"/>
                </a:rPr>
                <a:t>ID</a:t>
              </a:r>
              <a:endParaRPr lang="en-US" sz="1200" b="1" dirty="0">
                <a:solidFill>
                  <a:srgbClr val="000000"/>
                </a:solidFill>
                <a:latin typeface="Calibri"/>
                <a:cs typeface="Times New Roman" charset="0"/>
              </a:endParaRPr>
            </a:p>
          </p:txBody>
        </p:sp>
        <p:sp>
          <p:nvSpPr>
            <p:cNvPr id="96" name="Text - Hawaii"/>
            <p:cNvSpPr txBox="1">
              <a:spLocks noChangeArrowheads="1"/>
            </p:cNvSpPr>
            <p:nvPr/>
          </p:nvSpPr>
          <p:spPr bwMode="auto">
            <a:xfrm>
              <a:off x="2654302" y="4399782"/>
              <a:ext cx="936625" cy="249287"/>
            </a:xfrm>
            <a:prstGeom prst="rect">
              <a:avLst/>
            </a:prstGeom>
            <a:noFill/>
            <a:ln w="9525">
              <a:noFill/>
              <a:miter lim="800000"/>
              <a:headEnd/>
              <a:tailEnd/>
            </a:ln>
          </p:spPr>
          <p:txBody>
            <a:bodyPr lIns="91429" tIns="45714" rIns="91429" bIns="45714">
              <a:spAutoFit/>
            </a:bodyPr>
            <a:lstStyle/>
            <a:p>
              <a:pPr algn="ctr" eaLnBrk="0" fontAlgn="auto" hangingPunct="0">
                <a:lnSpc>
                  <a:spcPct val="85000"/>
                </a:lnSpc>
                <a:spcBef>
                  <a:spcPct val="50000"/>
                </a:spcBef>
                <a:spcAft>
                  <a:spcPts val="0"/>
                </a:spcAft>
              </a:pPr>
              <a:r>
                <a:rPr lang="en-US" sz="1200" b="1" dirty="0" smtClean="0">
                  <a:solidFill>
                    <a:srgbClr val="000000"/>
                  </a:solidFill>
                  <a:latin typeface="Calibri"/>
                  <a:cs typeface="Times New Roman" charset="0"/>
                </a:rPr>
                <a:t>HI</a:t>
              </a:r>
              <a:endParaRPr lang="en-US" sz="1200" b="1" dirty="0">
                <a:solidFill>
                  <a:srgbClr val="000000"/>
                </a:solidFill>
                <a:latin typeface="Calibri"/>
                <a:cs typeface="Times New Roman" charset="0"/>
              </a:endParaRPr>
            </a:p>
          </p:txBody>
        </p:sp>
        <p:sp>
          <p:nvSpPr>
            <p:cNvPr id="97" name="Text - Georgia"/>
            <p:cNvSpPr txBox="1">
              <a:spLocks noChangeArrowheads="1"/>
            </p:cNvSpPr>
            <p:nvPr/>
          </p:nvSpPr>
          <p:spPr bwMode="auto">
            <a:xfrm>
              <a:off x="6091237" y="3609206"/>
              <a:ext cx="693737" cy="249287"/>
            </a:xfrm>
            <a:prstGeom prst="rect">
              <a:avLst/>
            </a:prstGeom>
            <a:noFill/>
            <a:ln w="9525">
              <a:noFill/>
              <a:miter lim="800000"/>
              <a:headEnd/>
              <a:tailEnd/>
            </a:ln>
          </p:spPr>
          <p:txBody>
            <a:bodyPr lIns="91429" tIns="45714" rIns="91429" bIns="45714">
              <a:spAutoFit/>
            </a:bodyPr>
            <a:lstStyle/>
            <a:p>
              <a:pPr algn="ctr" eaLnBrk="0" fontAlgn="auto" hangingPunct="0">
                <a:lnSpc>
                  <a:spcPct val="85000"/>
                </a:lnSpc>
                <a:spcBef>
                  <a:spcPct val="50000"/>
                </a:spcBef>
                <a:spcAft>
                  <a:spcPts val="0"/>
                </a:spcAft>
              </a:pPr>
              <a:r>
                <a:rPr lang="en-US" sz="1200" b="1" dirty="0">
                  <a:solidFill>
                    <a:srgbClr val="000000"/>
                  </a:solidFill>
                  <a:latin typeface="Calibri"/>
                  <a:cs typeface="Times New Roman" charset="0"/>
                </a:rPr>
                <a:t> </a:t>
              </a:r>
              <a:r>
                <a:rPr lang="en-US" sz="1200" b="1" dirty="0" smtClean="0">
                  <a:solidFill>
                    <a:srgbClr val="000000"/>
                  </a:solidFill>
                  <a:latin typeface="Calibri"/>
                  <a:cs typeface="Times New Roman" charset="0"/>
                </a:rPr>
                <a:t>GA</a:t>
              </a:r>
              <a:endParaRPr lang="en-US" sz="1200" b="1" dirty="0">
                <a:solidFill>
                  <a:srgbClr val="000000"/>
                </a:solidFill>
                <a:latin typeface="Calibri"/>
                <a:cs typeface="Times New Roman" charset="0"/>
              </a:endParaRPr>
            </a:p>
          </p:txBody>
        </p:sp>
        <p:sp>
          <p:nvSpPr>
            <p:cNvPr id="98" name="Text - Florida"/>
            <p:cNvSpPr txBox="1">
              <a:spLocks noChangeArrowheads="1"/>
            </p:cNvSpPr>
            <p:nvPr/>
          </p:nvSpPr>
          <p:spPr bwMode="auto">
            <a:xfrm>
              <a:off x="6450012" y="4198168"/>
              <a:ext cx="692151" cy="249287"/>
            </a:xfrm>
            <a:prstGeom prst="rect">
              <a:avLst/>
            </a:prstGeom>
            <a:noFill/>
            <a:ln w="9525">
              <a:noFill/>
              <a:miter lim="800000"/>
              <a:headEnd/>
              <a:tailEnd/>
            </a:ln>
          </p:spPr>
          <p:txBody>
            <a:bodyPr lIns="91429" tIns="45714" rIns="91429" bIns="45714">
              <a:spAutoFit/>
            </a:bodyPr>
            <a:lstStyle/>
            <a:p>
              <a:pPr algn="ctr" eaLnBrk="0" fontAlgn="auto" hangingPunct="0">
                <a:lnSpc>
                  <a:spcPct val="85000"/>
                </a:lnSpc>
                <a:spcBef>
                  <a:spcPct val="50000"/>
                </a:spcBef>
                <a:spcAft>
                  <a:spcPts val="0"/>
                </a:spcAft>
              </a:pPr>
              <a:r>
                <a:rPr lang="en-US" sz="1200" b="1" dirty="0">
                  <a:solidFill>
                    <a:srgbClr val="000000"/>
                  </a:solidFill>
                  <a:latin typeface="Calibri"/>
                  <a:cs typeface="Times New Roman" charset="0"/>
                </a:rPr>
                <a:t> </a:t>
              </a:r>
              <a:r>
                <a:rPr lang="en-US" sz="1200" b="1" dirty="0" smtClean="0">
                  <a:solidFill>
                    <a:srgbClr val="000000"/>
                  </a:solidFill>
                  <a:latin typeface="Calibri"/>
                  <a:cs typeface="Times New Roman" charset="0"/>
                </a:rPr>
                <a:t>FL</a:t>
              </a:r>
              <a:endParaRPr lang="en-US" sz="1200" b="1" dirty="0">
                <a:solidFill>
                  <a:srgbClr val="000000"/>
                </a:solidFill>
                <a:latin typeface="Calibri"/>
                <a:cs typeface="Times New Roman" charset="0"/>
              </a:endParaRPr>
            </a:p>
          </p:txBody>
        </p:sp>
        <p:sp>
          <p:nvSpPr>
            <p:cNvPr id="99" name="Text - District of Columbia"/>
            <p:cNvSpPr txBox="1">
              <a:spLocks noChangeArrowheads="1"/>
            </p:cNvSpPr>
            <p:nvPr/>
          </p:nvSpPr>
          <p:spPr bwMode="auto">
            <a:xfrm>
              <a:off x="7334249" y="2779769"/>
              <a:ext cx="628650" cy="276987"/>
            </a:xfrm>
            <a:prstGeom prst="rect">
              <a:avLst/>
            </a:prstGeom>
            <a:noFill/>
            <a:ln w="9525">
              <a:noFill/>
              <a:miter lim="800000"/>
              <a:headEnd/>
              <a:tailEnd/>
            </a:ln>
          </p:spPr>
          <p:txBody>
            <a:bodyPr wrap="square" lIns="91429" tIns="45714" rIns="91429" bIns="45714">
              <a:spAutoFit/>
            </a:bodyPr>
            <a:lstStyle/>
            <a:p>
              <a:pPr eaLnBrk="0" fontAlgn="auto" hangingPunct="0">
                <a:spcBef>
                  <a:spcPts val="0"/>
                </a:spcBef>
                <a:spcAft>
                  <a:spcPts val="0"/>
                </a:spcAft>
              </a:pPr>
              <a:r>
                <a:rPr lang="en-US" sz="1200" b="1" dirty="0" smtClean="0">
                  <a:solidFill>
                    <a:srgbClr val="000000"/>
                  </a:solidFill>
                  <a:latin typeface="Calibri"/>
                  <a:cs typeface="Times New Roman" charset="0"/>
                </a:rPr>
                <a:t>  DC  </a:t>
              </a:r>
              <a:endParaRPr lang="en-US" sz="1200" b="1" dirty="0">
                <a:solidFill>
                  <a:srgbClr val="000000"/>
                </a:solidFill>
                <a:latin typeface="Calibri"/>
                <a:cs typeface="Times New Roman" charset="0"/>
              </a:endParaRPr>
            </a:p>
          </p:txBody>
        </p:sp>
        <p:sp>
          <p:nvSpPr>
            <p:cNvPr id="100" name="Text - Delaware"/>
            <p:cNvSpPr txBox="1">
              <a:spLocks noChangeArrowheads="1"/>
            </p:cNvSpPr>
            <p:nvPr/>
          </p:nvSpPr>
          <p:spPr bwMode="auto">
            <a:xfrm>
              <a:off x="7229475" y="2367781"/>
              <a:ext cx="936625" cy="249287"/>
            </a:xfrm>
            <a:prstGeom prst="rect">
              <a:avLst/>
            </a:prstGeom>
            <a:noFill/>
            <a:ln w="9525">
              <a:noFill/>
              <a:miter lim="800000"/>
              <a:headEnd/>
              <a:tailEnd/>
            </a:ln>
          </p:spPr>
          <p:txBody>
            <a:bodyPr lIns="91429" tIns="45714" rIns="91429" bIns="45714">
              <a:spAutoFit/>
            </a:bodyPr>
            <a:lstStyle/>
            <a:p>
              <a:pPr algn="ctr" eaLnBrk="0" fontAlgn="auto" hangingPunct="0">
                <a:lnSpc>
                  <a:spcPct val="85000"/>
                </a:lnSpc>
                <a:spcBef>
                  <a:spcPct val="50000"/>
                </a:spcBef>
                <a:spcAft>
                  <a:spcPts val="0"/>
                </a:spcAft>
              </a:pPr>
              <a:r>
                <a:rPr lang="en-US" sz="1200" b="1" dirty="0" smtClean="0">
                  <a:solidFill>
                    <a:srgbClr val="000000"/>
                  </a:solidFill>
                  <a:latin typeface="Calibri"/>
                  <a:cs typeface="Times New Roman" charset="0"/>
                </a:rPr>
                <a:t>DE</a:t>
              </a:r>
              <a:endParaRPr lang="en-US" sz="1200" b="1" dirty="0">
                <a:solidFill>
                  <a:srgbClr val="000000"/>
                </a:solidFill>
                <a:latin typeface="Calibri"/>
                <a:cs typeface="Times New Roman" charset="0"/>
              </a:endParaRPr>
            </a:p>
          </p:txBody>
        </p:sp>
        <p:sp>
          <p:nvSpPr>
            <p:cNvPr id="101" name="Text - Connecticut"/>
            <p:cNvSpPr txBox="1">
              <a:spLocks noChangeArrowheads="1"/>
            </p:cNvSpPr>
            <p:nvPr/>
          </p:nvSpPr>
          <p:spPr bwMode="auto">
            <a:xfrm>
              <a:off x="7380287" y="2007418"/>
              <a:ext cx="746125" cy="249287"/>
            </a:xfrm>
            <a:prstGeom prst="rect">
              <a:avLst/>
            </a:prstGeom>
            <a:noFill/>
            <a:ln w="9525">
              <a:noFill/>
              <a:miter lim="800000"/>
              <a:headEnd/>
              <a:tailEnd/>
            </a:ln>
          </p:spPr>
          <p:txBody>
            <a:bodyPr lIns="91429" tIns="45714" rIns="91429" bIns="45714">
              <a:spAutoFit/>
            </a:bodyPr>
            <a:lstStyle/>
            <a:p>
              <a:pPr algn="ctr" eaLnBrk="0" fontAlgn="auto" hangingPunct="0">
                <a:lnSpc>
                  <a:spcPct val="85000"/>
                </a:lnSpc>
                <a:spcBef>
                  <a:spcPct val="50000"/>
                </a:spcBef>
                <a:spcAft>
                  <a:spcPts val="0"/>
                </a:spcAft>
              </a:pPr>
              <a:r>
                <a:rPr lang="en-US" sz="1200" b="1" dirty="0">
                  <a:solidFill>
                    <a:srgbClr val="000000"/>
                  </a:solidFill>
                  <a:latin typeface="Calibri"/>
                  <a:cs typeface="Times New Roman" charset="0"/>
                </a:rPr>
                <a:t> </a:t>
              </a:r>
              <a:r>
                <a:rPr lang="en-US" sz="1200" b="1" dirty="0" smtClean="0">
                  <a:solidFill>
                    <a:srgbClr val="000000"/>
                  </a:solidFill>
                  <a:latin typeface="Calibri"/>
                  <a:cs typeface="Times New Roman" charset="0"/>
                </a:rPr>
                <a:t>CT</a:t>
              </a:r>
              <a:endParaRPr lang="en-US" sz="1200" b="1" dirty="0">
                <a:solidFill>
                  <a:srgbClr val="000000"/>
                </a:solidFill>
                <a:latin typeface="Calibri"/>
                <a:cs typeface="Times New Roman" charset="0"/>
              </a:endParaRPr>
            </a:p>
          </p:txBody>
        </p:sp>
        <p:sp>
          <p:nvSpPr>
            <p:cNvPr id="102" name="Text - Colorado"/>
            <p:cNvSpPr txBox="1">
              <a:spLocks noChangeArrowheads="1"/>
            </p:cNvSpPr>
            <p:nvPr/>
          </p:nvSpPr>
          <p:spPr bwMode="auto">
            <a:xfrm>
              <a:off x="2835274" y="2628131"/>
              <a:ext cx="1219200" cy="406253"/>
            </a:xfrm>
            <a:prstGeom prst="rect">
              <a:avLst/>
            </a:prstGeom>
            <a:noFill/>
            <a:ln w="9525">
              <a:noFill/>
              <a:miter lim="800000"/>
              <a:headEnd/>
              <a:tailEnd/>
            </a:ln>
          </p:spPr>
          <p:txBody>
            <a:bodyPr lIns="91429" tIns="45714" rIns="91429" bIns="45714">
              <a:spAutoFit/>
            </a:bodyPr>
            <a:lstStyle/>
            <a:p>
              <a:pPr algn="ctr" eaLnBrk="0" fontAlgn="auto" hangingPunct="0">
                <a:lnSpc>
                  <a:spcPct val="85000"/>
                </a:lnSpc>
                <a:spcBef>
                  <a:spcPct val="50000"/>
                </a:spcBef>
                <a:spcAft>
                  <a:spcPts val="0"/>
                </a:spcAft>
              </a:pPr>
              <a:r>
                <a:rPr lang="en-US" sz="1200" b="1" dirty="0">
                  <a:solidFill>
                    <a:srgbClr val="FFFFFF"/>
                  </a:solidFill>
                  <a:latin typeface="Calibri"/>
                  <a:cs typeface="Times New Roman" charset="0"/>
                </a:rPr>
                <a:t/>
              </a:r>
              <a:br>
                <a:rPr lang="en-US" sz="1200" b="1" dirty="0">
                  <a:solidFill>
                    <a:srgbClr val="FFFFFF"/>
                  </a:solidFill>
                  <a:latin typeface="Calibri"/>
                  <a:cs typeface="Times New Roman" charset="0"/>
                </a:rPr>
              </a:br>
              <a:r>
                <a:rPr lang="en-US" sz="1200" b="1" dirty="0">
                  <a:solidFill>
                    <a:srgbClr val="FFFFFF"/>
                  </a:solidFill>
                  <a:latin typeface="Calibri"/>
                  <a:cs typeface="Times New Roman" charset="0"/>
                </a:rPr>
                <a:t> </a:t>
              </a:r>
              <a:r>
                <a:rPr lang="en-US" sz="1200" b="1" dirty="0" smtClean="0">
                  <a:solidFill>
                    <a:srgbClr val="FFFFFF"/>
                  </a:solidFill>
                  <a:latin typeface="Calibri"/>
                  <a:cs typeface="Times New Roman" charset="0"/>
                </a:rPr>
                <a:t>CO</a:t>
              </a:r>
              <a:endParaRPr lang="en-US" sz="1200" b="1" dirty="0">
                <a:solidFill>
                  <a:srgbClr val="FFFFFF"/>
                </a:solidFill>
                <a:latin typeface="Calibri"/>
                <a:cs typeface="Times New Roman" charset="0"/>
              </a:endParaRPr>
            </a:p>
          </p:txBody>
        </p:sp>
        <p:sp>
          <p:nvSpPr>
            <p:cNvPr id="103" name="Text - California"/>
            <p:cNvSpPr txBox="1">
              <a:spLocks noChangeArrowheads="1"/>
            </p:cNvSpPr>
            <p:nvPr/>
          </p:nvSpPr>
          <p:spPr bwMode="auto">
            <a:xfrm>
              <a:off x="1031874" y="2758306"/>
              <a:ext cx="1219200" cy="406253"/>
            </a:xfrm>
            <a:prstGeom prst="rect">
              <a:avLst/>
            </a:prstGeom>
            <a:noFill/>
            <a:ln w="9525">
              <a:noFill/>
              <a:miter lim="800000"/>
              <a:headEnd/>
              <a:tailEnd/>
            </a:ln>
          </p:spPr>
          <p:txBody>
            <a:bodyPr lIns="91429" tIns="45714" rIns="91429" bIns="45714">
              <a:spAutoFit/>
            </a:bodyPr>
            <a:lstStyle/>
            <a:p>
              <a:pPr algn="ctr" eaLnBrk="0" fontAlgn="auto" hangingPunct="0">
                <a:lnSpc>
                  <a:spcPct val="85000"/>
                </a:lnSpc>
                <a:spcBef>
                  <a:spcPct val="50000"/>
                </a:spcBef>
                <a:spcAft>
                  <a:spcPts val="0"/>
                </a:spcAft>
              </a:pPr>
              <a:r>
                <a:rPr lang="en-US" sz="1200" b="1" dirty="0">
                  <a:solidFill>
                    <a:srgbClr val="FFFFFF"/>
                  </a:solidFill>
                  <a:latin typeface="Calibri"/>
                  <a:cs typeface="Times New Roman" charset="0"/>
                </a:rPr>
                <a:t/>
              </a:r>
              <a:br>
                <a:rPr lang="en-US" sz="1200" b="1" dirty="0">
                  <a:solidFill>
                    <a:srgbClr val="FFFFFF"/>
                  </a:solidFill>
                  <a:latin typeface="Calibri"/>
                  <a:cs typeface="Times New Roman" charset="0"/>
                </a:rPr>
              </a:br>
              <a:r>
                <a:rPr lang="en-US" sz="1200" b="1" dirty="0">
                  <a:solidFill>
                    <a:srgbClr val="FFFFFF"/>
                  </a:solidFill>
                  <a:latin typeface="Calibri"/>
                  <a:cs typeface="Times New Roman" charset="0"/>
                </a:rPr>
                <a:t> </a:t>
              </a:r>
              <a:r>
                <a:rPr lang="en-US" sz="1200" b="1" dirty="0" smtClean="0">
                  <a:solidFill>
                    <a:srgbClr val="FFFFFF"/>
                  </a:solidFill>
                  <a:latin typeface="Calibri"/>
                  <a:cs typeface="Times New Roman" charset="0"/>
                </a:rPr>
                <a:t>CA</a:t>
              </a:r>
              <a:endParaRPr lang="en-US" sz="1200" b="1" dirty="0">
                <a:solidFill>
                  <a:srgbClr val="FFFFFF"/>
                </a:solidFill>
                <a:latin typeface="Calibri"/>
                <a:cs typeface="Times New Roman" charset="0"/>
              </a:endParaRPr>
            </a:p>
          </p:txBody>
        </p:sp>
        <p:sp>
          <p:nvSpPr>
            <p:cNvPr id="104" name="Text - Arkansas"/>
            <p:cNvSpPr txBox="1">
              <a:spLocks noChangeArrowheads="1"/>
            </p:cNvSpPr>
            <p:nvPr/>
          </p:nvSpPr>
          <p:spPr bwMode="auto">
            <a:xfrm>
              <a:off x="4784724" y="3328218"/>
              <a:ext cx="692151" cy="249287"/>
            </a:xfrm>
            <a:prstGeom prst="rect">
              <a:avLst/>
            </a:prstGeom>
            <a:noFill/>
            <a:ln w="9525">
              <a:noFill/>
              <a:miter lim="800000"/>
              <a:headEnd/>
              <a:tailEnd/>
            </a:ln>
          </p:spPr>
          <p:txBody>
            <a:bodyPr lIns="91429" tIns="45714" rIns="91429" bIns="45714">
              <a:spAutoFit/>
            </a:bodyPr>
            <a:lstStyle/>
            <a:p>
              <a:pPr algn="ctr" eaLnBrk="0" fontAlgn="auto" hangingPunct="0">
                <a:lnSpc>
                  <a:spcPct val="85000"/>
                </a:lnSpc>
                <a:spcBef>
                  <a:spcPct val="50000"/>
                </a:spcBef>
                <a:spcAft>
                  <a:spcPts val="0"/>
                </a:spcAft>
              </a:pPr>
              <a:r>
                <a:rPr lang="en-US" sz="1200" b="1" dirty="0">
                  <a:solidFill>
                    <a:srgbClr val="FFFFFF"/>
                  </a:solidFill>
                  <a:latin typeface="Calibri"/>
                  <a:cs typeface="Times New Roman" charset="0"/>
                </a:rPr>
                <a:t> </a:t>
              </a:r>
              <a:r>
                <a:rPr lang="en-US" sz="1200" b="1" dirty="0" smtClean="0">
                  <a:solidFill>
                    <a:srgbClr val="FFFFFF"/>
                  </a:solidFill>
                  <a:latin typeface="Calibri"/>
                  <a:cs typeface="Times New Roman" charset="0"/>
                </a:rPr>
                <a:t>AR*</a:t>
              </a:r>
              <a:endParaRPr lang="en-US" sz="1200" b="1" baseline="30000" dirty="0">
                <a:solidFill>
                  <a:srgbClr val="FFFFFF"/>
                </a:solidFill>
                <a:latin typeface="Calibri"/>
                <a:cs typeface="Times New Roman" charset="0"/>
              </a:endParaRPr>
            </a:p>
          </p:txBody>
        </p:sp>
        <p:sp>
          <p:nvSpPr>
            <p:cNvPr id="105" name="Text - Arizona"/>
            <p:cNvSpPr txBox="1">
              <a:spLocks noChangeArrowheads="1"/>
            </p:cNvSpPr>
            <p:nvPr/>
          </p:nvSpPr>
          <p:spPr bwMode="auto">
            <a:xfrm>
              <a:off x="1946273" y="3290595"/>
              <a:ext cx="1219200" cy="343031"/>
            </a:xfrm>
            <a:prstGeom prst="rect">
              <a:avLst/>
            </a:prstGeom>
            <a:noFill/>
            <a:ln w="9525">
              <a:noFill/>
              <a:miter lim="800000"/>
              <a:headEnd/>
              <a:tailEnd/>
            </a:ln>
          </p:spPr>
          <p:txBody>
            <a:bodyPr lIns="91429" tIns="45714" rIns="91429" bIns="45714">
              <a:spAutoFit/>
            </a:bodyPr>
            <a:lstStyle/>
            <a:p>
              <a:pPr algn="ctr" eaLnBrk="0" fontAlgn="auto" hangingPunct="0">
                <a:lnSpc>
                  <a:spcPct val="65000"/>
                </a:lnSpc>
                <a:spcBef>
                  <a:spcPct val="50000"/>
                </a:spcBef>
                <a:spcAft>
                  <a:spcPts val="0"/>
                </a:spcAft>
              </a:pPr>
              <a:r>
                <a:rPr lang="en-US" sz="1200" b="1" dirty="0">
                  <a:solidFill>
                    <a:srgbClr val="FFFFFF"/>
                  </a:solidFill>
                  <a:latin typeface="Calibri"/>
                  <a:cs typeface="Times New Roman" charset="0"/>
                </a:rPr>
                <a:t/>
              </a:r>
              <a:br>
                <a:rPr lang="en-US" sz="1200" b="1" dirty="0">
                  <a:solidFill>
                    <a:srgbClr val="FFFFFF"/>
                  </a:solidFill>
                  <a:latin typeface="Calibri"/>
                  <a:cs typeface="Times New Roman" charset="0"/>
                </a:rPr>
              </a:br>
              <a:r>
                <a:rPr lang="en-US" sz="1200" b="1" dirty="0" smtClean="0">
                  <a:solidFill>
                    <a:srgbClr val="FFFFFF"/>
                  </a:solidFill>
                  <a:latin typeface="Calibri"/>
                  <a:cs typeface="Times New Roman" charset="0"/>
                </a:rPr>
                <a:t>AZ</a:t>
              </a:r>
            </a:p>
          </p:txBody>
        </p:sp>
        <p:sp>
          <p:nvSpPr>
            <p:cNvPr id="106" name="Text - Alaska"/>
            <p:cNvSpPr txBox="1">
              <a:spLocks noChangeArrowheads="1"/>
            </p:cNvSpPr>
            <p:nvPr/>
          </p:nvSpPr>
          <p:spPr bwMode="auto">
            <a:xfrm>
              <a:off x="395495" y="3600475"/>
              <a:ext cx="1219200" cy="406253"/>
            </a:xfrm>
            <a:prstGeom prst="rect">
              <a:avLst/>
            </a:prstGeom>
            <a:noFill/>
            <a:ln w="9525">
              <a:noFill/>
              <a:miter lim="800000"/>
              <a:headEnd/>
              <a:tailEnd/>
            </a:ln>
          </p:spPr>
          <p:txBody>
            <a:bodyPr lIns="91429" tIns="45714" rIns="91429" bIns="45714">
              <a:spAutoFit/>
            </a:bodyPr>
            <a:lstStyle/>
            <a:p>
              <a:pPr algn="ctr" eaLnBrk="0" fontAlgn="auto" hangingPunct="0">
                <a:lnSpc>
                  <a:spcPct val="85000"/>
                </a:lnSpc>
                <a:spcBef>
                  <a:spcPct val="50000"/>
                </a:spcBef>
                <a:spcAft>
                  <a:spcPts val="0"/>
                </a:spcAft>
              </a:pPr>
              <a:r>
                <a:rPr lang="en-US" sz="1200" dirty="0">
                  <a:latin typeface="Calibri"/>
                  <a:cs typeface="Times New Roman" charset="0"/>
                </a:rPr>
                <a:t/>
              </a:r>
              <a:br>
                <a:rPr lang="en-US" sz="1200" dirty="0">
                  <a:latin typeface="Calibri"/>
                  <a:cs typeface="Times New Roman" charset="0"/>
                </a:rPr>
              </a:br>
              <a:r>
                <a:rPr lang="en-US" sz="1200" dirty="0" smtClean="0">
                  <a:latin typeface="Calibri"/>
                  <a:cs typeface="Times New Roman" charset="0"/>
                </a:rPr>
                <a:t>AK</a:t>
              </a:r>
              <a:endParaRPr lang="en-US" sz="1200" dirty="0">
                <a:latin typeface="Calibri"/>
                <a:cs typeface="Times New Roman" charset="0"/>
              </a:endParaRPr>
            </a:p>
          </p:txBody>
        </p:sp>
        <p:sp>
          <p:nvSpPr>
            <p:cNvPr id="107" name="Text - Alabama"/>
            <p:cNvSpPr txBox="1">
              <a:spLocks noChangeArrowheads="1"/>
            </p:cNvSpPr>
            <p:nvPr/>
          </p:nvSpPr>
          <p:spPr bwMode="auto">
            <a:xfrm>
              <a:off x="5572124" y="3621906"/>
              <a:ext cx="692151" cy="249287"/>
            </a:xfrm>
            <a:prstGeom prst="rect">
              <a:avLst/>
            </a:prstGeom>
            <a:noFill/>
            <a:ln w="9525">
              <a:noFill/>
              <a:miter lim="800000"/>
              <a:headEnd/>
              <a:tailEnd/>
            </a:ln>
          </p:spPr>
          <p:txBody>
            <a:bodyPr lIns="91429" tIns="45714" rIns="91429" bIns="45714">
              <a:spAutoFit/>
            </a:bodyPr>
            <a:lstStyle/>
            <a:p>
              <a:pPr algn="ctr" eaLnBrk="0" fontAlgn="auto" hangingPunct="0">
                <a:lnSpc>
                  <a:spcPct val="85000"/>
                </a:lnSpc>
                <a:spcBef>
                  <a:spcPct val="50000"/>
                </a:spcBef>
                <a:spcAft>
                  <a:spcPts val="0"/>
                </a:spcAft>
              </a:pPr>
              <a:r>
                <a:rPr lang="en-US" sz="1200" b="1" dirty="0">
                  <a:solidFill>
                    <a:srgbClr val="000000"/>
                  </a:solidFill>
                  <a:latin typeface="Calibri"/>
                  <a:cs typeface="Times New Roman" charset="0"/>
                </a:rPr>
                <a:t> </a:t>
              </a:r>
              <a:r>
                <a:rPr lang="en-US" sz="1200" b="1" dirty="0" smtClean="0">
                  <a:solidFill>
                    <a:srgbClr val="000000"/>
                  </a:solidFill>
                  <a:latin typeface="Calibri"/>
                  <a:cs typeface="Times New Roman" charset="0"/>
                </a:rPr>
                <a:t>AL</a:t>
              </a:r>
              <a:endParaRPr lang="en-US" sz="1200" b="1" dirty="0">
                <a:solidFill>
                  <a:srgbClr val="000000"/>
                </a:solidFill>
                <a:latin typeface="Calibri"/>
                <a:cs typeface="Times New Roman" charset="0"/>
              </a:endParaRPr>
            </a:p>
          </p:txBody>
        </p:sp>
        <p:sp>
          <p:nvSpPr>
            <p:cNvPr id="108" name="Line - Vermont"/>
            <p:cNvSpPr>
              <a:spLocks noChangeShapeType="1"/>
            </p:cNvSpPr>
            <p:nvPr/>
          </p:nvSpPr>
          <p:spPr bwMode="auto">
            <a:xfrm>
              <a:off x="7043736" y="1356542"/>
              <a:ext cx="207963" cy="133350"/>
            </a:xfrm>
            <a:prstGeom prst="line">
              <a:avLst/>
            </a:prstGeom>
            <a:noFill/>
            <a:ln w="9525">
              <a:solidFill>
                <a:schemeClr val="tx1"/>
              </a:solidFill>
              <a:round/>
              <a:headEnd/>
              <a:tailEnd/>
            </a:ln>
          </p:spPr>
          <p:txBody>
            <a:bodyPr/>
            <a:lstStyle/>
            <a:p>
              <a:pPr fontAlgn="auto">
                <a:spcBef>
                  <a:spcPts val="0"/>
                </a:spcBef>
                <a:spcAft>
                  <a:spcPts val="0"/>
                </a:spcAft>
              </a:pPr>
              <a:endParaRPr lang="en-US" sz="1200" b="1">
                <a:solidFill>
                  <a:srgbClr val="000000"/>
                </a:solidFill>
                <a:latin typeface="Calibri"/>
                <a:cs typeface="+mn-cs"/>
              </a:endParaRPr>
            </a:p>
          </p:txBody>
        </p:sp>
        <p:sp>
          <p:nvSpPr>
            <p:cNvPr id="109" name="Line - Rhode Island"/>
            <p:cNvSpPr>
              <a:spLocks noChangeShapeType="1"/>
            </p:cNvSpPr>
            <p:nvPr/>
          </p:nvSpPr>
          <p:spPr bwMode="auto">
            <a:xfrm>
              <a:off x="7582708" y="1989957"/>
              <a:ext cx="266700" cy="50800"/>
            </a:xfrm>
            <a:prstGeom prst="line">
              <a:avLst/>
            </a:prstGeom>
            <a:noFill/>
            <a:ln w="9525">
              <a:solidFill>
                <a:schemeClr val="tx1"/>
              </a:solidFill>
              <a:round/>
              <a:headEnd/>
              <a:tailEnd/>
            </a:ln>
          </p:spPr>
          <p:txBody>
            <a:bodyPr/>
            <a:lstStyle/>
            <a:p>
              <a:pPr fontAlgn="auto">
                <a:spcBef>
                  <a:spcPts val="0"/>
                </a:spcBef>
                <a:spcAft>
                  <a:spcPts val="0"/>
                </a:spcAft>
              </a:pPr>
              <a:endParaRPr lang="en-US" sz="1200" b="1">
                <a:solidFill>
                  <a:srgbClr val="000000"/>
                </a:solidFill>
                <a:latin typeface="Calibri"/>
                <a:cs typeface="+mn-cs"/>
              </a:endParaRPr>
            </a:p>
          </p:txBody>
        </p:sp>
        <p:sp>
          <p:nvSpPr>
            <p:cNvPr id="110" name="Line - New Jersey"/>
            <p:cNvSpPr>
              <a:spLocks noChangeShapeType="1"/>
            </p:cNvSpPr>
            <p:nvPr/>
          </p:nvSpPr>
          <p:spPr bwMode="auto">
            <a:xfrm flipV="1">
              <a:off x="7269162" y="2291580"/>
              <a:ext cx="263525" cy="0"/>
            </a:xfrm>
            <a:prstGeom prst="line">
              <a:avLst/>
            </a:prstGeom>
            <a:noFill/>
            <a:ln w="9525">
              <a:solidFill>
                <a:schemeClr val="tx1"/>
              </a:solidFill>
              <a:round/>
              <a:headEnd/>
              <a:tailEnd/>
            </a:ln>
          </p:spPr>
          <p:txBody>
            <a:bodyPr/>
            <a:lstStyle/>
            <a:p>
              <a:pPr fontAlgn="auto">
                <a:spcBef>
                  <a:spcPts val="0"/>
                </a:spcBef>
                <a:spcAft>
                  <a:spcPts val="0"/>
                </a:spcAft>
              </a:pPr>
              <a:endParaRPr lang="en-US" sz="1200" b="1">
                <a:solidFill>
                  <a:srgbClr val="000000"/>
                </a:solidFill>
                <a:latin typeface="Calibri"/>
                <a:cs typeface="+mn-cs"/>
              </a:endParaRPr>
            </a:p>
          </p:txBody>
        </p:sp>
        <p:sp>
          <p:nvSpPr>
            <p:cNvPr id="111" name="Line - New Hampshire"/>
            <p:cNvSpPr>
              <a:spLocks noChangeShapeType="1"/>
            </p:cNvSpPr>
            <p:nvPr/>
          </p:nvSpPr>
          <p:spPr bwMode="auto">
            <a:xfrm flipV="1">
              <a:off x="7416799" y="1628006"/>
              <a:ext cx="360363" cy="66675"/>
            </a:xfrm>
            <a:prstGeom prst="line">
              <a:avLst/>
            </a:prstGeom>
            <a:noFill/>
            <a:ln w="9525">
              <a:solidFill>
                <a:schemeClr val="tx1"/>
              </a:solidFill>
              <a:round/>
              <a:headEnd/>
              <a:tailEnd/>
            </a:ln>
          </p:spPr>
          <p:txBody>
            <a:bodyPr/>
            <a:lstStyle/>
            <a:p>
              <a:pPr fontAlgn="auto">
                <a:spcBef>
                  <a:spcPts val="0"/>
                </a:spcBef>
                <a:spcAft>
                  <a:spcPts val="0"/>
                </a:spcAft>
              </a:pPr>
              <a:endParaRPr lang="en-US" sz="1200" b="1">
                <a:solidFill>
                  <a:srgbClr val="000000"/>
                </a:solidFill>
                <a:latin typeface="Calibri"/>
                <a:cs typeface="+mn-cs"/>
              </a:endParaRPr>
            </a:p>
          </p:txBody>
        </p:sp>
        <p:sp>
          <p:nvSpPr>
            <p:cNvPr id="112" name="Line - Massachusetts"/>
            <p:cNvSpPr>
              <a:spLocks noChangeShapeType="1"/>
            </p:cNvSpPr>
            <p:nvPr/>
          </p:nvSpPr>
          <p:spPr bwMode="auto">
            <a:xfrm flipV="1">
              <a:off x="7554911" y="1834380"/>
              <a:ext cx="415925" cy="0"/>
            </a:xfrm>
            <a:prstGeom prst="line">
              <a:avLst/>
            </a:prstGeom>
            <a:noFill/>
            <a:ln w="9525">
              <a:solidFill>
                <a:schemeClr val="tx1"/>
              </a:solidFill>
              <a:round/>
              <a:headEnd/>
              <a:tailEnd/>
            </a:ln>
          </p:spPr>
          <p:txBody>
            <a:bodyPr/>
            <a:lstStyle/>
            <a:p>
              <a:pPr fontAlgn="auto">
                <a:spcBef>
                  <a:spcPts val="0"/>
                </a:spcBef>
                <a:spcAft>
                  <a:spcPts val="0"/>
                </a:spcAft>
              </a:pPr>
              <a:endParaRPr lang="en-US" sz="1200" b="1">
                <a:solidFill>
                  <a:srgbClr val="000000"/>
                </a:solidFill>
                <a:latin typeface="Calibri"/>
                <a:cs typeface="+mn-cs"/>
              </a:endParaRPr>
            </a:p>
          </p:txBody>
        </p:sp>
        <p:sp>
          <p:nvSpPr>
            <p:cNvPr id="113" name="Line - Maryland"/>
            <p:cNvSpPr>
              <a:spLocks noChangeShapeType="1"/>
            </p:cNvSpPr>
            <p:nvPr/>
          </p:nvSpPr>
          <p:spPr bwMode="auto">
            <a:xfrm flipV="1">
              <a:off x="7227887" y="2624955"/>
              <a:ext cx="263525" cy="0"/>
            </a:xfrm>
            <a:prstGeom prst="line">
              <a:avLst/>
            </a:prstGeom>
            <a:noFill/>
            <a:ln w="9525">
              <a:solidFill>
                <a:schemeClr val="tx1"/>
              </a:solidFill>
              <a:round/>
              <a:headEnd/>
              <a:tailEnd/>
            </a:ln>
          </p:spPr>
          <p:txBody>
            <a:bodyPr/>
            <a:lstStyle/>
            <a:p>
              <a:pPr fontAlgn="auto">
                <a:spcBef>
                  <a:spcPts val="0"/>
                </a:spcBef>
                <a:spcAft>
                  <a:spcPts val="0"/>
                </a:spcAft>
              </a:pPr>
              <a:endParaRPr lang="en-US" sz="1200" b="1">
                <a:solidFill>
                  <a:srgbClr val="000000"/>
                </a:solidFill>
                <a:latin typeface="Calibri"/>
                <a:cs typeface="+mn-cs"/>
              </a:endParaRPr>
            </a:p>
          </p:txBody>
        </p:sp>
        <p:sp>
          <p:nvSpPr>
            <p:cNvPr id="114" name="Line - Hawaii"/>
            <p:cNvSpPr>
              <a:spLocks noChangeShapeType="1"/>
            </p:cNvSpPr>
            <p:nvPr/>
          </p:nvSpPr>
          <p:spPr bwMode="auto">
            <a:xfrm flipH="1" flipV="1">
              <a:off x="2690813" y="4455344"/>
              <a:ext cx="268288" cy="66675"/>
            </a:xfrm>
            <a:prstGeom prst="line">
              <a:avLst/>
            </a:prstGeom>
            <a:noFill/>
            <a:ln w="9525">
              <a:solidFill>
                <a:schemeClr val="tx1"/>
              </a:solidFill>
              <a:round/>
              <a:headEnd/>
              <a:tailEnd/>
            </a:ln>
          </p:spPr>
          <p:txBody>
            <a:bodyPr/>
            <a:lstStyle/>
            <a:p>
              <a:pPr fontAlgn="auto">
                <a:spcBef>
                  <a:spcPts val="0"/>
                </a:spcBef>
                <a:spcAft>
                  <a:spcPts val="0"/>
                </a:spcAft>
              </a:pPr>
              <a:endParaRPr lang="en-US" sz="1200" b="1">
                <a:solidFill>
                  <a:srgbClr val="000000"/>
                </a:solidFill>
                <a:latin typeface="Calibri"/>
                <a:cs typeface="+mn-cs"/>
              </a:endParaRPr>
            </a:p>
          </p:txBody>
        </p:sp>
        <p:sp>
          <p:nvSpPr>
            <p:cNvPr id="115" name="Line - District of Columbia"/>
            <p:cNvSpPr>
              <a:spLocks noChangeShapeType="1"/>
            </p:cNvSpPr>
            <p:nvPr/>
          </p:nvSpPr>
          <p:spPr bwMode="auto">
            <a:xfrm flipH="1" flipV="1">
              <a:off x="7000077" y="2605904"/>
              <a:ext cx="440535" cy="247650"/>
            </a:xfrm>
            <a:prstGeom prst="line">
              <a:avLst/>
            </a:prstGeom>
            <a:noFill/>
            <a:ln w="9525">
              <a:solidFill>
                <a:schemeClr val="tx1"/>
              </a:solidFill>
              <a:round/>
              <a:headEnd/>
              <a:tailEnd/>
            </a:ln>
          </p:spPr>
          <p:txBody>
            <a:bodyPr/>
            <a:lstStyle/>
            <a:p>
              <a:pPr fontAlgn="auto">
                <a:spcBef>
                  <a:spcPts val="0"/>
                </a:spcBef>
                <a:spcAft>
                  <a:spcPts val="0"/>
                </a:spcAft>
              </a:pPr>
              <a:endParaRPr lang="en-US" sz="1200" b="1">
                <a:solidFill>
                  <a:srgbClr val="000000"/>
                </a:solidFill>
                <a:latin typeface="Calibri"/>
                <a:cs typeface="+mn-cs"/>
              </a:endParaRPr>
            </a:p>
          </p:txBody>
        </p:sp>
        <p:sp>
          <p:nvSpPr>
            <p:cNvPr id="116" name="Line - Delaware"/>
            <p:cNvSpPr>
              <a:spLocks noChangeShapeType="1"/>
            </p:cNvSpPr>
            <p:nvPr/>
          </p:nvSpPr>
          <p:spPr bwMode="auto">
            <a:xfrm flipV="1">
              <a:off x="7221537" y="2520180"/>
              <a:ext cx="263525" cy="0"/>
            </a:xfrm>
            <a:prstGeom prst="line">
              <a:avLst/>
            </a:prstGeom>
            <a:noFill/>
            <a:ln w="9525">
              <a:solidFill>
                <a:schemeClr val="tx1"/>
              </a:solidFill>
              <a:round/>
              <a:headEnd/>
              <a:tailEnd/>
            </a:ln>
          </p:spPr>
          <p:txBody>
            <a:bodyPr/>
            <a:lstStyle/>
            <a:p>
              <a:pPr fontAlgn="auto">
                <a:spcBef>
                  <a:spcPts val="0"/>
                </a:spcBef>
                <a:spcAft>
                  <a:spcPts val="0"/>
                </a:spcAft>
              </a:pPr>
              <a:endParaRPr lang="en-US" sz="1200" b="1">
                <a:solidFill>
                  <a:srgbClr val="000000"/>
                </a:solidFill>
                <a:latin typeface="Calibri"/>
                <a:cs typeface="+mn-cs"/>
              </a:endParaRPr>
            </a:p>
          </p:txBody>
        </p:sp>
        <p:sp>
          <p:nvSpPr>
            <p:cNvPr id="117" name="Line - Connecticut"/>
            <p:cNvSpPr>
              <a:spLocks noChangeShapeType="1"/>
            </p:cNvSpPr>
            <p:nvPr/>
          </p:nvSpPr>
          <p:spPr bwMode="auto">
            <a:xfrm>
              <a:off x="7407274" y="2002655"/>
              <a:ext cx="217488" cy="95250"/>
            </a:xfrm>
            <a:prstGeom prst="line">
              <a:avLst/>
            </a:prstGeom>
            <a:noFill/>
            <a:ln w="9525">
              <a:solidFill>
                <a:schemeClr val="tx1"/>
              </a:solidFill>
              <a:round/>
              <a:headEnd/>
              <a:tailEnd/>
            </a:ln>
          </p:spPr>
          <p:txBody>
            <a:bodyPr/>
            <a:lstStyle/>
            <a:p>
              <a:pPr fontAlgn="auto">
                <a:spcBef>
                  <a:spcPts val="0"/>
                </a:spcBef>
                <a:spcAft>
                  <a:spcPts val="0"/>
                </a:spcAft>
              </a:pPr>
              <a:endParaRPr lang="en-US" sz="1200" b="1">
                <a:solidFill>
                  <a:srgbClr val="000000"/>
                </a:solidFill>
                <a:latin typeface="Calibri"/>
                <a:cs typeface="+mn-cs"/>
              </a:endParaRPr>
            </a:p>
          </p:txBody>
        </p:sp>
      </p:grpSp>
      <p:grpSp>
        <p:nvGrpSpPr>
          <p:cNvPr id="132" name="Group 131"/>
          <p:cNvGrpSpPr/>
          <p:nvPr/>
        </p:nvGrpSpPr>
        <p:grpSpPr>
          <a:xfrm>
            <a:off x="5384781" y="5105400"/>
            <a:ext cx="3250649" cy="762000"/>
            <a:chOff x="4321351" y="4957763"/>
            <a:chExt cx="4936049" cy="762000"/>
          </a:xfrm>
        </p:grpSpPr>
        <p:sp>
          <p:nvSpPr>
            <p:cNvPr id="133" name="Rectangle 132"/>
            <p:cNvSpPr>
              <a:spLocks noChangeArrowheads="1"/>
            </p:cNvSpPr>
            <p:nvPr/>
          </p:nvSpPr>
          <p:spPr bwMode="auto">
            <a:xfrm>
              <a:off x="4325032" y="5033571"/>
              <a:ext cx="227736" cy="152791"/>
            </a:xfrm>
            <a:prstGeom prst="rect">
              <a:avLst/>
            </a:prstGeom>
            <a:solidFill>
              <a:srgbClr val="552633"/>
            </a:solidFill>
            <a:ln w="19050">
              <a:solidFill>
                <a:srgbClr val="000000"/>
              </a:solidFill>
              <a:miter lim="800000"/>
              <a:headEnd/>
              <a:tailEnd/>
            </a:ln>
            <a:effectLst/>
          </p:spPr>
          <p:txBody>
            <a:bodyPr wrap="none" anchor="ctr"/>
            <a:lstStyle/>
            <a:p>
              <a:pPr fontAlgn="auto">
                <a:spcBef>
                  <a:spcPts val="0"/>
                </a:spcBef>
                <a:spcAft>
                  <a:spcPts val="0"/>
                </a:spcAft>
              </a:pPr>
              <a:endParaRPr lang="en-US" sz="1100" b="1" dirty="0">
                <a:solidFill>
                  <a:srgbClr val="000000"/>
                </a:solidFill>
                <a:latin typeface="Calibri"/>
                <a:cs typeface="Calibri" pitchFamily="34" charset="0"/>
              </a:endParaRPr>
            </a:p>
          </p:txBody>
        </p:sp>
        <p:sp>
          <p:nvSpPr>
            <p:cNvPr id="134" name="Rectangle 133"/>
            <p:cNvSpPr>
              <a:spLocks noChangeArrowheads="1"/>
            </p:cNvSpPr>
            <p:nvPr/>
          </p:nvSpPr>
          <p:spPr bwMode="auto">
            <a:xfrm>
              <a:off x="4321351" y="5484327"/>
              <a:ext cx="231417" cy="159236"/>
            </a:xfrm>
            <a:prstGeom prst="rect">
              <a:avLst/>
            </a:prstGeom>
            <a:solidFill>
              <a:schemeClr val="tx2"/>
            </a:solidFill>
            <a:ln w="19050">
              <a:solidFill>
                <a:schemeClr val="tx1"/>
              </a:solidFill>
              <a:miter lim="800000"/>
              <a:headEnd/>
              <a:tailEnd/>
            </a:ln>
            <a:effectLst/>
          </p:spPr>
          <p:txBody>
            <a:bodyPr wrap="none" anchor="ctr"/>
            <a:lstStyle/>
            <a:p>
              <a:pPr fontAlgn="auto">
                <a:spcBef>
                  <a:spcPts val="0"/>
                </a:spcBef>
                <a:spcAft>
                  <a:spcPts val="0"/>
                </a:spcAft>
              </a:pPr>
              <a:endParaRPr lang="en-US" sz="1800" b="1" dirty="0">
                <a:solidFill>
                  <a:srgbClr val="000000"/>
                </a:solidFill>
                <a:latin typeface="Calibri"/>
                <a:cs typeface="Calibri" pitchFamily="34" charset="0"/>
              </a:endParaRPr>
            </a:p>
          </p:txBody>
        </p:sp>
        <p:sp>
          <p:nvSpPr>
            <p:cNvPr id="135" name="Text Box 135"/>
            <p:cNvSpPr txBox="1">
              <a:spLocks noChangeArrowheads="1"/>
            </p:cNvSpPr>
            <p:nvPr/>
          </p:nvSpPr>
          <p:spPr bwMode="auto">
            <a:xfrm>
              <a:off x="4525404" y="4957763"/>
              <a:ext cx="3874450" cy="292388"/>
            </a:xfrm>
            <a:prstGeom prst="rect">
              <a:avLst/>
            </a:prstGeom>
            <a:noFill/>
            <a:ln w="9525">
              <a:noFill/>
              <a:miter lim="800000"/>
              <a:headEnd/>
              <a:tailEnd/>
            </a:ln>
            <a:effectLst/>
          </p:spPr>
          <p:txBody>
            <a:bodyPr wrap="none">
              <a:spAutoFit/>
            </a:bodyPr>
            <a:lstStyle/>
            <a:p>
              <a:pPr fontAlgn="auto">
                <a:spcBef>
                  <a:spcPts val="0"/>
                </a:spcBef>
                <a:spcAft>
                  <a:spcPts val="0"/>
                </a:spcAft>
              </a:pPr>
              <a:r>
                <a:rPr lang="en-US" sz="1300" b="1" dirty="0" smtClean="0">
                  <a:solidFill>
                    <a:srgbClr val="000000"/>
                  </a:solidFill>
                  <a:latin typeface="Calibri"/>
                  <a:cs typeface="Calibri" pitchFamily="34" charset="0"/>
                </a:rPr>
                <a:t>Implemented in FY 2016 (2 States)</a:t>
              </a:r>
              <a:endParaRPr lang="en-US" sz="1300" b="1" dirty="0">
                <a:solidFill>
                  <a:srgbClr val="000000"/>
                </a:solidFill>
                <a:latin typeface="Calibri"/>
                <a:cs typeface="Calibri" pitchFamily="34" charset="0"/>
              </a:endParaRPr>
            </a:p>
          </p:txBody>
        </p:sp>
        <p:sp>
          <p:nvSpPr>
            <p:cNvPr id="136" name="Text Box 136"/>
            <p:cNvSpPr txBox="1">
              <a:spLocks noChangeArrowheads="1"/>
            </p:cNvSpPr>
            <p:nvPr/>
          </p:nvSpPr>
          <p:spPr bwMode="auto">
            <a:xfrm>
              <a:off x="4530806" y="5186363"/>
              <a:ext cx="3774651" cy="292388"/>
            </a:xfrm>
            <a:prstGeom prst="rect">
              <a:avLst/>
            </a:prstGeom>
            <a:noFill/>
            <a:ln w="9525">
              <a:noFill/>
              <a:miter lim="800000"/>
              <a:headEnd/>
              <a:tailEnd/>
            </a:ln>
            <a:effectLst/>
          </p:spPr>
          <p:txBody>
            <a:bodyPr wrap="none">
              <a:spAutoFit/>
            </a:bodyPr>
            <a:lstStyle/>
            <a:p>
              <a:pPr fontAlgn="auto">
                <a:spcBef>
                  <a:spcPts val="0"/>
                </a:spcBef>
                <a:spcAft>
                  <a:spcPts val="0"/>
                </a:spcAft>
              </a:pPr>
              <a:r>
                <a:rPr lang="en-US" sz="1300" b="1" dirty="0" smtClean="0">
                  <a:solidFill>
                    <a:srgbClr val="000000"/>
                  </a:solidFill>
                  <a:latin typeface="Calibri"/>
                  <a:cs typeface="Calibri" pitchFamily="34" charset="0"/>
                </a:rPr>
                <a:t>Implemented in FY 2017 (1 State)</a:t>
              </a:r>
              <a:endParaRPr lang="en-US" sz="1300" b="1" dirty="0">
                <a:solidFill>
                  <a:srgbClr val="000000"/>
                </a:solidFill>
                <a:latin typeface="Calibri"/>
                <a:cs typeface="Calibri" pitchFamily="34" charset="0"/>
              </a:endParaRPr>
            </a:p>
          </p:txBody>
        </p:sp>
        <p:sp>
          <p:nvSpPr>
            <p:cNvPr id="137" name="Rectangle 136"/>
            <p:cNvSpPr>
              <a:spLocks noChangeArrowheads="1"/>
            </p:cNvSpPr>
            <p:nvPr/>
          </p:nvSpPr>
          <p:spPr bwMode="auto">
            <a:xfrm>
              <a:off x="4321351" y="5262563"/>
              <a:ext cx="231417" cy="152400"/>
            </a:xfrm>
            <a:prstGeom prst="rect">
              <a:avLst/>
            </a:prstGeom>
            <a:pattFill prst="ltDnDiag">
              <a:fgClr>
                <a:schemeClr val="accent4"/>
              </a:fgClr>
              <a:bgClr>
                <a:schemeClr val="bg1"/>
              </a:bgClr>
            </a:pattFill>
            <a:ln w="19050">
              <a:solidFill>
                <a:srgbClr val="000000"/>
              </a:solidFill>
              <a:miter lim="800000"/>
              <a:headEnd/>
              <a:tailEnd/>
            </a:ln>
            <a:effectLst/>
          </p:spPr>
          <p:txBody>
            <a:bodyPr wrap="none" anchor="ctr"/>
            <a:lstStyle/>
            <a:p>
              <a:pPr fontAlgn="auto">
                <a:spcBef>
                  <a:spcPts val="0"/>
                </a:spcBef>
                <a:spcAft>
                  <a:spcPts val="0"/>
                </a:spcAft>
              </a:pPr>
              <a:endParaRPr lang="en-US" sz="1100" b="1" dirty="0">
                <a:solidFill>
                  <a:srgbClr val="000000"/>
                </a:solidFill>
                <a:latin typeface="Calibri"/>
                <a:cs typeface="Calibri" pitchFamily="34" charset="0"/>
              </a:endParaRPr>
            </a:p>
          </p:txBody>
        </p:sp>
        <p:sp>
          <p:nvSpPr>
            <p:cNvPr id="138" name="Text Box 135"/>
            <p:cNvSpPr txBox="1">
              <a:spLocks noChangeArrowheads="1"/>
            </p:cNvSpPr>
            <p:nvPr/>
          </p:nvSpPr>
          <p:spPr bwMode="auto">
            <a:xfrm>
              <a:off x="4530806" y="5427375"/>
              <a:ext cx="4726594" cy="292388"/>
            </a:xfrm>
            <a:prstGeom prst="rect">
              <a:avLst/>
            </a:prstGeom>
            <a:noFill/>
            <a:ln w="9525">
              <a:noFill/>
              <a:miter lim="800000"/>
              <a:headEnd/>
              <a:tailEnd/>
            </a:ln>
            <a:effectLst/>
          </p:spPr>
          <p:txBody>
            <a:bodyPr wrap="none">
              <a:spAutoFit/>
            </a:bodyPr>
            <a:lstStyle/>
            <a:p>
              <a:pPr fontAlgn="auto">
                <a:spcBef>
                  <a:spcPts val="0"/>
                </a:spcBef>
                <a:spcAft>
                  <a:spcPts val="0"/>
                </a:spcAft>
              </a:pPr>
              <a:r>
                <a:rPr lang="en-US" sz="1300" b="1" dirty="0" smtClean="0">
                  <a:solidFill>
                    <a:srgbClr val="000000"/>
                  </a:solidFill>
                  <a:latin typeface="Calibri"/>
                  <a:cs typeface="Calibri" pitchFamily="34" charset="0"/>
                </a:rPr>
                <a:t>Not Implementing At </a:t>
              </a:r>
              <a:r>
                <a:rPr lang="en-US" sz="1300" b="1" dirty="0">
                  <a:solidFill>
                    <a:srgbClr val="000000"/>
                  </a:solidFill>
                  <a:latin typeface="Calibri"/>
                  <a:cs typeface="Calibri" pitchFamily="34" charset="0"/>
                </a:rPr>
                <a:t>T</a:t>
              </a:r>
              <a:r>
                <a:rPr lang="en-US" sz="1300" b="1" dirty="0" smtClean="0">
                  <a:solidFill>
                    <a:srgbClr val="000000"/>
                  </a:solidFill>
                  <a:latin typeface="Calibri"/>
                  <a:cs typeface="Calibri" pitchFamily="34" charset="0"/>
                </a:rPr>
                <a:t>his Time (19 States)</a:t>
              </a:r>
              <a:endParaRPr lang="en-US" sz="1300" b="1" dirty="0">
                <a:solidFill>
                  <a:srgbClr val="000000"/>
                </a:solidFill>
                <a:latin typeface="Calibri"/>
                <a:cs typeface="Calibri" pitchFamily="34" charset="0"/>
              </a:endParaRPr>
            </a:p>
          </p:txBody>
        </p:sp>
      </p:grpSp>
      <p:sp>
        <p:nvSpPr>
          <p:cNvPr id="139" name="Text Box 136"/>
          <p:cNvSpPr txBox="1">
            <a:spLocks noChangeArrowheads="1"/>
          </p:cNvSpPr>
          <p:nvPr/>
        </p:nvSpPr>
        <p:spPr bwMode="auto">
          <a:xfrm>
            <a:off x="5493898" y="4876800"/>
            <a:ext cx="2551532" cy="292388"/>
          </a:xfrm>
          <a:prstGeom prst="rect">
            <a:avLst/>
          </a:prstGeom>
          <a:noFill/>
          <a:ln w="9525">
            <a:noFill/>
            <a:miter lim="800000"/>
            <a:headEnd/>
            <a:tailEnd/>
          </a:ln>
          <a:effectLst/>
        </p:spPr>
        <p:txBody>
          <a:bodyPr wrap="none">
            <a:spAutoFit/>
          </a:bodyPr>
          <a:lstStyle/>
          <a:p>
            <a:pPr fontAlgn="auto">
              <a:spcBef>
                <a:spcPts val="0"/>
              </a:spcBef>
              <a:spcAft>
                <a:spcPts val="0"/>
              </a:spcAft>
            </a:pPr>
            <a:r>
              <a:rPr lang="en-US" sz="1300" b="1" dirty="0" smtClean="0">
                <a:solidFill>
                  <a:srgbClr val="000000"/>
                </a:solidFill>
                <a:latin typeface="Calibri"/>
                <a:cs typeface="Calibri" pitchFamily="34" charset="0"/>
              </a:rPr>
              <a:t>Implemented in FY 2015 (3 States)</a:t>
            </a:r>
            <a:endParaRPr lang="en-US" sz="1300" b="1" dirty="0">
              <a:solidFill>
                <a:srgbClr val="000000"/>
              </a:solidFill>
              <a:latin typeface="Calibri"/>
              <a:cs typeface="Calibri" pitchFamily="34" charset="0"/>
            </a:endParaRPr>
          </a:p>
        </p:txBody>
      </p:sp>
      <p:sp>
        <p:nvSpPr>
          <p:cNvPr id="140" name="Rectangle 139"/>
          <p:cNvSpPr>
            <a:spLocks noChangeArrowheads="1"/>
          </p:cNvSpPr>
          <p:nvPr/>
        </p:nvSpPr>
        <p:spPr bwMode="auto">
          <a:xfrm>
            <a:off x="5384573" y="4953000"/>
            <a:ext cx="152400" cy="152400"/>
          </a:xfrm>
          <a:prstGeom prst="rect">
            <a:avLst/>
          </a:prstGeom>
          <a:solidFill>
            <a:schemeClr val="accent3"/>
          </a:solidFill>
          <a:ln w="19050">
            <a:solidFill>
              <a:srgbClr val="000000"/>
            </a:solidFill>
            <a:miter lim="800000"/>
            <a:headEnd/>
            <a:tailEnd/>
          </a:ln>
          <a:effectLst/>
        </p:spPr>
        <p:txBody>
          <a:bodyPr wrap="none" anchor="ctr"/>
          <a:lstStyle/>
          <a:p>
            <a:pPr fontAlgn="auto">
              <a:spcBef>
                <a:spcPts val="0"/>
              </a:spcBef>
              <a:spcAft>
                <a:spcPts val="0"/>
              </a:spcAft>
            </a:pPr>
            <a:endParaRPr lang="en-US" sz="1100" b="1" dirty="0">
              <a:solidFill>
                <a:srgbClr val="000000"/>
              </a:solidFill>
              <a:latin typeface="Calibri"/>
              <a:cs typeface="Calibri" pitchFamily="34" charset="0"/>
            </a:endParaRPr>
          </a:p>
        </p:txBody>
      </p:sp>
      <p:sp>
        <p:nvSpPr>
          <p:cNvPr id="141" name="Text Box 136"/>
          <p:cNvSpPr txBox="1">
            <a:spLocks noChangeArrowheads="1"/>
          </p:cNvSpPr>
          <p:nvPr/>
        </p:nvSpPr>
        <p:spPr bwMode="auto">
          <a:xfrm>
            <a:off x="5493898" y="4648200"/>
            <a:ext cx="3540585" cy="292388"/>
          </a:xfrm>
          <a:prstGeom prst="rect">
            <a:avLst/>
          </a:prstGeom>
          <a:noFill/>
          <a:ln w="9525">
            <a:noFill/>
            <a:miter lim="800000"/>
            <a:headEnd/>
            <a:tailEnd/>
          </a:ln>
          <a:effectLst/>
        </p:spPr>
        <p:txBody>
          <a:bodyPr wrap="none">
            <a:spAutoFit/>
          </a:bodyPr>
          <a:lstStyle/>
          <a:p>
            <a:pPr fontAlgn="auto">
              <a:spcBef>
                <a:spcPts val="0"/>
              </a:spcBef>
              <a:spcAft>
                <a:spcPts val="0"/>
              </a:spcAft>
            </a:pPr>
            <a:r>
              <a:rPr lang="en-US" sz="1300" b="1" dirty="0" smtClean="0">
                <a:solidFill>
                  <a:srgbClr val="000000"/>
                </a:solidFill>
                <a:latin typeface="Calibri"/>
                <a:cs typeface="Calibri" pitchFamily="34" charset="0"/>
              </a:rPr>
              <a:t>Implemented in FY 2014 (26 States including DC)</a:t>
            </a:r>
            <a:endParaRPr lang="en-US" sz="1300" b="1" dirty="0">
              <a:solidFill>
                <a:srgbClr val="000000"/>
              </a:solidFill>
              <a:latin typeface="Calibri"/>
              <a:cs typeface="Calibri" pitchFamily="34" charset="0"/>
            </a:endParaRPr>
          </a:p>
        </p:txBody>
      </p:sp>
      <p:sp>
        <p:nvSpPr>
          <p:cNvPr id="142" name="Rectangle 141"/>
          <p:cNvSpPr>
            <a:spLocks noChangeArrowheads="1"/>
          </p:cNvSpPr>
          <p:nvPr/>
        </p:nvSpPr>
        <p:spPr bwMode="auto">
          <a:xfrm>
            <a:off x="5384573" y="4724400"/>
            <a:ext cx="152400" cy="152400"/>
          </a:xfrm>
          <a:prstGeom prst="rect">
            <a:avLst/>
          </a:prstGeom>
          <a:solidFill>
            <a:schemeClr val="accent1"/>
          </a:solidFill>
          <a:ln w="19050">
            <a:solidFill>
              <a:srgbClr val="000000"/>
            </a:solidFill>
            <a:miter lim="800000"/>
            <a:headEnd/>
            <a:tailEnd/>
          </a:ln>
          <a:effectLst/>
        </p:spPr>
        <p:txBody>
          <a:bodyPr wrap="none" anchor="ctr"/>
          <a:lstStyle/>
          <a:p>
            <a:pPr fontAlgn="auto">
              <a:spcBef>
                <a:spcPts val="0"/>
              </a:spcBef>
              <a:spcAft>
                <a:spcPts val="0"/>
              </a:spcAft>
            </a:pPr>
            <a:endParaRPr lang="en-US" sz="1100" b="1" dirty="0">
              <a:solidFill>
                <a:srgbClr val="000000"/>
              </a:solidFill>
              <a:latin typeface="Calibri"/>
              <a:cs typeface="Calibri" pitchFamily="34" charset="0"/>
            </a:endParaRPr>
          </a:p>
        </p:txBody>
      </p:sp>
      <p:sp>
        <p:nvSpPr>
          <p:cNvPr id="143" name="Slide Number Placeholder 15"/>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sz="2400" kern="1200">
                <a:solidFill>
                  <a:schemeClr val="bg1"/>
                </a:solidFill>
                <a:latin typeface="Arial" charset="0"/>
                <a:ea typeface="+mn-ea"/>
                <a:cs typeface="Arial" charset="0"/>
              </a:defRPr>
            </a:lvl2pPr>
            <a:lvl3pPr marL="914400" algn="l" rtl="0" fontAlgn="base">
              <a:spcBef>
                <a:spcPct val="0"/>
              </a:spcBef>
              <a:spcAft>
                <a:spcPct val="0"/>
              </a:spcAft>
              <a:defRPr sz="2400" kern="1200">
                <a:solidFill>
                  <a:schemeClr val="bg1"/>
                </a:solidFill>
                <a:latin typeface="Arial" charset="0"/>
                <a:ea typeface="+mn-ea"/>
                <a:cs typeface="Arial" charset="0"/>
              </a:defRPr>
            </a:lvl3pPr>
            <a:lvl4pPr marL="1371600" algn="l" rtl="0" fontAlgn="base">
              <a:spcBef>
                <a:spcPct val="0"/>
              </a:spcBef>
              <a:spcAft>
                <a:spcPct val="0"/>
              </a:spcAft>
              <a:defRPr sz="2400" kern="1200">
                <a:solidFill>
                  <a:schemeClr val="bg1"/>
                </a:solidFill>
                <a:latin typeface="Arial" charset="0"/>
                <a:ea typeface="+mn-ea"/>
                <a:cs typeface="Arial" charset="0"/>
              </a:defRPr>
            </a:lvl4pPr>
            <a:lvl5pPr marL="1828800" algn="l" rtl="0" fontAlgn="base">
              <a:spcBef>
                <a:spcPct val="0"/>
              </a:spcBef>
              <a:spcAft>
                <a:spcPct val="0"/>
              </a:spcAft>
              <a:defRPr sz="2400" kern="1200">
                <a:solidFill>
                  <a:schemeClr val="bg1"/>
                </a:solidFill>
                <a:latin typeface="Arial" charset="0"/>
                <a:ea typeface="+mn-ea"/>
                <a:cs typeface="Arial" charset="0"/>
              </a:defRPr>
            </a:lvl5pPr>
            <a:lvl6pPr marL="2286000" algn="l" defTabSz="914400" rtl="0" eaLnBrk="1" latinLnBrk="0" hangingPunct="1">
              <a:defRPr sz="2400" kern="1200">
                <a:solidFill>
                  <a:schemeClr val="bg1"/>
                </a:solidFill>
                <a:latin typeface="Arial" charset="0"/>
                <a:ea typeface="+mn-ea"/>
                <a:cs typeface="Arial" charset="0"/>
              </a:defRPr>
            </a:lvl6pPr>
            <a:lvl7pPr marL="2743200" algn="l" defTabSz="914400" rtl="0" eaLnBrk="1" latinLnBrk="0" hangingPunct="1">
              <a:defRPr sz="2400" kern="1200">
                <a:solidFill>
                  <a:schemeClr val="bg1"/>
                </a:solidFill>
                <a:latin typeface="Arial" charset="0"/>
                <a:ea typeface="+mn-ea"/>
                <a:cs typeface="Arial" charset="0"/>
              </a:defRPr>
            </a:lvl7pPr>
            <a:lvl8pPr marL="3200400" algn="l" defTabSz="914400" rtl="0" eaLnBrk="1" latinLnBrk="0" hangingPunct="1">
              <a:defRPr sz="2400" kern="1200">
                <a:solidFill>
                  <a:schemeClr val="bg1"/>
                </a:solidFill>
                <a:latin typeface="Arial" charset="0"/>
                <a:ea typeface="+mn-ea"/>
                <a:cs typeface="Arial" charset="0"/>
              </a:defRPr>
            </a:lvl8pPr>
            <a:lvl9pPr marL="3657600" algn="l" defTabSz="914400" rtl="0" eaLnBrk="1" latinLnBrk="0" hangingPunct="1">
              <a:defRPr sz="2400" kern="1200">
                <a:solidFill>
                  <a:schemeClr val="bg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6AA2C4-AE0E-5946-A9D4-6533D68737BD}" type="slidenum">
              <a:rPr kumimoji="0" lang="en-US" sz="1200" b="0" i="0" u="none" strike="noStrike" kern="1200" cap="none" spc="0" normalizeH="0" baseline="0" noProof="0" smtClean="0">
                <a:ln>
                  <a:noFill/>
                </a:ln>
                <a:solidFill>
                  <a:srgbClr val="000000">
                    <a:tint val="75000"/>
                  </a:srgb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tint val="75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521217202"/>
      </p:ext>
    </p:extLst>
  </p:cSld>
  <p:clrMapOvr>
    <a:masterClrMapping/>
  </p:clrMapOvr>
  <p:timing>
    <p:tnLst>
      <p:par>
        <p:cTn id="1" dur="indefinite" restart="never" nodeType="tmRoot"/>
      </p:par>
    </p:tnLst>
  </p:timing>
</p:sld>
</file>

<file path=ppt/theme/theme1.xml><?xml version="1.0" encoding="utf-8"?>
<a:theme xmlns:a="http://schemas.openxmlformats.org/drawingml/2006/main" name="22_Practice Template">
  <a:themeElements>
    <a:clrScheme name="">
      <a:dk1>
        <a:srgbClr val="FFFFFF"/>
      </a:dk1>
      <a:lt1>
        <a:srgbClr val="FFFFFF"/>
      </a:lt1>
      <a:dk2>
        <a:srgbClr val="FFFFFF"/>
      </a:dk2>
      <a:lt2>
        <a:srgbClr val="000000"/>
      </a:lt2>
      <a:accent1>
        <a:srgbClr val="99CCFF"/>
      </a:accent1>
      <a:accent2>
        <a:srgbClr val="99CCFF"/>
      </a:accent2>
      <a:accent3>
        <a:srgbClr val="FFFFFF"/>
      </a:accent3>
      <a:accent4>
        <a:srgbClr val="DADADA"/>
      </a:accent4>
      <a:accent5>
        <a:srgbClr val="CAE2FF"/>
      </a:accent5>
      <a:accent6>
        <a:srgbClr val="8AB9E7"/>
      </a:accent6>
      <a:hlink>
        <a:srgbClr val="3333CC"/>
      </a:hlink>
      <a:folHlink>
        <a:srgbClr val="AF67FF"/>
      </a:folHlink>
    </a:clrScheme>
    <a:fontScheme name="Practic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ractic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actice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actice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actice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actice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actice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actice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actice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actice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actice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actice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actice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ractice Template 13">
        <a:dk1>
          <a:srgbClr val="660033"/>
        </a:dk1>
        <a:lt1>
          <a:srgbClr val="FFFFFF"/>
        </a:lt1>
        <a:dk2>
          <a:srgbClr val="660033"/>
        </a:dk2>
        <a:lt2>
          <a:srgbClr val="808080"/>
        </a:lt2>
        <a:accent1>
          <a:srgbClr val="BBE0E3"/>
        </a:accent1>
        <a:accent2>
          <a:srgbClr val="333399"/>
        </a:accent2>
        <a:accent3>
          <a:srgbClr val="FFFFFF"/>
        </a:accent3>
        <a:accent4>
          <a:srgbClr val="56002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actice Template 14">
        <a:dk1>
          <a:srgbClr val="660033"/>
        </a:dk1>
        <a:lt1>
          <a:srgbClr val="FFFFFF"/>
        </a:lt1>
        <a:dk2>
          <a:srgbClr val="660033"/>
        </a:dk2>
        <a:lt2>
          <a:srgbClr val="808080"/>
        </a:lt2>
        <a:accent1>
          <a:srgbClr val="FFFF00"/>
        </a:accent1>
        <a:accent2>
          <a:srgbClr val="333399"/>
        </a:accent2>
        <a:accent3>
          <a:srgbClr val="FFFFFF"/>
        </a:accent3>
        <a:accent4>
          <a:srgbClr val="56002A"/>
        </a:accent4>
        <a:accent5>
          <a:srgbClr val="FFFF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actice Template 15">
        <a:dk1>
          <a:srgbClr val="FFFFFF"/>
        </a:dk1>
        <a:lt1>
          <a:srgbClr val="FFFFFF"/>
        </a:lt1>
        <a:dk2>
          <a:srgbClr val="660033"/>
        </a:dk2>
        <a:lt2>
          <a:srgbClr val="808080"/>
        </a:lt2>
        <a:accent1>
          <a:srgbClr val="FFFF00"/>
        </a:accent1>
        <a:accent2>
          <a:srgbClr val="333399"/>
        </a:accent2>
        <a:accent3>
          <a:srgbClr val="FFFFFF"/>
        </a:accent3>
        <a:accent4>
          <a:srgbClr val="DADADA"/>
        </a:accent4>
        <a:accent5>
          <a:srgbClr val="FFFF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actice Template 16">
        <a:dk1>
          <a:srgbClr val="000000"/>
        </a:dk1>
        <a:lt1>
          <a:srgbClr val="FFFFFF"/>
        </a:lt1>
        <a:dk2>
          <a:srgbClr val="FFFFFF"/>
        </a:dk2>
        <a:lt2>
          <a:srgbClr val="808080"/>
        </a:lt2>
        <a:accent1>
          <a:srgbClr val="FFFF00"/>
        </a:accent1>
        <a:accent2>
          <a:srgbClr val="333399"/>
        </a:accent2>
        <a:accent3>
          <a:srgbClr val="FFFFFF"/>
        </a:accent3>
        <a:accent4>
          <a:srgbClr val="000000"/>
        </a:accent4>
        <a:accent5>
          <a:srgbClr val="FFFF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Kaiser Theme">
  <a:themeElements>
    <a:clrScheme name="KCMU Color Theme">
      <a:dk1>
        <a:srgbClr val="000000"/>
      </a:dk1>
      <a:lt1>
        <a:srgbClr val="FFFFFF"/>
      </a:lt1>
      <a:dk2>
        <a:srgbClr val="003466"/>
      </a:dk2>
      <a:lt2>
        <a:srgbClr val="CCD6E0"/>
      </a:lt2>
      <a:accent1>
        <a:srgbClr val="003466"/>
      </a:accent1>
      <a:accent2>
        <a:srgbClr val="0A5B9E"/>
      </a:accent2>
      <a:accent3>
        <a:srgbClr val="78A6DC"/>
      </a:accent3>
      <a:accent4>
        <a:srgbClr val="CCD6E0"/>
      </a:accent4>
      <a:accent5>
        <a:srgbClr val="F79647"/>
      </a:accent5>
      <a:accent6>
        <a:srgbClr val="C04900"/>
      </a:accent6>
      <a:hlink>
        <a:srgbClr val="548DD4"/>
      </a:hlink>
      <a:folHlink>
        <a:srgbClr val="1736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F990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latin typeface="+mj-lt"/>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06244D"/>
        </a:accent1>
        <a:accent2>
          <a:srgbClr val="F7871B"/>
        </a:accent2>
        <a:accent3>
          <a:srgbClr val="FFFFFF"/>
        </a:accent3>
        <a:accent4>
          <a:srgbClr val="000000"/>
        </a:accent4>
        <a:accent5>
          <a:srgbClr val="AAACB2"/>
        </a:accent5>
        <a:accent6>
          <a:srgbClr val="E07A17"/>
        </a:accent6>
        <a:hlink>
          <a:srgbClr val="747894"/>
        </a:hlink>
        <a:folHlink>
          <a:srgbClr val="FCB46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06244D"/>
        </a:accent1>
        <a:accent2>
          <a:srgbClr val="465274"/>
        </a:accent2>
        <a:accent3>
          <a:srgbClr val="FFFFFF"/>
        </a:accent3>
        <a:accent4>
          <a:srgbClr val="000000"/>
        </a:accent4>
        <a:accent5>
          <a:srgbClr val="AAACB2"/>
        </a:accent5>
        <a:accent6>
          <a:srgbClr val="3F4968"/>
        </a:accent6>
        <a:hlink>
          <a:srgbClr val="F7871B"/>
        </a:hlink>
        <a:folHlink>
          <a:srgbClr val="FCB46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B5B8C9"/>
        </a:lt2>
        <a:accent1>
          <a:srgbClr val="465274"/>
        </a:accent1>
        <a:accent2>
          <a:srgbClr val="06244D"/>
        </a:accent2>
        <a:accent3>
          <a:srgbClr val="FFFFFF"/>
        </a:accent3>
        <a:accent4>
          <a:srgbClr val="00000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
      <a:clrScheme name="Blank Presentation 16">
        <a:dk1>
          <a:srgbClr val="06244D"/>
        </a:dk1>
        <a:lt1>
          <a:srgbClr val="FFFFFF"/>
        </a:lt1>
        <a:dk2>
          <a:srgbClr val="06244D"/>
        </a:dk2>
        <a:lt2>
          <a:srgbClr val="B5B8C9"/>
        </a:lt2>
        <a:accent1>
          <a:srgbClr val="465274"/>
        </a:accent1>
        <a:accent2>
          <a:srgbClr val="06244D"/>
        </a:accent2>
        <a:accent3>
          <a:srgbClr val="FFFFFF"/>
        </a:accent3>
        <a:accent4>
          <a:srgbClr val="041D4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blue and orange tabs theme">
  <a:themeElements>
    <a:clrScheme name="Jenn Colors">
      <a:dk1>
        <a:srgbClr val="003466"/>
      </a:dk1>
      <a:lt1>
        <a:srgbClr val="325C84"/>
      </a:lt1>
      <a:dk2>
        <a:srgbClr val="6685A2"/>
      </a:dk2>
      <a:lt2>
        <a:srgbClr val="98ADC2"/>
      </a:lt2>
      <a:accent1>
        <a:srgbClr val="CCD6E0"/>
      </a:accent1>
      <a:accent2>
        <a:srgbClr val="FCE0C8"/>
      </a:accent2>
      <a:accent3>
        <a:srgbClr val="F9B67F"/>
      </a:accent3>
      <a:accent4>
        <a:srgbClr val="F79647"/>
      </a:accent4>
      <a:accent5>
        <a:srgbClr val="E46C0B"/>
      </a:accent5>
      <a:accent6>
        <a:srgbClr val="D6CD82"/>
      </a:accent6>
      <a:hlink>
        <a:srgbClr val="9BBB58"/>
      </a:hlink>
      <a:folHlink>
        <a:srgbClr val="6AA576"/>
      </a:folHlink>
    </a:clrScheme>
    <a:fontScheme name="Blank Presentation">
      <a:majorFont>
        <a:latin typeface="Tahoma"/>
        <a:ea typeface=""/>
        <a:cs typeface="Arial"/>
      </a:majorFont>
      <a:minorFont>
        <a:latin typeface="Time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06244D"/>
        </a:accent1>
        <a:accent2>
          <a:srgbClr val="F7871B"/>
        </a:accent2>
        <a:accent3>
          <a:srgbClr val="FFFFFF"/>
        </a:accent3>
        <a:accent4>
          <a:srgbClr val="000000"/>
        </a:accent4>
        <a:accent5>
          <a:srgbClr val="AAACB2"/>
        </a:accent5>
        <a:accent6>
          <a:srgbClr val="E07A17"/>
        </a:accent6>
        <a:hlink>
          <a:srgbClr val="747894"/>
        </a:hlink>
        <a:folHlink>
          <a:srgbClr val="FCB46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06244D"/>
        </a:accent1>
        <a:accent2>
          <a:srgbClr val="465274"/>
        </a:accent2>
        <a:accent3>
          <a:srgbClr val="FFFFFF"/>
        </a:accent3>
        <a:accent4>
          <a:srgbClr val="000000"/>
        </a:accent4>
        <a:accent5>
          <a:srgbClr val="AAACB2"/>
        </a:accent5>
        <a:accent6>
          <a:srgbClr val="3F4968"/>
        </a:accent6>
        <a:hlink>
          <a:srgbClr val="F7871B"/>
        </a:hlink>
        <a:folHlink>
          <a:srgbClr val="FCB46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B5B8C9"/>
        </a:lt2>
        <a:accent1>
          <a:srgbClr val="465274"/>
        </a:accent1>
        <a:accent2>
          <a:srgbClr val="06244D"/>
        </a:accent2>
        <a:accent3>
          <a:srgbClr val="FFFFFF"/>
        </a:accent3>
        <a:accent4>
          <a:srgbClr val="00000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
      <a:clrScheme name="Blank Presentation 16">
        <a:dk1>
          <a:srgbClr val="06244D"/>
        </a:dk1>
        <a:lt1>
          <a:srgbClr val="FFFFFF"/>
        </a:lt1>
        <a:dk2>
          <a:srgbClr val="06244D"/>
        </a:dk2>
        <a:lt2>
          <a:srgbClr val="B5B8C9"/>
        </a:lt2>
        <a:accent1>
          <a:srgbClr val="465274"/>
        </a:accent1>
        <a:accent2>
          <a:srgbClr val="06244D"/>
        </a:accent2>
        <a:accent3>
          <a:srgbClr val="FFFFFF"/>
        </a:accent3>
        <a:accent4>
          <a:srgbClr val="041D4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1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5_Practice Template">
  <a:themeElements>
    <a:clrScheme name="">
      <a:dk1>
        <a:srgbClr val="FFFFFF"/>
      </a:dk1>
      <a:lt1>
        <a:srgbClr val="FFFFFF"/>
      </a:lt1>
      <a:dk2>
        <a:srgbClr val="FFFFFF"/>
      </a:dk2>
      <a:lt2>
        <a:srgbClr val="000000"/>
      </a:lt2>
      <a:accent1>
        <a:srgbClr val="99CCFF"/>
      </a:accent1>
      <a:accent2>
        <a:srgbClr val="99CCFF"/>
      </a:accent2>
      <a:accent3>
        <a:srgbClr val="FFFFFF"/>
      </a:accent3>
      <a:accent4>
        <a:srgbClr val="DADADA"/>
      </a:accent4>
      <a:accent5>
        <a:srgbClr val="CAE2FF"/>
      </a:accent5>
      <a:accent6>
        <a:srgbClr val="8AB9E7"/>
      </a:accent6>
      <a:hlink>
        <a:srgbClr val="3333CC"/>
      </a:hlink>
      <a:folHlink>
        <a:srgbClr val="AF67FF"/>
      </a:folHlink>
    </a:clrScheme>
    <a:fontScheme name="Practic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ractic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actice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actice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actice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actice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actice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actice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actice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actice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actice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actice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actice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ractice Template 13">
        <a:dk1>
          <a:srgbClr val="660033"/>
        </a:dk1>
        <a:lt1>
          <a:srgbClr val="FFFFFF"/>
        </a:lt1>
        <a:dk2>
          <a:srgbClr val="660033"/>
        </a:dk2>
        <a:lt2>
          <a:srgbClr val="808080"/>
        </a:lt2>
        <a:accent1>
          <a:srgbClr val="BBE0E3"/>
        </a:accent1>
        <a:accent2>
          <a:srgbClr val="333399"/>
        </a:accent2>
        <a:accent3>
          <a:srgbClr val="FFFFFF"/>
        </a:accent3>
        <a:accent4>
          <a:srgbClr val="56002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actice Template 14">
        <a:dk1>
          <a:srgbClr val="660033"/>
        </a:dk1>
        <a:lt1>
          <a:srgbClr val="FFFFFF"/>
        </a:lt1>
        <a:dk2>
          <a:srgbClr val="660033"/>
        </a:dk2>
        <a:lt2>
          <a:srgbClr val="808080"/>
        </a:lt2>
        <a:accent1>
          <a:srgbClr val="FFFF00"/>
        </a:accent1>
        <a:accent2>
          <a:srgbClr val="333399"/>
        </a:accent2>
        <a:accent3>
          <a:srgbClr val="FFFFFF"/>
        </a:accent3>
        <a:accent4>
          <a:srgbClr val="56002A"/>
        </a:accent4>
        <a:accent5>
          <a:srgbClr val="FFFF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actice Template 15">
        <a:dk1>
          <a:srgbClr val="FFFFFF"/>
        </a:dk1>
        <a:lt1>
          <a:srgbClr val="FFFFFF"/>
        </a:lt1>
        <a:dk2>
          <a:srgbClr val="660033"/>
        </a:dk2>
        <a:lt2>
          <a:srgbClr val="808080"/>
        </a:lt2>
        <a:accent1>
          <a:srgbClr val="FFFF00"/>
        </a:accent1>
        <a:accent2>
          <a:srgbClr val="333399"/>
        </a:accent2>
        <a:accent3>
          <a:srgbClr val="FFFFFF"/>
        </a:accent3>
        <a:accent4>
          <a:srgbClr val="DADADA"/>
        </a:accent4>
        <a:accent5>
          <a:srgbClr val="FFFF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actice Template 16">
        <a:dk1>
          <a:srgbClr val="000000"/>
        </a:dk1>
        <a:lt1>
          <a:srgbClr val="FFFFFF"/>
        </a:lt1>
        <a:dk2>
          <a:srgbClr val="FFFFFF"/>
        </a:dk2>
        <a:lt2>
          <a:srgbClr val="808080"/>
        </a:lt2>
        <a:accent1>
          <a:srgbClr val="FFFF00"/>
        </a:accent1>
        <a:accent2>
          <a:srgbClr val="333399"/>
        </a:accent2>
        <a:accent3>
          <a:srgbClr val="FFFFFF"/>
        </a:accent3>
        <a:accent4>
          <a:srgbClr val="000000"/>
        </a:accent4>
        <a:accent5>
          <a:srgbClr val="FFFF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Default with figure #">
  <a:themeElements>
    <a:clrScheme name="Custom 1">
      <a:dk1>
        <a:srgbClr val="000000"/>
      </a:dk1>
      <a:lt1>
        <a:srgbClr val="FFFFFF"/>
      </a:lt1>
      <a:dk2>
        <a:srgbClr val="FF8811"/>
      </a:dk2>
      <a:lt2>
        <a:srgbClr val="FFD204"/>
      </a:lt2>
      <a:accent1>
        <a:srgbClr val="133559"/>
      </a:accent1>
      <a:accent2>
        <a:srgbClr val="025189"/>
      </a:accent2>
      <a:accent3>
        <a:srgbClr val="0072C0"/>
      </a:accent3>
      <a:accent4>
        <a:srgbClr val="31A3E3"/>
      </a:accent4>
      <a:accent5>
        <a:srgbClr val="7BC7ED"/>
      </a:accent5>
      <a:accent6>
        <a:srgbClr val="B0DDF4"/>
      </a:accent6>
      <a:hlink>
        <a:srgbClr val="0072C0"/>
      </a:hlink>
      <a:folHlink>
        <a:srgbClr val="0072C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dirty="0" err="1" smtClean="0">
            <a:latin typeface="Calibri" pitchFamily="34" charset="0"/>
            <a:cs typeface="Meta Offc Pro"/>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06244D"/>
        </a:accent1>
        <a:accent2>
          <a:srgbClr val="F7871B"/>
        </a:accent2>
        <a:accent3>
          <a:srgbClr val="FFFFFF"/>
        </a:accent3>
        <a:accent4>
          <a:srgbClr val="000000"/>
        </a:accent4>
        <a:accent5>
          <a:srgbClr val="AAACB2"/>
        </a:accent5>
        <a:accent6>
          <a:srgbClr val="E07A17"/>
        </a:accent6>
        <a:hlink>
          <a:srgbClr val="747894"/>
        </a:hlink>
        <a:folHlink>
          <a:srgbClr val="FCB46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06244D"/>
        </a:accent1>
        <a:accent2>
          <a:srgbClr val="465274"/>
        </a:accent2>
        <a:accent3>
          <a:srgbClr val="FFFFFF"/>
        </a:accent3>
        <a:accent4>
          <a:srgbClr val="000000"/>
        </a:accent4>
        <a:accent5>
          <a:srgbClr val="AAACB2"/>
        </a:accent5>
        <a:accent6>
          <a:srgbClr val="3F4968"/>
        </a:accent6>
        <a:hlink>
          <a:srgbClr val="F7871B"/>
        </a:hlink>
        <a:folHlink>
          <a:srgbClr val="FCB46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B5B8C9"/>
        </a:lt2>
        <a:accent1>
          <a:srgbClr val="465274"/>
        </a:accent1>
        <a:accent2>
          <a:srgbClr val="06244D"/>
        </a:accent2>
        <a:accent3>
          <a:srgbClr val="FFFFFF"/>
        </a:accent3>
        <a:accent4>
          <a:srgbClr val="00000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
      <a:clrScheme name="Blank Presentation 16">
        <a:dk1>
          <a:srgbClr val="06244D"/>
        </a:dk1>
        <a:lt1>
          <a:srgbClr val="FFFFFF"/>
        </a:lt1>
        <a:dk2>
          <a:srgbClr val="06244D"/>
        </a:dk2>
        <a:lt2>
          <a:srgbClr val="B5B8C9"/>
        </a:lt2>
        <a:accent1>
          <a:srgbClr val="465274"/>
        </a:accent1>
        <a:accent2>
          <a:srgbClr val="06244D"/>
        </a:accent2>
        <a:accent3>
          <a:srgbClr val="FFFFFF"/>
        </a:accent3>
        <a:accent4>
          <a:srgbClr val="041D4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_Default with figure #">
  <a:themeElements>
    <a:clrScheme name="Custom 1">
      <a:dk1>
        <a:srgbClr val="000000"/>
      </a:dk1>
      <a:lt1>
        <a:srgbClr val="FFFFFF"/>
      </a:lt1>
      <a:dk2>
        <a:srgbClr val="FF8811"/>
      </a:dk2>
      <a:lt2>
        <a:srgbClr val="FFD204"/>
      </a:lt2>
      <a:accent1>
        <a:srgbClr val="133559"/>
      </a:accent1>
      <a:accent2>
        <a:srgbClr val="025189"/>
      </a:accent2>
      <a:accent3>
        <a:srgbClr val="0072C0"/>
      </a:accent3>
      <a:accent4>
        <a:srgbClr val="31A3E3"/>
      </a:accent4>
      <a:accent5>
        <a:srgbClr val="7BC7ED"/>
      </a:accent5>
      <a:accent6>
        <a:srgbClr val="B0DDF4"/>
      </a:accent6>
      <a:hlink>
        <a:srgbClr val="0072C0"/>
      </a:hlink>
      <a:folHlink>
        <a:srgbClr val="0072C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dirty="0" err="1" smtClean="0">
            <a:latin typeface="Calibri" pitchFamily="34" charset="0"/>
            <a:cs typeface="Meta Offc Pro"/>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06244D"/>
        </a:accent1>
        <a:accent2>
          <a:srgbClr val="F7871B"/>
        </a:accent2>
        <a:accent3>
          <a:srgbClr val="FFFFFF"/>
        </a:accent3>
        <a:accent4>
          <a:srgbClr val="000000"/>
        </a:accent4>
        <a:accent5>
          <a:srgbClr val="AAACB2"/>
        </a:accent5>
        <a:accent6>
          <a:srgbClr val="E07A17"/>
        </a:accent6>
        <a:hlink>
          <a:srgbClr val="747894"/>
        </a:hlink>
        <a:folHlink>
          <a:srgbClr val="FCB46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06244D"/>
        </a:accent1>
        <a:accent2>
          <a:srgbClr val="465274"/>
        </a:accent2>
        <a:accent3>
          <a:srgbClr val="FFFFFF"/>
        </a:accent3>
        <a:accent4>
          <a:srgbClr val="000000"/>
        </a:accent4>
        <a:accent5>
          <a:srgbClr val="AAACB2"/>
        </a:accent5>
        <a:accent6>
          <a:srgbClr val="3F4968"/>
        </a:accent6>
        <a:hlink>
          <a:srgbClr val="F7871B"/>
        </a:hlink>
        <a:folHlink>
          <a:srgbClr val="FCB46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B5B8C9"/>
        </a:lt2>
        <a:accent1>
          <a:srgbClr val="465274"/>
        </a:accent1>
        <a:accent2>
          <a:srgbClr val="06244D"/>
        </a:accent2>
        <a:accent3>
          <a:srgbClr val="FFFFFF"/>
        </a:accent3>
        <a:accent4>
          <a:srgbClr val="00000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
      <a:clrScheme name="Blank Presentation 16">
        <a:dk1>
          <a:srgbClr val="06244D"/>
        </a:dk1>
        <a:lt1>
          <a:srgbClr val="FFFFFF"/>
        </a:lt1>
        <a:dk2>
          <a:srgbClr val="06244D"/>
        </a:dk2>
        <a:lt2>
          <a:srgbClr val="B5B8C9"/>
        </a:lt2>
        <a:accent1>
          <a:srgbClr val="465274"/>
        </a:accent1>
        <a:accent2>
          <a:srgbClr val="06244D"/>
        </a:accent2>
        <a:accent3>
          <a:srgbClr val="FFFFFF"/>
        </a:accent3>
        <a:accent4>
          <a:srgbClr val="041D4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_Default with figure #">
  <a:themeElements>
    <a:clrScheme name="Custom 1">
      <a:dk1>
        <a:srgbClr val="000000"/>
      </a:dk1>
      <a:lt1>
        <a:srgbClr val="FFFFFF"/>
      </a:lt1>
      <a:dk2>
        <a:srgbClr val="FF8811"/>
      </a:dk2>
      <a:lt2>
        <a:srgbClr val="FFD204"/>
      </a:lt2>
      <a:accent1>
        <a:srgbClr val="133559"/>
      </a:accent1>
      <a:accent2>
        <a:srgbClr val="025189"/>
      </a:accent2>
      <a:accent3>
        <a:srgbClr val="0072C0"/>
      </a:accent3>
      <a:accent4>
        <a:srgbClr val="31A3E3"/>
      </a:accent4>
      <a:accent5>
        <a:srgbClr val="7BC7ED"/>
      </a:accent5>
      <a:accent6>
        <a:srgbClr val="B0DDF4"/>
      </a:accent6>
      <a:hlink>
        <a:srgbClr val="0072C0"/>
      </a:hlink>
      <a:folHlink>
        <a:srgbClr val="0072C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dirty="0" err="1" smtClean="0">
            <a:latin typeface="Calibri" pitchFamily="34" charset="0"/>
            <a:cs typeface="Meta Offc Pro"/>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06244D"/>
        </a:accent1>
        <a:accent2>
          <a:srgbClr val="F7871B"/>
        </a:accent2>
        <a:accent3>
          <a:srgbClr val="FFFFFF"/>
        </a:accent3>
        <a:accent4>
          <a:srgbClr val="000000"/>
        </a:accent4>
        <a:accent5>
          <a:srgbClr val="AAACB2"/>
        </a:accent5>
        <a:accent6>
          <a:srgbClr val="E07A17"/>
        </a:accent6>
        <a:hlink>
          <a:srgbClr val="747894"/>
        </a:hlink>
        <a:folHlink>
          <a:srgbClr val="FCB46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06244D"/>
        </a:accent1>
        <a:accent2>
          <a:srgbClr val="465274"/>
        </a:accent2>
        <a:accent3>
          <a:srgbClr val="FFFFFF"/>
        </a:accent3>
        <a:accent4>
          <a:srgbClr val="000000"/>
        </a:accent4>
        <a:accent5>
          <a:srgbClr val="AAACB2"/>
        </a:accent5>
        <a:accent6>
          <a:srgbClr val="3F4968"/>
        </a:accent6>
        <a:hlink>
          <a:srgbClr val="F7871B"/>
        </a:hlink>
        <a:folHlink>
          <a:srgbClr val="FCB46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B5B8C9"/>
        </a:lt2>
        <a:accent1>
          <a:srgbClr val="465274"/>
        </a:accent1>
        <a:accent2>
          <a:srgbClr val="06244D"/>
        </a:accent2>
        <a:accent3>
          <a:srgbClr val="FFFFFF"/>
        </a:accent3>
        <a:accent4>
          <a:srgbClr val="00000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
      <a:clrScheme name="Blank Presentation 16">
        <a:dk1>
          <a:srgbClr val="06244D"/>
        </a:dk1>
        <a:lt1>
          <a:srgbClr val="FFFFFF"/>
        </a:lt1>
        <a:dk2>
          <a:srgbClr val="06244D"/>
        </a:dk2>
        <a:lt2>
          <a:srgbClr val="B5B8C9"/>
        </a:lt2>
        <a:accent1>
          <a:srgbClr val="465274"/>
        </a:accent1>
        <a:accent2>
          <a:srgbClr val="06244D"/>
        </a:accent2>
        <a:accent3>
          <a:srgbClr val="FFFFFF"/>
        </a:accent3>
        <a:accent4>
          <a:srgbClr val="041D4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3_Default with figure #">
  <a:themeElements>
    <a:clrScheme name="Custom 1">
      <a:dk1>
        <a:srgbClr val="000000"/>
      </a:dk1>
      <a:lt1>
        <a:srgbClr val="FFFFFF"/>
      </a:lt1>
      <a:dk2>
        <a:srgbClr val="FF8811"/>
      </a:dk2>
      <a:lt2>
        <a:srgbClr val="FFD204"/>
      </a:lt2>
      <a:accent1>
        <a:srgbClr val="133559"/>
      </a:accent1>
      <a:accent2>
        <a:srgbClr val="025189"/>
      </a:accent2>
      <a:accent3>
        <a:srgbClr val="0072C0"/>
      </a:accent3>
      <a:accent4>
        <a:srgbClr val="31A3E3"/>
      </a:accent4>
      <a:accent5>
        <a:srgbClr val="7BC7ED"/>
      </a:accent5>
      <a:accent6>
        <a:srgbClr val="B0DDF4"/>
      </a:accent6>
      <a:hlink>
        <a:srgbClr val="0072C0"/>
      </a:hlink>
      <a:folHlink>
        <a:srgbClr val="0072C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dirty="0" err="1" smtClean="0">
            <a:latin typeface="Calibri" pitchFamily="34" charset="0"/>
            <a:cs typeface="Meta Offc Pro"/>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06244D"/>
        </a:accent1>
        <a:accent2>
          <a:srgbClr val="F7871B"/>
        </a:accent2>
        <a:accent3>
          <a:srgbClr val="FFFFFF"/>
        </a:accent3>
        <a:accent4>
          <a:srgbClr val="000000"/>
        </a:accent4>
        <a:accent5>
          <a:srgbClr val="AAACB2"/>
        </a:accent5>
        <a:accent6>
          <a:srgbClr val="E07A17"/>
        </a:accent6>
        <a:hlink>
          <a:srgbClr val="747894"/>
        </a:hlink>
        <a:folHlink>
          <a:srgbClr val="FCB46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06244D"/>
        </a:accent1>
        <a:accent2>
          <a:srgbClr val="465274"/>
        </a:accent2>
        <a:accent3>
          <a:srgbClr val="FFFFFF"/>
        </a:accent3>
        <a:accent4>
          <a:srgbClr val="000000"/>
        </a:accent4>
        <a:accent5>
          <a:srgbClr val="AAACB2"/>
        </a:accent5>
        <a:accent6>
          <a:srgbClr val="3F4968"/>
        </a:accent6>
        <a:hlink>
          <a:srgbClr val="F7871B"/>
        </a:hlink>
        <a:folHlink>
          <a:srgbClr val="FCB46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B5B8C9"/>
        </a:lt2>
        <a:accent1>
          <a:srgbClr val="465274"/>
        </a:accent1>
        <a:accent2>
          <a:srgbClr val="06244D"/>
        </a:accent2>
        <a:accent3>
          <a:srgbClr val="FFFFFF"/>
        </a:accent3>
        <a:accent4>
          <a:srgbClr val="00000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
      <a:clrScheme name="Blank Presentation 16">
        <a:dk1>
          <a:srgbClr val="06244D"/>
        </a:dk1>
        <a:lt1>
          <a:srgbClr val="FFFFFF"/>
        </a:lt1>
        <a:dk2>
          <a:srgbClr val="06244D"/>
        </a:dk2>
        <a:lt2>
          <a:srgbClr val="B5B8C9"/>
        </a:lt2>
        <a:accent1>
          <a:srgbClr val="465274"/>
        </a:accent1>
        <a:accent2>
          <a:srgbClr val="06244D"/>
        </a:accent2>
        <a:accent3>
          <a:srgbClr val="FFFFFF"/>
        </a:accent3>
        <a:accent4>
          <a:srgbClr val="041D4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4_Default with figure #">
  <a:themeElements>
    <a:clrScheme name="Custom 1">
      <a:dk1>
        <a:srgbClr val="000000"/>
      </a:dk1>
      <a:lt1>
        <a:srgbClr val="FFFFFF"/>
      </a:lt1>
      <a:dk2>
        <a:srgbClr val="FF8811"/>
      </a:dk2>
      <a:lt2>
        <a:srgbClr val="FFD204"/>
      </a:lt2>
      <a:accent1>
        <a:srgbClr val="133559"/>
      </a:accent1>
      <a:accent2>
        <a:srgbClr val="025189"/>
      </a:accent2>
      <a:accent3>
        <a:srgbClr val="0072C0"/>
      </a:accent3>
      <a:accent4>
        <a:srgbClr val="31A3E3"/>
      </a:accent4>
      <a:accent5>
        <a:srgbClr val="7BC7ED"/>
      </a:accent5>
      <a:accent6>
        <a:srgbClr val="B0DDF4"/>
      </a:accent6>
      <a:hlink>
        <a:srgbClr val="0072C0"/>
      </a:hlink>
      <a:folHlink>
        <a:srgbClr val="0072C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dirty="0" err="1" smtClean="0">
            <a:latin typeface="Calibri" pitchFamily="34" charset="0"/>
            <a:cs typeface="Meta Offc Pro"/>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06244D"/>
        </a:accent1>
        <a:accent2>
          <a:srgbClr val="F7871B"/>
        </a:accent2>
        <a:accent3>
          <a:srgbClr val="FFFFFF"/>
        </a:accent3>
        <a:accent4>
          <a:srgbClr val="000000"/>
        </a:accent4>
        <a:accent5>
          <a:srgbClr val="AAACB2"/>
        </a:accent5>
        <a:accent6>
          <a:srgbClr val="E07A17"/>
        </a:accent6>
        <a:hlink>
          <a:srgbClr val="747894"/>
        </a:hlink>
        <a:folHlink>
          <a:srgbClr val="FCB46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06244D"/>
        </a:accent1>
        <a:accent2>
          <a:srgbClr val="465274"/>
        </a:accent2>
        <a:accent3>
          <a:srgbClr val="FFFFFF"/>
        </a:accent3>
        <a:accent4>
          <a:srgbClr val="000000"/>
        </a:accent4>
        <a:accent5>
          <a:srgbClr val="AAACB2"/>
        </a:accent5>
        <a:accent6>
          <a:srgbClr val="3F4968"/>
        </a:accent6>
        <a:hlink>
          <a:srgbClr val="F7871B"/>
        </a:hlink>
        <a:folHlink>
          <a:srgbClr val="FCB46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B5B8C9"/>
        </a:lt2>
        <a:accent1>
          <a:srgbClr val="465274"/>
        </a:accent1>
        <a:accent2>
          <a:srgbClr val="06244D"/>
        </a:accent2>
        <a:accent3>
          <a:srgbClr val="FFFFFF"/>
        </a:accent3>
        <a:accent4>
          <a:srgbClr val="00000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
      <a:clrScheme name="Blank Presentation 16">
        <a:dk1>
          <a:srgbClr val="06244D"/>
        </a:dk1>
        <a:lt1>
          <a:srgbClr val="FFFFFF"/>
        </a:lt1>
        <a:dk2>
          <a:srgbClr val="06244D"/>
        </a:dk2>
        <a:lt2>
          <a:srgbClr val="B5B8C9"/>
        </a:lt2>
        <a:accent1>
          <a:srgbClr val="465274"/>
        </a:accent1>
        <a:accent2>
          <a:srgbClr val="06244D"/>
        </a:accent2>
        <a:accent3>
          <a:srgbClr val="FFFFFF"/>
        </a:accent3>
        <a:accent4>
          <a:srgbClr val="041D4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5_Default with figure #">
  <a:themeElements>
    <a:clrScheme name="Custom 1">
      <a:dk1>
        <a:srgbClr val="000000"/>
      </a:dk1>
      <a:lt1>
        <a:srgbClr val="FFFFFF"/>
      </a:lt1>
      <a:dk2>
        <a:srgbClr val="FF8811"/>
      </a:dk2>
      <a:lt2>
        <a:srgbClr val="FFD204"/>
      </a:lt2>
      <a:accent1>
        <a:srgbClr val="133559"/>
      </a:accent1>
      <a:accent2>
        <a:srgbClr val="025189"/>
      </a:accent2>
      <a:accent3>
        <a:srgbClr val="0072C0"/>
      </a:accent3>
      <a:accent4>
        <a:srgbClr val="31A3E3"/>
      </a:accent4>
      <a:accent5>
        <a:srgbClr val="7BC7ED"/>
      </a:accent5>
      <a:accent6>
        <a:srgbClr val="B0DDF4"/>
      </a:accent6>
      <a:hlink>
        <a:srgbClr val="0072C0"/>
      </a:hlink>
      <a:folHlink>
        <a:srgbClr val="0072C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dirty="0" err="1" smtClean="0">
            <a:latin typeface="Calibri" pitchFamily="34" charset="0"/>
            <a:cs typeface="Meta Offc Pro"/>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06244D"/>
        </a:accent1>
        <a:accent2>
          <a:srgbClr val="F7871B"/>
        </a:accent2>
        <a:accent3>
          <a:srgbClr val="FFFFFF"/>
        </a:accent3>
        <a:accent4>
          <a:srgbClr val="000000"/>
        </a:accent4>
        <a:accent5>
          <a:srgbClr val="AAACB2"/>
        </a:accent5>
        <a:accent6>
          <a:srgbClr val="E07A17"/>
        </a:accent6>
        <a:hlink>
          <a:srgbClr val="747894"/>
        </a:hlink>
        <a:folHlink>
          <a:srgbClr val="FCB46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06244D"/>
        </a:accent1>
        <a:accent2>
          <a:srgbClr val="465274"/>
        </a:accent2>
        <a:accent3>
          <a:srgbClr val="FFFFFF"/>
        </a:accent3>
        <a:accent4>
          <a:srgbClr val="000000"/>
        </a:accent4>
        <a:accent5>
          <a:srgbClr val="AAACB2"/>
        </a:accent5>
        <a:accent6>
          <a:srgbClr val="3F4968"/>
        </a:accent6>
        <a:hlink>
          <a:srgbClr val="F7871B"/>
        </a:hlink>
        <a:folHlink>
          <a:srgbClr val="FCB46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B5B8C9"/>
        </a:lt2>
        <a:accent1>
          <a:srgbClr val="465274"/>
        </a:accent1>
        <a:accent2>
          <a:srgbClr val="06244D"/>
        </a:accent2>
        <a:accent3>
          <a:srgbClr val="FFFFFF"/>
        </a:accent3>
        <a:accent4>
          <a:srgbClr val="00000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
      <a:clrScheme name="Blank Presentation 16">
        <a:dk1>
          <a:srgbClr val="06244D"/>
        </a:dk1>
        <a:lt1>
          <a:srgbClr val="FFFFFF"/>
        </a:lt1>
        <a:dk2>
          <a:srgbClr val="06244D"/>
        </a:dk2>
        <a:lt2>
          <a:srgbClr val="B5B8C9"/>
        </a:lt2>
        <a:accent1>
          <a:srgbClr val="465274"/>
        </a:accent1>
        <a:accent2>
          <a:srgbClr val="06244D"/>
        </a:accent2>
        <a:accent3>
          <a:srgbClr val="FFFFFF"/>
        </a:accent3>
        <a:accent4>
          <a:srgbClr val="041D4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6_Default with figure #">
  <a:themeElements>
    <a:clrScheme name="Custom 1">
      <a:dk1>
        <a:srgbClr val="000000"/>
      </a:dk1>
      <a:lt1>
        <a:srgbClr val="FFFFFF"/>
      </a:lt1>
      <a:dk2>
        <a:srgbClr val="FF8811"/>
      </a:dk2>
      <a:lt2>
        <a:srgbClr val="FFD204"/>
      </a:lt2>
      <a:accent1>
        <a:srgbClr val="133559"/>
      </a:accent1>
      <a:accent2>
        <a:srgbClr val="025189"/>
      </a:accent2>
      <a:accent3>
        <a:srgbClr val="0072C0"/>
      </a:accent3>
      <a:accent4>
        <a:srgbClr val="31A3E3"/>
      </a:accent4>
      <a:accent5>
        <a:srgbClr val="7BC7ED"/>
      </a:accent5>
      <a:accent6>
        <a:srgbClr val="B0DDF4"/>
      </a:accent6>
      <a:hlink>
        <a:srgbClr val="0072C0"/>
      </a:hlink>
      <a:folHlink>
        <a:srgbClr val="0072C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dirty="0" err="1" smtClean="0">
            <a:latin typeface="Calibri" pitchFamily="34" charset="0"/>
            <a:cs typeface="Meta Offc Pro"/>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06244D"/>
        </a:accent1>
        <a:accent2>
          <a:srgbClr val="F7871B"/>
        </a:accent2>
        <a:accent3>
          <a:srgbClr val="FFFFFF"/>
        </a:accent3>
        <a:accent4>
          <a:srgbClr val="000000"/>
        </a:accent4>
        <a:accent5>
          <a:srgbClr val="AAACB2"/>
        </a:accent5>
        <a:accent6>
          <a:srgbClr val="E07A17"/>
        </a:accent6>
        <a:hlink>
          <a:srgbClr val="747894"/>
        </a:hlink>
        <a:folHlink>
          <a:srgbClr val="FCB46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06244D"/>
        </a:accent1>
        <a:accent2>
          <a:srgbClr val="465274"/>
        </a:accent2>
        <a:accent3>
          <a:srgbClr val="FFFFFF"/>
        </a:accent3>
        <a:accent4>
          <a:srgbClr val="000000"/>
        </a:accent4>
        <a:accent5>
          <a:srgbClr val="AAACB2"/>
        </a:accent5>
        <a:accent6>
          <a:srgbClr val="3F4968"/>
        </a:accent6>
        <a:hlink>
          <a:srgbClr val="F7871B"/>
        </a:hlink>
        <a:folHlink>
          <a:srgbClr val="FCB46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B5B8C9"/>
        </a:lt2>
        <a:accent1>
          <a:srgbClr val="465274"/>
        </a:accent1>
        <a:accent2>
          <a:srgbClr val="06244D"/>
        </a:accent2>
        <a:accent3>
          <a:srgbClr val="FFFFFF"/>
        </a:accent3>
        <a:accent4>
          <a:srgbClr val="00000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
      <a:clrScheme name="Blank Presentation 16">
        <a:dk1>
          <a:srgbClr val="06244D"/>
        </a:dk1>
        <a:lt1>
          <a:srgbClr val="FFFFFF"/>
        </a:lt1>
        <a:dk2>
          <a:srgbClr val="06244D"/>
        </a:dk2>
        <a:lt2>
          <a:srgbClr val="B5B8C9"/>
        </a:lt2>
        <a:accent1>
          <a:srgbClr val="465274"/>
        </a:accent1>
        <a:accent2>
          <a:srgbClr val="06244D"/>
        </a:accent2>
        <a:accent3>
          <a:srgbClr val="FFFFFF"/>
        </a:accent3>
        <a:accent4>
          <a:srgbClr val="041D4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7_Default with figure #">
  <a:themeElements>
    <a:clrScheme name="Custom 1">
      <a:dk1>
        <a:srgbClr val="000000"/>
      </a:dk1>
      <a:lt1>
        <a:srgbClr val="FFFFFF"/>
      </a:lt1>
      <a:dk2>
        <a:srgbClr val="FF8811"/>
      </a:dk2>
      <a:lt2>
        <a:srgbClr val="FFD204"/>
      </a:lt2>
      <a:accent1>
        <a:srgbClr val="133559"/>
      </a:accent1>
      <a:accent2>
        <a:srgbClr val="025189"/>
      </a:accent2>
      <a:accent3>
        <a:srgbClr val="0072C0"/>
      </a:accent3>
      <a:accent4>
        <a:srgbClr val="31A3E3"/>
      </a:accent4>
      <a:accent5>
        <a:srgbClr val="7BC7ED"/>
      </a:accent5>
      <a:accent6>
        <a:srgbClr val="B0DDF4"/>
      </a:accent6>
      <a:hlink>
        <a:srgbClr val="0072C0"/>
      </a:hlink>
      <a:folHlink>
        <a:srgbClr val="0072C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dirty="0" err="1" smtClean="0">
            <a:latin typeface="Calibri" pitchFamily="34" charset="0"/>
            <a:cs typeface="Meta Offc Pro"/>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06244D"/>
        </a:accent1>
        <a:accent2>
          <a:srgbClr val="F7871B"/>
        </a:accent2>
        <a:accent3>
          <a:srgbClr val="FFFFFF"/>
        </a:accent3>
        <a:accent4>
          <a:srgbClr val="000000"/>
        </a:accent4>
        <a:accent5>
          <a:srgbClr val="AAACB2"/>
        </a:accent5>
        <a:accent6>
          <a:srgbClr val="E07A17"/>
        </a:accent6>
        <a:hlink>
          <a:srgbClr val="747894"/>
        </a:hlink>
        <a:folHlink>
          <a:srgbClr val="FCB46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06244D"/>
        </a:accent1>
        <a:accent2>
          <a:srgbClr val="465274"/>
        </a:accent2>
        <a:accent3>
          <a:srgbClr val="FFFFFF"/>
        </a:accent3>
        <a:accent4>
          <a:srgbClr val="000000"/>
        </a:accent4>
        <a:accent5>
          <a:srgbClr val="AAACB2"/>
        </a:accent5>
        <a:accent6>
          <a:srgbClr val="3F4968"/>
        </a:accent6>
        <a:hlink>
          <a:srgbClr val="F7871B"/>
        </a:hlink>
        <a:folHlink>
          <a:srgbClr val="FCB46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B5B8C9"/>
        </a:lt2>
        <a:accent1>
          <a:srgbClr val="465274"/>
        </a:accent1>
        <a:accent2>
          <a:srgbClr val="06244D"/>
        </a:accent2>
        <a:accent3>
          <a:srgbClr val="FFFFFF"/>
        </a:accent3>
        <a:accent4>
          <a:srgbClr val="00000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
      <a:clrScheme name="Blank Presentation 16">
        <a:dk1>
          <a:srgbClr val="06244D"/>
        </a:dk1>
        <a:lt1>
          <a:srgbClr val="FFFFFF"/>
        </a:lt1>
        <a:dk2>
          <a:srgbClr val="06244D"/>
        </a:dk2>
        <a:lt2>
          <a:srgbClr val="B5B8C9"/>
        </a:lt2>
        <a:accent1>
          <a:srgbClr val="465274"/>
        </a:accent1>
        <a:accent2>
          <a:srgbClr val="06244D"/>
        </a:accent2>
        <a:accent3>
          <a:srgbClr val="FFFFFF"/>
        </a:accent3>
        <a:accent4>
          <a:srgbClr val="041D4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8_Default with figure #">
  <a:themeElements>
    <a:clrScheme name="Custom 1">
      <a:dk1>
        <a:srgbClr val="000000"/>
      </a:dk1>
      <a:lt1>
        <a:srgbClr val="FFFFFF"/>
      </a:lt1>
      <a:dk2>
        <a:srgbClr val="FF8811"/>
      </a:dk2>
      <a:lt2>
        <a:srgbClr val="FFD204"/>
      </a:lt2>
      <a:accent1>
        <a:srgbClr val="133559"/>
      </a:accent1>
      <a:accent2>
        <a:srgbClr val="025189"/>
      </a:accent2>
      <a:accent3>
        <a:srgbClr val="0072C0"/>
      </a:accent3>
      <a:accent4>
        <a:srgbClr val="31A3E3"/>
      </a:accent4>
      <a:accent5>
        <a:srgbClr val="7BC7ED"/>
      </a:accent5>
      <a:accent6>
        <a:srgbClr val="B0DDF4"/>
      </a:accent6>
      <a:hlink>
        <a:srgbClr val="0072C0"/>
      </a:hlink>
      <a:folHlink>
        <a:srgbClr val="0072C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dirty="0" err="1" smtClean="0">
            <a:latin typeface="Calibri" pitchFamily="34" charset="0"/>
            <a:cs typeface="Meta Offc Pro"/>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06244D"/>
        </a:accent1>
        <a:accent2>
          <a:srgbClr val="F7871B"/>
        </a:accent2>
        <a:accent3>
          <a:srgbClr val="FFFFFF"/>
        </a:accent3>
        <a:accent4>
          <a:srgbClr val="000000"/>
        </a:accent4>
        <a:accent5>
          <a:srgbClr val="AAACB2"/>
        </a:accent5>
        <a:accent6>
          <a:srgbClr val="E07A17"/>
        </a:accent6>
        <a:hlink>
          <a:srgbClr val="747894"/>
        </a:hlink>
        <a:folHlink>
          <a:srgbClr val="FCB46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06244D"/>
        </a:accent1>
        <a:accent2>
          <a:srgbClr val="465274"/>
        </a:accent2>
        <a:accent3>
          <a:srgbClr val="FFFFFF"/>
        </a:accent3>
        <a:accent4>
          <a:srgbClr val="000000"/>
        </a:accent4>
        <a:accent5>
          <a:srgbClr val="AAACB2"/>
        </a:accent5>
        <a:accent6>
          <a:srgbClr val="3F4968"/>
        </a:accent6>
        <a:hlink>
          <a:srgbClr val="F7871B"/>
        </a:hlink>
        <a:folHlink>
          <a:srgbClr val="FCB46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B5B8C9"/>
        </a:lt2>
        <a:accent1>
          <a:srgbClr val="465274"/>
        </a:accent1>
        <a:accent2>
          <a:srgbClr val="06244D"/>
        </a:accent2>
        <a:accent3>
          <a:srgbClr val="FFFFFF"/>
        </a:accent3>
        <a:accent4>
          <a:srgbClr val="00000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
      <a:clrScheme name="Blank Presentation 16">
        <a:dk1>
          <a:srgbClr val="06244D"/>
        </a:dk1>
        <a:lt1>
          <a:srgbClr val="FFFFFF"/>
        </a:lt1>
        <a:dk2>
          <a:srgbClr val="06244D"/>
        </a:dk2>
        <a:lt2>
          <a:srgbClr val="B5B8C9"/>
        </a:lt2>
        <a:accent1>
          <a:srgbClr val="465274"/>
        </a:accent1>
        <a:accent2>
          <a:srgbClr val="06244D"/>
        </a:accent2>
        <a:accent3>
          <a:srgbClr val="FFFFFF"/>
        </a:accent3>
        <a:accent4>
          <a:srgbClr val="041D4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9_Default with figure #">
  <a:themeElements>
    <a:clrScheme name="Custom 1">
      <a:dk1>
        <a:srgbClr val="000000"/>
      </a:dk1>
      <a:lt1>
        <a:srgbClr val="FFFFFF"/>
      </a:lt1>
      <a:dk2>
        <a:srgbClr val="FF8811"/>
      </a:dk2>
      <a:lt2>
        <a:srgbClr val="FFD204"/>
      </a:lt2>
      <a:accent1>
        <a:srgbClr val="133559"/>
      </a:accent1>
      <a:accent2>
        <a:srgbClr val="025189"/>
      </a:accent2>
      <a:accent3>
        <a:srgbClr val="0072C0"/>
      </a:accent3>
      <a:accent4>
        <a:srgbClr val="31A3E3"/>
      </a:accent4>
      <a:accent5>
        <a:srgbClr val="7BC7ED"/>
      </a:accent5>
      <a:accent6>
        <a:srgbClr val="B0DDF4"/>
      </a:accent6>
      <a:hlink>
        <a:srgbClr val="0072C0"/>
      </a:hlink>
      <a:folHlink>
        <a:srgbClr val="0072C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dirty="0" err="1" smtClean="0">
            <a:latin typeface="Calibri" pitchFamily="34" charset="0"/>
            <a:cs typeface="Meta Offc Pro"/>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06244D"/>
        </a:accent1>
        <a:accent2>
          <a:srgbClr val="F7871B"/>
        </a:accent2>
        <a:accent3>
          <a:srgbClr val="FFFFFF"/>
        </a:accent3>
        <a:accent4>
          <a:srgbClr val="000000"/>
        </a:accent4>
        <a:accent5>
          <a:srgbClr val="AAACB2"/>
        </a:accent5>
        <a:accent6>
          <a:srgbClr val="E07A17"/>
        </a:accent6>
        <a:hlink>
          <a:srgbClr val="747894"/>
        </a:hlink>
        <a:folHlink>
          <a:srgbClr val="FCB46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06244D"/>
        </a:accent1>
        <a:accent2>
          <a:srgbClr val="465274"/>
        </a:accent2>
        <a:accent3>
          <a:srgbClr val="FFFFFF"/>
        </a:accent3>
        <a:accent4>
          <a:srgbClr val="000000"/>
        </a:accent4>
        <a:accent5>
          <a:srgbClr val="AAACB2"/>
        </a:accent5>
        <a:accent6>
          <a:srgbClr val="3F4968"/>
        </a:accent6>
        <a:hlink>
          <a:srgbClr val="F7871B"/>
        </a:hlink>
        <a:folHlink>
          <a:srgbClr val="FCB46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B5B8C9"/>
        </a:lt2>
        <a:accent1>
          <a:srgbClr val="465274"/>
        </a:accent1>
        <a:accent2>
          <a:srgbClr val="06244D"/>
        </a:accent2>
        <a:accent3>
          <a:srgbClr val="FFFFFF"/>
        </a:accent3>
        <a:accent4>
          <a:srgbClr val="00000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
      <a:clrScheme name="Blank Presentation 16">
        <a:dk1>
          <a:srgbClr val="06244D"/>
        </a:dk1>
        <a:lt1>
          <a:srgbClr val="FFFFFF"/>
        </a:lt1>
        <a:dk2>
          <a:srgbClr val="06244D"/>
        </a:dk2>
        <a:lt2>
          <a:srgbClr val="B5B8C9"/>
        </a:lt2>
        <a:accent1>
          <a:srgbClr val="465274"/>
        </a:accent1>
        <a:accent2>
          <a:srgbClr val="06244D"/>
        </a:accent2>
        <a:accent3>
          <a:srgbClr val="FFFFFF"/>
        </a:accent3>
        <a:accent4>
          <a:srgbClr val="041D4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ractice Template">
  <a:themeElements>
    <a:clrScheme name="">
      <a:dk1>
        <a:srgbClr val="000000"/>
      </a:dk1>
      <a:lt1>
        <a:srgbClr val="FFFFFF"/>
      </a:lt1>
      <a:dk2>
        <a:srgbClr val="000000"/>
      </a:dk2>
      <a:lt2>
        <a:srgbClr val="000000"/>
      </a:lt2>
      <a:accent1>
        <a:srgbClr val="99CCFF"/>
      </a:accent1>
      <a:accent2>
        <a:srgbClr val="99CCFF"/>
      </a:accent2>
      <a:accent3>
        <a:srgbClr val="FFFFFF"/>
      </a:accent3>
      <a:accent4>
        <a:srgbClr val="000000"/>
      </a:accent4>
      <a:accent5>
        <a:srgbClr val="CAE2FF"/>
      </a:accent5>
      <a:accent6>
        <a:srgbClr val="8AB9E7"/>
      </a:accent6>
      <a:hlink>
        <a:srgbClr val="3333CC"/>
      </a:hlink>
      <a:folHlink>
        <a:srgbClr val="AF67FF"/>
      </a:folHlink>
    </a:clrScheme>
    <a:fontScheme name="1_Practic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80000"/>
          </a:lnSpc>
          <a:spcBef>
            <a:spcPct val="20000"/>
          </a:spcBef>
          <a:spcAft>
            <a:spcPct val="0"/>
          </a:spcAft>
          <a:buClrTx/>
          <a:buSzTx/>
          <a:buFontTx/>
          <a:buChar char="•"/>
          <a:tabLst/>
          <a:defRPr kumimoji="0" lang="en-US"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80000"/>
          </a:lnSpc>
          <a:spcBef>
            <a:spcPct val="20000"/>
          </a:spcBef>
          <a:spcAft>
            <a:spcPct val="0"/>
          </a:spcAft>
          <a:buClrTx/>
          <a:buSzTx/>
          <a:buFontTx/>
          <a:buChar char="•"/>
          <a:tabLst/>
          <a:defRPr kumimoji="0" lang="en-US" sz="2400" b="0" i="0" u="none" strike="noStrike" cap="none" normalizeH="0" baseline="0" smtClean="0">
            <a:ln>
              <a:noFill/>
            </a:ln>
            <a:solidFill>
              <a:schemeClr val="bg1"/>
            </a:solidFill>
            <a:effectLst/>
            <a:latin typeface="Arial" charset="0"/>
          </a:defRPr>
        </a:defPPr>
      </a:lstStyle>
    </a:lnDef>
  </a:objectDefaults>
  <a:extraClrSchemeLst>
    <a:extraClrScheme>
      <a:clrScheme name="1_Practic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actice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actice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actice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actice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actice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actice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actice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actice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actice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actice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actice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Practice Template 13">
        <a:dk1>
          <a:srgbClr val="660033"/>
        </a:dk1>
        <a:lt1>
          <a:srgbClr val="FFFFFF"/>
        </a:lt1>
        <a:dk2>
          <a:srgbClr val="660033"/>
        </a:dk2>
        <a:lt2>
          <a:srgbClr val="808080"/>
        </a:lt2>
        <a:accent1>
          <a:srgbClr val="BBE0E3"/>
        </a:accent1>
        <a:accent2>
          <a:srgbClr val="333399"/>
        </a:accent2>
        <a:accent3>
          <a:srgbClr val="FFFFFF"/>
        </a:accent3>
        <a:accent4>
          <a:srgbClr val="56002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actice Template 14">
        <a:dk1>
          <a:srgbClr val="660033"/>
        </a:dk1>
        <a:lt1>
          <a:srgbClr val="FFFFFF"/>
        </a:lt1>
        <a:dk2>
          <a:srgbClr val="660033"/>
        </a:dk2>
        <a:lt2>
          <a:srgbClr val="808080"/>
        </a:lt2>
        <a:accent1>
          <a:srgbClr val="FFFF00"/>
        </a:accent1>
        <a:accent2>
          <a:srgbClr val="333399"/>
        </a:accent2>
        <a:accent3>
          <a:srgbClr val="FFFFFF"/>
        </a:accent3>
        <a:accent4>
          <a:srgbClr val="56002A"/>
        </a:accent4>
        <a:accent5>
          <a:srgbClr val="FFFF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actice Template 15">
        <a:dk1>
          <a:srgbClr val="FFFFFF"/>
        </a:dk1>
        <a:lt1>
          <a:srgbClr val="FFFFFF"/>
        </a:lt1>
        <a:dk2>
          <a:srgbClr val="660033"/>
        </a:dk2>
        <a:lt2>
          <a:srgbClr val="808080"/>
        </a:lt2>
        <a:accent1>
          <a:srgbClr val="FFFF00"/>
        </a:accent1>
        <a:accent2>
          <a:srgbClr val="333399"/>
        </a:accent2>
        <a:accent3>
          <a:srgbClr val="FFFFFF"/>
        </a:accent3>
        <a:accent4>
          <a:srgbClr val="DADADA"/>
        </a:accent4>
        <a:accent5>
          <a:srgbClr val="FFFF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actice Template 16">
        <a:dk1>
          <a:srgbClr val="000000"/>
        </a:dk1>
        <a:lt1>
          <a:srgbClr val="FFFFFF"/>
        </a:lt1>
        <a:dk2>
          <a:srgbClr val="FFFFFF"/>
        </a:dk2>
        <a:lt2>
          <a:srgbClr val="808080"/>
        </a:lt2>
        <a:accent1>
          <a:srgbClr val="FFFF00"/>
        </a:accent1>
        <a:accent2>
          <a:srgbClr val="333399"/>
        </a:accent2>
        <a:accent3>
          <a:srgbClr val="FFFFFF"/>
        </a:accent3>
        <a:accent4>
          <a:srgbClr val="000000"/>
        </a:accent4>
        <a:accent5>
          <a:srgbClr val="FFFF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0_Default with figure #">
  <a:themeElements>
    <a:clrScheme name="Custom 1">
      <a:dk1>
        <a:srgbClr val="000000"/>
      </a:dk1>
      <a:lt1>
        <a:srgbClr val="FFFFFF"/>
      </a:lt1>
      <a:dk2>
        <a:srgbClr val="FF8811"/>
      </a:dk2>
      <a:lt2>
        <a:srgbClr val="FFD204"/>
      </a:lt2>
      <a:accent1>
        <a:srgbClr val="133559"/>
      </a:accent1>
      <a:accent2>
        <a:srgbClr val="025189"/>
      </a:accent2>
      <a:accent3>
        <a:srgbClr val="0072C0"/>
      </a:accent3>
      <a:accent4>
        <a:srgbClr val="31A3E3"/>
      </a:accent4>
      <a:accent5>
        <a:srgbClr val="7BC7ED"/>
      </a:accent5>
      <a:accent6>
        <a:srgbClr val="B0DDF4"/>
      </a:accent6>
      <a:hlink>
        <a:srgbClr val="0072C0"/>
      </a:hlink>
      <a:folHlink>
        <a:srgbClr val="0072C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dirty="0" err="1" smtClean="0">
            <a:latin typeface="Calibri" pitchFamily="34" charset="0"/>
            <a:cs typeface="Meta Offc Pro"/>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06244D"/>
        </a:accent1>
        <a:accent2>
          <a:srgbClr val="F7871B"/>
        </a:accent2>
        <a:accent3>
          <a:srgbClr val="FFFFFF"/>
        </a:accent3>
        <a:accent4>
          <a:srgbClr val="000000"/>
        </a:accent4>
        <a:accent5>
          <a:srgbClr val="AAACB2"/>
        </a:accent5>
        <a:accent6>
          <a:srgbClr val="E07A17"/>
        </a:accent6>
        <a:hlink>
          <a:srgbClr val="747894"/>
        </a:hlink>
        <a:folHlink>
          <a:srgbClr val="FCB46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06244D"/>
        </a:accent1>
        <a:accent2>
          <a:srgbClr val="465274"/>
        </a:accent2>
        <a:accent3>
          <a:srgbClr val="FFFFFF"/>
        </a:accent3>
        <a:accent4>
          <a:srgbClr val="000000"/>
        </a:accent4>
        <a:accent5>
          <a:srgbClr val="AAACB2"/>
        </a:accent5>
        <a:accent6>
          <a:srgbClr val="3F4968"/>
        </a:accent6>
        <a:hlink>
          <a:srgbClr val="F7871B"/>
        </a:hlink>
        <a:folHlink>
          <a:srgbClr val="FCB46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B5B8C9"/>
        </a:lt2>
        <a:accent1>
          <a:srgbClr val="465274"/>
        </a:accent1>
        <a:accent2>
          <a:srgbClr val="06244D"/>
        </a:accent2>
        <a:accent3>
          <a:srgbClr val="FFFFFF"/>
        </a:accent3>
        <a:accent4>
          <a:srgbClr val="00000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
      <a:clrScheme name="Blank Presentation 16">
        <a:dk1>
          <a:srgbClr val="06244D"/>
        </a:dk1>
        <a:lt1>
          <a:srgbClr val="FFFFFF"/>
        </a:lt1>
        <a:dk2>
          <a:srgbClr val="06244D"/>
        </a:dk2>
        <a:lt2>
          <a:srgbClr val="B5B8C9"/>
        </a:lt2>
        <a:accent1>
          <a:srgbClr val="465274"/>
        </a:accent1>
        <a:accent2>
          <a:srgbClr val="06244D"/>
        </a:accent2>
        <a:accent3>
          <a:srgbClr val="FFFFFF"/>
        </a:accent3>
        <a:accent4>
          <a:srgbClr val="041D4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_Office Theme">
  <a:themeElements>
    <a:clrScheme name="HYPERLIML">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2_Office Theme">
  <a:themeElements>
    <a:clrScheme name="HYPERLIML">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3_Office Theme">
  <a:themeElements>
    <a:clrScheme name="HYPERLIML">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11_Default with figure #">
  <a:themeElements>
    <a:clrScheme name="Custom 1">
      <a:dk1>
        <a:srgbClr val="000000"/>
      </a:dk1>
      <a:lt1>
        <a:srgbClr val="FFFFFF"/>
      </a:lt1>
      <a:dk2>
        <a:srgbClr val="FF8811"/>
      </a:dk2>
      <a:lt2>
        <a:srgbClr val="FFD204"/>
      </a:lt2>
      <a:accent1>
        <a:srgbClr val="133559"/>
      </a:accent1>
      <a:accent2>
        <a:srgbClr val="025189"/>
      </a:accent2>
      <a:accent3>
        <a:srgbClr val="0072C0"/>
      </a:accent3>
      <a:accent4>
        <a:srgbClr val="31A3E3"/>
      </a:accent4>
      <a:accent5>
        <a:srgbClr val="7BC7ED"/>
      </a:accent5>
      <a:accent6>
        <a:srgbClr val="B0DDF4"/>
      </a:accent6>
      <a:hlink>
        <a:srgbClr val="0072C0"/>
      </a:hlink>
      <a:folHlink>
        <a:srgbClr val="0072C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dirty="0" err="1" smtClean="0">
            <a:latin typeface="Calibri" pitchFamily="34" charset="0"/>
            <a:cs typeface="Meta Offc Pro"/>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06244D"/>
        </a:accent1>
        <a:accent2>
          <a:srgbClr val="F7871B"/>
        </a:accent2>
        <a:accent3>
          <a:srgbClr val="FFFFFF"/>
        </a:accent3>
        <a:accent4>
          <a:srgbClr val="000000"/>
        </a:accent4>
        <a:accent5>
          <a:srgbClr val="AAACB2"/>
        </a:accent5>
        <a:accent6>
          <a:srgbClr val="E07A17"/>
        </a:accent6>
        <a:hlink>
          <a:srgbClr val="747894"/>
        </a:hlink>
        <a:folHlink>
          <a:srgbClr val="FCB46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06244D"/>
        </a:accent1>
        <a:accent2>
          <a:srgbClr val="465274"/>
        </a:accent2>
        <a:accent3>
          <a:srgbClr val="FFFFFF"/>
        </a:accent3>
        <a:accent4>
          <a:srgbClr val="000000"/>
        </a:accent4>
        <a:accent5>
          <a:srgbClr val="AAACB2"/>
        </a:accent5>
        <a:accent6>
          <a:srgbClr val="3F4968"/>
        </a:accent6>
        <a:hlink>
          <a:srgbClr val="F7871B"/>
        </a:hlink>
        <a:folHlink>
          <a:srgbClr val="FCB46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B5B8C9"/>
        </a:lt2>
        <a:accent1>
          <a:srgbClr val="465274"/>
        </a:accent1>
        <a:accent2>
          <a:srgbClr val="06244D"/>
        </a:accent2>
        <a:accent3>
          <a:srgbClr val="FFFFFF"/>
        </a:accent3>
        <a:accent4>
          <a:srgbClr val="00000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
      <a:clrScheme name="Blank Presentation 16">
        <a:dk1>
          <a:srgbClr val="06244D"/>
        </a:dk1>
        <a:lt1>
          <a:srgbClr val="FFFFFF"/>
        </a:lt1>
        <a:dk2>
          <a:srgbClr val="06244D"/>
        </a:dk2>
        <a:lt2>
          <a:srgbClr val="B5B8C9"/>
        </a:lt2>
        <a:accent1>
          <a:srgbClr val="465274"/>
        </a:accent1>
        <a:accent2>
          <a:srgbClr val="06244D"/>
        </a:accent2>
        <a:accent3>
          <a:srgbClr val="FFFFFF"/>
        </a:accent3>
        <a:accent4>
          <a:srgbClr val="041D4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12_Default with figure #">
  <a:themeElements>
    <a:clrScheme name="Custom 1">
      <a:dk1>
        <a:srgbClr val="000000"/>
      </a:dk1>
      <a:lt1>
        <a:srgbClr val="FFFFFF"/>
      </a:lt1>
      <a:dk2>
        <a:srgbClr val="FF8811"/>
      </a:dk2>
      <a:lt2>
        <a:srgbClr val="FFD204"/>
      </a:lt2>
      <a:accent1>
        <a:srgbClr val="133559"/>
      </a:accent1>
      <a:accent2>
        <a:srgbClr val="025189"/>
      </a:accent2>
      <a:accent3>
        <a:srgbClr val="0072C0"/>
      </a:accent3>
      <a:accent4>
        <a:srgbClr val="31A3E3"/>
      </a:accent4>
      <a:accent5>
        <a:srgbClr val="7BC7ED"/>
      </a:accent5>
      <a:accent6>
        <a:srgbClr val="B0DDF4"/>
      </a:accent6>
      <a:hlink>
        <a:srgbClr val="0072C0"/>
      </a:hlink>
      <a:folHlink>
        <a:srgbClr val="0072C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dirty="0" err="1" smtClean="0">
            <a:latin typeface="Calibri" pitchFamily="34" charset="0"/>
            <a:cs typeface="Meta Offc Pro"/>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06244D"/>
        </a:accent1>
        <a:accent2>
          <a:srgbClr val="F7871B"/>
        </a:accent2>
        <a:accent3>
          <a:srgbClr val="FFFFFF"/>
        </a:accent3>
        <a:accent4>
          <a:srgbClr val="000000"/>
        </a:accent4>
        <a:accent5>
          <a:srgbClr val="AAACB2"/>
        </a:accent5>
        <a:accent6>
          <a:srgbClr val="E07A17"/>
        </a:accent6>
        <a:hlink>
          <a:srgbClr val="747894"/>
        </a:hlink>
        <a:folHlink>
          <a:srgbClr val="FCB46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06244D"/>
        </a:accent1>
        <a:accent2>
          <a:srgbClr val="465274"/>
        </a:accent2>
        <a:accent3>
          <a:srgbClr val="FFFFFF"/>
        </a:accent3>
        <a:accent4>
          <a:srgbClr val="000000"/>
        </a:accent4>
        <a:accent5>
          <a:srgbClr val="AAACB2"/>
        </a:accent5>
        <a:accent6>
          <a:srgbClr val="3F4968"/>
        </a:accent6>
        <a:hlink>
          <a:srgbClr val="F7871B"/>
        </a:hlink>
        <a:folHlink>
          <a:srgbClr val="FCB46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B5B8C9"/>
        </a:lt2>
        <a:accent1>
          <a:srgbClr val="465274"/>
        </a:accent1>
        <a:accent2>
          <a:srgbClr val="06244D"/>
        </a:accent2>
        <a:accent3>
          <a:srgbClr val="FFFFFF"/>
        </a:accent3>
        <a:accent4>
          <a:srgbClr val="00000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
      <a:clrScheme name="Blank Presentation 16">
        <a:dk1>
          <a:srgbClr val="06244D"/>
        </a:dk1>
        <a:lt1>
          <a:srgbClr val="FFFFFF"/>
        </a:lt1>
        <a:dk2>
          <a:srgbClr val="06244D"/>
        </a:dk2>
        <a:lt2>
          <a:srgbClr val="B5B8C9"/>
        </a:lt2>
        <a:accent1>
          <a:srgbClr val="465274"/>
        </a:accent1>
        <a:accent2>
          <a:srgbClr val="06244D"/>
        </a:accent2>
        <a:accent3>
          <a:srgbClr val="FFFFFF"/>
        </a:accent3>
        <a:accent4>
          <a:srgbClr val="041D4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4_Office Theme">
  <a:themeElements>
    <a:clrScheme name="HYPERLIML">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7.xml><?xml version="1.0" encoding="utf-8"?>
<a:theme xmlns:a="http://schemas.openxmlformats.org/drawingml/2006/main" name="13_Default with figure #">
  <a:themeElements>
    <a:clrScheme name="Custom 1">
      <a:dk1>
        <a:srgbClr val="000000"/>
      </a:dk1>
      <a:lt1>
        <a:srgbClr val="FFFFFF"/>
      </a:lt1>
      <a:dk2>
        <a:srgbClr val="FF8811"/>
      </a:dk2>
      <a:lt2>
        <a:srgbClr val="FFD204"/>
      </a:lt2>
      <a:accent1>
        <a:srgbClr val="133559"/>
      </a:accent1>
      <a:accent2>
        <a:srgbClr val="025189"/>
      </a:accent2>
      <a:accent3>
        <a:srgbClr val="0072C0"/>
      </a:accent3>
      <a:accent4>
        <a:srgbClr val="31A3E3"/>
      </a:accent4>
      <a:accent5>
        <a:srgbClr val="7BC7ED"/>
      </a:accent5>
      <a:accent6>
        <a:srgbClr val="B0DDF4"/>
      </a:accent6>
      <a:hlink>
        <a:srgbClr val="0072C0"/>
      </a:hlink>
      <a:folHlink>
        <a:srgbClr val="0072C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dirty="0" err="1" smtClean="0">
            <a:latin typeface="Calibri" pitchFamily="34" charset="0"/>
            <a:cs typeface="Meta Offc Pro"/>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06244D"/>
        </a:accent1>
        <a:accent2>
          <a:srgbClr val="F7871B"/>
        </a:accent2>
        <a:accent3>
          <a:srgbClr val="FFFFFF"/>
        </a:accent3>
        <a:accent4>
          <a:srgbClr val="000000"/>
        </a:accent4>
        <a:accent5>
          <a:srgbClr val="AAACB2"/>
        </a:accent5>
        <a:accent6>
          <a:srgbClr val="E07A17"/>
        </a:accent6>
        <a:hlink>
          <a:srgbClr val="747894"/>
        </a:hlink>
        <a:folHlink>
          <a:srgbClr val="FCB46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06244D"/>
        </a:accent1>
        <a:accent2>
          <a:srgbClr val="465274"/>
        </a:accent2>
        <a:accent3>
          <a:srgbClr val="FFFFFF"/>
        </a:accent3>
        <a:accent4>
          <a:srgbClr val="000000"/>
        </a:accent4>
        <a:accent5>
          <a:srgbClr val="AAACB2"/>
        </a:accent5>
        <a:accent6>
          <a:srgbClr val="3F4968"/>
        </a:accent6>
        <a:hlink>
          <a:srgbClr val="F7871B"/>
        </a:hlink>
        <a:folHlink>
          <a:srgbClr val="FCB46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B5B8C9"/>
        </a:lt2>
        <a:accent1>
          <a:srgbClr val="465274"/>
        </a:accent1>
        <a:accent2>
          <a:srgbClr val="06244D"/>
        </a:accent2>
        <a:accent3>
          <a:srgbClr val="FFFFFF"/>
        </a:accent3>
        <a:accent4>
          <a:srgbClr val="00000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
      <a:clrScheme name="Blank Presentation 16">
        <a:dk1>
          <a:srgbClr val="06244D"/>
        </a:dk1>
        <a:lt1>
          <a:srgbClr val="FFFFFF"/>
        </a:lt1>
        <a:dk2>
          <a:srgbClr val="06244D"/>
        </a:dk2>
        <a:lt2>
          <a:srgbClr val="B5B8C9"/>
        </a:lt2>
        <a:accent1>
          <a:srgbClr val="465274"/>
        </a:accent1>
        <a:accent2>
          <a:srgbClr val="06244D"/>
        </a:accent2>
        <a:accent3>
          <a:srgbClr val="FFFFFF"/>
        </a:accent3>
        <a:accent4>
          <a:srgbClr val="041D4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VS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ractic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ractic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actice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actice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actice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actice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actice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actice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actice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actice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actice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actice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actice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ractice Template 13">
        <a:dk1>
          <a:srgbClr val="660033"/>
        </a:dk1>
        <a:lt1>
          <a:srgbClr val="FFFFFF"/>
        </a:lt1>
        <a:dk2>
          <a:srgbClr val="660033"/>
        </a:dk2>
        <a:lt2>
          <a:srgbClr val="808080"/>
        </a:lt2>
        <a:accent1>
          <a:srgbClr val="BBE0E3"/>
        </a:accent1>
        <a:accent2>
          <a:srgbClr val="333399"/>
        </a:accent2>
        <a:accent3>
          <a:srgbClr val="FFFFFF"/>
        </a:accent3>
        <a:accent4>
          <a:srgbClr val="56002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actice Template 14">
        <a:dk1>
          <a:srgbClr val="660033"/>
        </a:dk1>
        <a:lt1>
          <a:srgbClr val="FFFFFF"/>
        </a:lt1>
        <a:dk2>
          <a:srgbClr val="660033"/>
        </a:dk2>
        <a:lt2>
          <a:srgbClr val="808080"/>
        </a:lt2>
        <a:accent1>
          <a:srgbClr val="FFFF00"/>
        </a:accent1>
        <a:accent2>
          <a:srgbClr val="333399"/>
        </a:accent2>
        <a:accent3>
          <a:srgbClr val="FFFFFF"/>
        </a:accent3>
        <a:accent4>
          <a:srgbClr val="56002A"/>
        </a:accent4>
        <a:accent5>
          <a:srgbClr val="FFFF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actice Template 15">
        <a:dk1>
          <a:srgbClr val="FFFFFF"/>
        </a:dk1>
        <a:lt1>
          <a:srgbClr val="FFFFFF"/>
        </a:lt1>
        <a:dk2>
          <a:srgbClr val="660033"/>
        </a:dk2>
        <a:lt2>
          <a:srgbClr val="808080"/>
        </a:lt2>
        <a:accent1>
          <a:srgbClr val="FFFF00"/>
        </a:accent1>
        <a:accent2>
          <a:srgbClr val="333399"/>
        </a:accent2>
        <a:accent3>
          <a:srgbClr val="FFFFFF"/>
        </a:accent3>
        <a:accent4>
          <a:srgbClr val="DADADA"/>
        </a:accent4>
        <a:accent5>
          <a:srgbClr val="FFFF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actice Template 16">
        <a:dk1>
          <a:srgbClr val="000000"/>
        </a:dk1>
        <a:lt1>
          <a:srgbClr val="FFFFFF"/>
        </a:lt1>
        <a:dk2>
          <a:srgbClr val="FFFFFF"/>
        </a:dk2>
        <a:lt2>
          <a:srgbClr val="808080"/>
        </a:lt2>
        <a:accent1>
          <a:srgbClr val="FFFF00"/>
        </a:accent1>
        <a:accent2>
          <a:srgbClr val="333399"/>
        </a:accent2>
        <a:accent3>
          <a:srgbClr val="FFFFFF"/>
        </a:accent3>
        <a:accent4>
          <a:srgbClr val="000000"/>
        </a:accent4>
        <a:accent5>
          <a:srgbClr val="FFFF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3_Practice Template">
  <a:themeElements>
    <a:clrScheme name="">
      <a:dk1>
        <a:srgbClr val="FFFFFF"/>
      </a:dk1>
      <a:lt1>
        <a:srgbClr val="FFFFFF"/>
      </a:lt1>
      <a:dk2>
        <a:srgbClr val="FFFFFF"/>
      </a:dk2>
      <a:lt2>
        <a:srgbClr val="000000"/>
      </a:lt2>
      <a:accent1>
        <a:srgbClr val="99CCFF"/>
      </a:accent1>
      <a:accent2>
        <a:srgbClr val="99CCFF"/>
      </a:accent2>
      <a:accent3>
        <a:srgbClr val="FFFFFF"/>
      </a:accent3>
      <a:accent4>
        <a:srgbClr val="DADADA"/>
      </a:accent4>
      <a:accent5>
        <a:srgbClr val="CAE2FF"/>
      </a:accent5>
      <a:accent6>
        <a:srgbClr val="8AB9E7"/>
      </a:accent6>
      <a:hlink>
        <a:srgbClr val="3333CC"/>
      </a:hlink>
      <a:folHlink>
        <a:srgbClr val="AF67FF"/>
      </a:folHlink>
    </a:clrScheme>
    <a:fontScheme name="Practic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ractic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actice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actice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actice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actice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actice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actice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actice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actice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actice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actice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actice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ractice Template 13">
        <a:dk1>
          <a:srgbClr val="660033"/>
        </a:dk1>
        <a:lt1>
          <a:srgbClr val="FFFFFF"/>
        </a:lt1>
        <a:dk2>
          <a:srgbClr val="660033"/>
        </a:dk2>
        <a:lt2>
          <a:srgbClr val="808080"/>
        </a:lt2>
        <a:accent1>
          <a:srgbClr val="BBE0E3"/>
        </a:accent1>
        <a:accent2>
          <a:srgbClr val="333399"/>
        </a:accent2>
        <a:accent3>
          <a:srgbClr val="FFFFFF"/>
        </a:accent3>
        <a:accent4>
          <a:srgbClr val="56002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actice Template 14">
        <a:dk1>
          <a:srgbClr val="660033"/>
        </a:dk1>
        <a:lt1>
          <a:srgbClr val="FFFFFF"/>
        </a:lt1>
        <a:dk2>
          <a:srgbClr val="660033"/>
        </a:dk2>
        <a:lt2>
          <a:srgbClr val="808080"/>
        </a:lt2>
        <a:accent1>
          <a:srgbClr val="FFFF00"/>
        </a:accent1>
        <a:accent2>
          <a:srgbClr val="333399"/>
        </a:accent2>
        <a:accent3>
          <a:srgbClr val="FFFFFF"/>
        </a:accent3>
        <a:accent4>
          <a:srgbClr val="56002A"/>
        </a:accent4>
        <a:accent5>
          <a:srgbClr val="FFFF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actice Template 15">
        <a:dk1>
          <a:srgbClr val="FFFFFF"/>
        </a:dk1>
        <a:lt1>
          <a:srgbClr val="FFFFFF"/>
        </a:lt1>
        <a:dk2>
          <a:srgbClr val="660033"/>
        </a:dk2>
        <a:lt2>
          <a:srgbClr val="808080"/>
        </a:lt2>
        <a:accent1>
          <a:srgbClr val="FFFF00"/>
        </a:accent1>
        <a:accent2>
          <a:srgbClr val="333399"/>
        </a:accent2>
        <a:accent3>
          <a:srgbClr val="FFFFFF"/>
        </a:accent3>
        <a:accent4>
          <a:srgbClr val="DADADA"/>
        </a:accent4>
        <a:accent5>
          <a:srgbClr val="FFFF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actice Template 16">
        <a:dk1>
          <a:srgbClr val="000000"/>
        </a:dk1>
        <a:lt1>
          <a:srgbClr val="FFFFFF"/>
        </a:lt1>
        <a:dk2>
          <a:srgbClr val="FFFFFF"/>
        </a:dk2>
        <a:lt2>
          <a:srgbClr val="808080"/>
        </a:lt2>
        <a:accent1>
          <a:srgbClr val="FFFF00"/>
        </a:accent1>
        <a:accent2>
          <a:srgbClr val="333399"/>
        </a:accent2>
        <a:accent3>
          <a:srgbClr val="FFFFFF"/>
        </a:accent3>
        <a:accent4>
          <a:srgbClr val="000000"/>
        </a:accent4>
        <a:accent5>
          <a:srgbClr val="FFFF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Practice Template">
  <a:themeElements>
    <a:clrScheme name="">
      <a:dk1>
        <a:srgbClr val="000000"/>
      </a:dk1>
      <a:lt1>
        <a:srgbClr val="FFFFFF"/>
      </a:lt1>
      <a:dk2>
        <a:srgbClr val="000000"/>
      </a:dk2>
      <a:lt2>
        <a:srgbClr val="000000"/>
      </a:lt2>
      <a:accent1>
        <a:srgbClr val="99CCFF"/>
      </a:accent1>
      <a:accent2>
        <a:srgbClr val="99CCFF"/>
      </a:accent2>
      <a:accent3>
        <a:srgbClr val="FFFFFF"/>
      </a:accent3>
      <a:accent4>
        <a:srgbClr val="000000"/>
      </a:accent4>
      <a:accent5>
        <a:srgbClr val="CAE2FF"/>
      </a:accent5>
      <a:accent6>
        <a:srgbClr val="8AB9E7"/>
      </a:accent6>
      <a:hlink>
        <a:srgbClr val="3333CC"/>
      </a:hlink>
      <a:folHlink>
        <a:srgbClr val="AF67FF"/>
      </a:folHlink>
    </a:clrScheme>
    <a:fontScheme name="1_Practic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80000"/>
          </a:lnSpc>
          <a:spcBef>
            <a:spcPct val="20000"/>
          </a:spcBef>
          <a:spcAft>
            <a:spcPct val="0"/>
          </a:spcAft>
          <a:buClrTx/>
          <a:buSzTx/>
          <a:buFontTx/>
          <a:buChar char="•"/>
          <a:tabLst/>
          <a:defRPr kumimoji="0" lang="en-US"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80000"/>
          </a:lnSpc>
          <a:spcBef>
            <a:spcPct val="20000"/>
          </a:spcBef>
          <a:spcAft>
            <a:spcPct val="0"/>
          </a:spcAft>
          <a:buClrTx/>
          <a:buSzTx/>
          <a:buFontTx/>
          <a:buChar char="•"/>
          <a:tabLst/>
          <a:defRPr kumimoji="0" lang="en-US" sz="2400" b="0" i="0" u="none" strike="noStrike" cap="none" normalizeH="0" baseline="0" smtClean="0">
            <a:ln>
              <a:noFill/>
            </a:ln>
            <a:solidFill>
              <a:schemeClr val="bg1"/>
            </a:solidFill>
            <a:effectLst/>
            <a:latin typeface="Arial" charset="0"/>
          </a:defRPr>
        </a:defPPr>
      </a:lstStyle>
    </a:lnDef>
  </a:objectDefaults>
  <a:extraClrSchemeLst>
    <a:extraClrScheme>
      <a:clrScheme name="1_Practic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actice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actice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actice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actice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actice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actice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actice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actice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actice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actice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actice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Practice Template 13">
        <a:dk1>
          <a:srgbClr val="660033"/>
        </a:dk1>
        <a:lt1>
          <a:srgbClr val="FFFFFF"/>
        </a:lt1>
        <a:dk2>
          <a:srgbClr val="660033"/>
        </a:dk2>
        <a:lt2>
          <a:srgbClr val="808080"/>
        </a:lt2>
        <a:accent1>
          <a:srgbClr val="BBE0E3"/>
        </a:accent1>
        <a:accent2>
          <a:srgbClr val="333399"/>
        </a:accent2>
        <a:accent3>
          <a:srgbClr val="FFFFFF"/>
        </a:accent3>
        <a:accent4>
          <a:srgbClr val="56002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actice Template 14">
        <a:dk1>
          <a:srgbClr val="660033"/>
        </a:dk1>
        <a:lt1>
          <a:srgbClr val="FFFFFF"/>
        </a:lt1>
        <a:dk2>
          <a:srgbClr val="660033"/>
        </a:dk2>
        <a:lt2>
          <a:srgbClr val="808080"/>
        </a:lt2>
        <a:accent1>
          <a:srgbClr val="FFFF00"/>
        </a:accent1>
        <a:accent2>
          <a:srgbClr val="333399"/>
        </a:accent2>
        <a:accent3>
          <a:srgbClr val="FFFFFF"/>
        </a:accent3>
        <a:accent4>
          <a:srgbClr val="56002A"/>
        </a:accent4>
        <a:accent5>
          <a:srgbClr val="FFFF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actice Template 15">
        <a:dk1>
          <a:srgbClr val="FFFFFF"/>
        </a:dk1>
        <a:lt1>
          <a:srgbClr val="FFFFFF"/>
        </a:lt1>
        <a:dk2>
          <a:srgbClr val="660033"/>
        </a:dk2>
        <a:lt2>
          <a:srgbClr val="808080"/>
        </a:lt2>
        <a:accent1>
          <a:srgbClr val="FFFF00"/>
        </a:accent1>
        <a:accent2>
          <a:srgbClr val="333399"/>
        </a:accent2>
        <a:accent3>
          <a:srgbClr val="FFFFFF"/>
        </a:accent3>
        <a:accent4>
          <a:srgbClr val="DADADA"/>
        </a:accent4>
        <a:accent5>
          <a:srgbClr val="FFFF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actice Template 16">
        <a:dk1>
          <a:srgbClr val="000000"/>
        </a:dk1>
        <a:lt1>
          <a:srgbClr val="FFFFFF"/>
        </a:lt1>
        <a:dk2>
          <a:srgbClr val="FFFFFF"/>
        </a:dk2>
        <a:lt2>
          <a:srgbClr val="808080"/>
        </a:lt2>
        <a:accent1>
          <a:srgbClr val="FFFF00"/>
        </a:accent1>
        <a:accent2>
          <a:srgbClr val="333399"/>
        </a:accent2>
        <a:accent3>
          <a:srgbClr val="FFFFFF"/>
        </a:accent3>
        <a:accent4>
          <a:srgbClr val="000000"/>
        </a:accent4>
        <a:accent5>
          <a:srgbClr val="FFFF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4_Practice Template">
  <a:themeElements>
    <a:clrScheme name="">
      <a:dk1>
        <a:srgbClr val="FFFFFF"/>
      </a:dk1>
      <a:lt1>
        <a:srgbClr val="FFFFFF"/>
      </a:lt1>
      <a:dk2>
        <a:srgbClr val="FFFFFF"/>
      </a:dk2>
      <a:lt2>
        <a:srgbClr val="000000"/>
      </a:lt2>
      <a:accent1>
        <a:srgbClr val="99CCFF"/>
      </a:accent1>
      <a:accent2>
        <a:srgbClr val="99CCFF"/>
      </a:accent2>
      <a:accent3>
        <a:srgbClr val="FFFFFF"/>
      </a:accent3>
      <a:accent4>
        <a:srgbClr val="DADADA"/>
      </a:accent4>
      <a:accent5>
        <a:srgbClr val="CAE2FF"/>
      </a:accent5>
      <a:accent6>
        <a:srgbClr val="8AB9E7"/>
      </a:accent6>
      <a:hlink>
        <a:srgbClr val="3333CC"/>
      </a:hlink>
      <a:folHlink>
        <a:srgbClr val="AF67FF"/>
      </a:folHlink>
    </a:clrScheme>
    <a:fontScheme name="Practic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ractic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actice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actice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actice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actice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actice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actice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actice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actice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actice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actice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actice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ractice Template 13">
        <a:dk1>
          <a:srgbClr val="660033"/>
        </a:dk1>
        <a:lt1>
          <a:srgbClr val="FFFFFF"/>
        </a:lt1>
        <a:dk2>
          <a:srgbClr val="660033"/>
        </a:dk2>
        <a:lt2>
          <a:srgbClr val="808080"/>
        </a:lt2>
        <a:accent1>
          <a:srgbClr val="BBE0E3"/>
        </a:accent1>
        <a:accent2>
          <a:srgbClr val="333399"/>
        </a:accent2>
        <a:accent3>
          <a:srgbClr val="FFFFFF"/>
        </a:accent3>
        <a:accent4>
          <a:srgbClr val="56002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actice Template 14">
        <a:dk1>
          <a:srgbClr val="660033"/>
        </a:dk1>
        <a:lt1>
          <a:srgbClr val="FFFFFF"/>
        </a:lt1>
        <a:dk2>
          <a:srgbClr val="660033"/>
        </a:dk2>
        <a:lt2>
          <a:srgbClr val="808080"/>
        </a:lt2>
        <a:accent1>
          <a:srgbClr val="FFFF00"/>
        </a:accent1>
        <a:accent2>
          <a:srgbClr val="333399"/>
        </a:accent2>
        <a:accent3>
          <a:srgbClr val="FFFFFF"/>
        </a:accent3>
        <a:accent4>
          <a:srgbClr val="56002A"/>
        </a:accent4>
        <a:accent5>
          <a:srgbClr val="FFFF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actice Template 15">
        <a:dk1>
          <a:srgbClr val="FFFFFF"/>
        </a:dk1>
        <a:lt1>
          <a:srgbClr val="FFFFFF"/>
        </a:lt1>
        <a:dk2>
          <a:srgbClr val="660033"/>
        </a:dk2>
        <a:lt2>
          <a:srgbClr val="808080"/>
        </a:lt2>
        <a:accent1>
          <a:srgbClr val="FFFF00"/>
        </a:accent1>
        <a:accent2>
          <a:srgbClr val="333399"/>
        </a:accent2>
        <a:accent3>
          <a:srgbClr val="FFFFFF"/>
        </a:accent3>
        <a:accent4>
          <a:srgbClr val="DADADA"/>
        </a:accent4>
        <a:accent5>
          <a:srgbClr val="FFFF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actice Template 16">
        <a:dk1>
          <a:srgbClr val="000000"/>
        </a:dk1>
        <a:lt1>
          <a:srgbClr val="FFFFFF"/>
        </a:lt1>
        <a:dk2>
          <a:srgbClr val="FFFFFF"/>
        </a:dk2>
        <a:lt2>
          <a:srgbClr val="808080"/>
        </a:lt2>
        <a:accent1>
          <a:srgbClr val="FFFF00"/>
        </a:accent1>
        <a:accent2>
          <a:srgbClr val="333399"/>
        </a:accent2>
        <a:accent3>
          <a:srgbClr val="FFFFFF"/>
        </a:accent3>
        <a:accent4>
          <a:srgbClr val="000000"/>
        </a:accent4>
        <a:accent5>
          <a:srgbClr val="FFFF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KCMU B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KCMU B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KCMU B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KCMU B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KCMU BW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KCMU BW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KCMU B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KCMU B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KCMU B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Kaiser Theme">
  <a:themeElements>
    <a:clrScheme name="KCMU Color Theme">
      <a:dk1>
        <a:srgbClr val="000000"/>
      </a:dk1>
      <a:lt1>
        <a:srgbClr val="FFFFFF"/>
      </a:lt1>
      <a:dk2>
        <a:srgbClr val="003466"/>
      </a:dk2>
      <a:lt2>
        <a:srgbClr val="CCD6E0"/>
      </a:lt2>
      <a:accent1>
        <a:srgbClr val="003466"/>
      </a:accent1>
      <a:accent2>
        <a:srgbClr val="0A5B9E"/>
      </a:accent2>
      <a:accent3>
        <a:srgbClr val="78A6DC"/>
      </a:accent3>
      <a:accent4>
        <a:srgbClr val="CCD6E0"/>
      </a:accent4>
      <a:accent5>
        <a:srgbClr val="F79647"/>
      </a:accent5>
      <a:accent6>
        <a:srgbClr val="C04900"/>
      </a:accent6>
      <a:hlink>
        <a:srgbClr val="548DD4"/>
      </a:hlink>
      <a:folHlink>
        <a:srgbClr val="1736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F990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latin typeface="+mj-lt"/>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06244D"/>
        </a:accent1>
        <a:accent2>
          <a:srgbClr val="F7871B"/>
        </a:accent2>
        <a:accent3>
          <a:srgbClr val="FFFFFF"/>
        </a:accent3>
        <a:accent4>
          <a:srgbClr val="000000"/>
        </a:accent4>
        <a:accent5>
          <a:srgbClr val="AAACB2"/>
        </a:accent5>
        <a:accent6>
          <a:srgbClr val="E07A17"/>
        </a:accent6>
        <a:hlink>
          <a:srgbClr val="747894"/>
        </a:hlink>
        <a:folHlink>
          <a:srgbClr val="FCB46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06244D"/>
        </a:accent1>
        <a:accent2>
          <a:srgbClr val="465274"/>
        </a:accent2>
        <a:accent3>
          <a:srgbClr val="FFFFFF"/>
        </a:accent3>
        <a:accent4>
          <a:srgbClr val="000000"/>
        </a:accent4>
        <a:accent5>
          <a:srgbClr val="AAACB2"/>
        </a:accent5>
        <a:accent6>
          <a:srgbClr val="3F4968"/>
        </a:accent6>
        <a:hlink>
          <a:srgbClr val="F7871B"/>
        </a:hlink>
        <a:folHlink>
          <a:srgbClr val="FCB46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B5B8C9"/>
        </a:lt2>
        <a:accent1>
          <a:srgbClr val="465274"/>
        </a:accent1>
        <a:accent2>
          <a:srgbClr val="06244D"/>
        </a:accent2>
        <a:accent3>
          <a:srgbClr val="FFFFFF"/>
        </a:accent3>
        <a:accent4>
          <a:srgbClr val="00000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
      <a:clrScheme name="Blank Presentation 16">
        <a:dk1>
          <a:srgbClr val="06244D"/>
        </a:dk1>
        <a:lt1>
          <a:srgbClr val="FFFFFF"/>
        </a:lt1>
        <a:dk2>
          <a:srgbClr val="06244D"/>
        </a:dk2>
        <a:lt2>
          <a:srgbClr val="B5B8C9"/>
        </a:lt2>
        <a:accent1>
          <a:srgbClr val="465274"/>
        </a:accent1>
        <a:accent2>
          <a:srgbClr val="06244D"/>
        </a:accent2>
        <a:accent3>
          <a:srgbClr val="FFFFFF"/>
        </a:accent3>
        <a:accent4>
          <a:srgbClr val="041D4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65427</TotalTime>
  <Words>2402</Words>
  <Application>Microsoft Office PowerPoint</Application>
  <PresentationFormat>On-screen Show (4:3)</PresentationFormat>
  <Paragraphs>378</Paragraphs>
  <Slides>25</Slides>
  <Notes>21</Notes>
  <HiddenSlides>0</HiddenSlides>
  <MMClips>0</MMClips>
  <ScaleCrop>false</ScaleCrop>
  <HeadingPairs>
    <vt:vector size="6" baseType="variant">
      <vt:variant>
        <vt:lpstr>Fonts Used</vt:lpstr>
      </vt:variant>
      <vt:variant>
        <vt:i4>11</vt:i4>
      </vt:variant>
      <vt:variant>
        <vt:lpstr>Theme</vt:lpstr>
      </vt:variant>
      <vt:variant>
        <vt:i4>37</vt:i4>
      </vt:variant>
      <vt:variant>
        <vt:lpstr>Slide Titles</vt:lpstr>
      </vt:variant>
      <vt:variant>
        <vt:i4>25</vt:i4>
      </vt:variant>
    </vt:vector>
  </HeadingPairs>
  <TitlesOfParts>
    <vt:vector size="73" baseType="lpstr">
      <vt:lpstr>MS PGothic</vt:lpstr>
      <vt:lpstr>Arial</vt:lpstr>
      <vt:lpstr>Calibri</vt:lpstr>
      <vt:lpstr>Calibri Light</vt:lpstr>
      <vt:lpstr>Corbel</vt:lpstr>
      <vt:lpstr>Georgia</vt:lpstr>
      <vt:lpstr>Lucida Sans</vt:lpstr>
      <vt:lpstr>Meta Offc Pro</vt:lpstr>
      <vt:lpstr>Tahoma</vt:lpstr>
      <vt:lpstr>Times New Roman</vt:lpstr>
      <vt:lpstr>ZapfDingbatsITC</vt:lpstr>
      <vt:lpstr>22_Practice Template</vt:lpstr>
      <vt:lpstr>5_Office Theme</vt:lpstr>
      <vt:lpstr>1_Practice Template</vt:lpstr>
      <vt:lpstr>1_VSTheme1</vt:lpstr>
      <vt:lpstr>23_Practice Template</vt:lpstr>
      <vt:lpstr>2_Practice Template</vt:lpstr>
      <vt:lpstr>24_Practice Template</vt:lpstr>
      <vt:lpstr>1_KCMU BW</vt:lpstr>
      <vt:lpstr>3_Kaiser Theme</vt:lpstr>
      <vt:lpstr>4_Kaiser Theme</vt:lpstr>
      <vt:lpstr>3_blue and orange tabs theme</vt:lpstr>
      <vt:lpstr>6_Office Theme</vt:lpstr>
      <vt:lpstr>7_Office Theme</vt:lpstr>
      <vt:lpstr>8_Office Theme</vt:lpstr>
      <vt:lpstr>9_Office Theme</vt:lpstr>
      <vt:lpstr>10_Office Theme</vt:lpstr>
      <vt:lpstr>11_Office Theme</vt:lpstr>
      <vt:lpstr>25_Practice Template</vt:lpstr>
      <vt:lpstr>12_Office Theme</vt:lpstr>
      <vt:lpstr>Default with figure #</vt:lpstr>
      <vt:lpstr>1_Default with figure #</vt:lpstr>
      <vt:lpstr>2_Default with figure #</vt:lpstr>
      <vt:lpstr>3_Default with figure #</vt:lpstr>
      <vt:lpstr>4_Default with figure #</vt:lpstr>
      <vt:lpstr>5_Default with figure #</vt:lpstr>
      <vt:lpstr>6_Default with figure #</vt:lpstr>
      <vt:lpstr>7_Default with figure #</vt:lpstr>
      <vt:lpstr>8_Default with figure #</vt:lpstr>
      <vt:lpstr>9_Default with figure #</vt:lpstr>
      <vt:lpstr>10_Default with figure #</vt:lpstr>
      <vt:lpstr>1_Office Theme</vt:lpstr>
      <vt:lpstr>2_Office Theme</vt:lpstr>
      <vt:lpstr>3_Office Theme</vt:lpstr>
      <vt:lpstr>11_Default with figure #</vt:lpstr>
      <vt:lpstr>12_Default with figure #</vt:lpstr>
      <vt:lpstr>4_Office Theme</vt:lpstr>
      <vt:lpstr>13_Default with figure #</vt:lpstr>
      <vt:lpstr>PowerPoint Presentation</vt:lpstr>
      <vt:lpstr>PowerPoint Presentation</vt:lpstr>
      <vt:lpstr>PowerPoint Presentation</vt:lpstr>
      <vt:lpstr>PowerPoint Presentation</vt:lpstr>
      <vt:lpstr>PowerPoint Presentation</vt:lpstr>
      <vt:lpstr>Recessions and ACA implementation resulted in peaks in total Medicaid spending and enrollment growth  </vt:lpstr>
      <vt:lpstr>Enrollment and total spending slowed in FY 2016 and are projected to slow in FY 2017; state spending uptick projected for FY 2017  </vt:lpstr>
      <vt:lpstr>Medicaid enrollment and total spending growth for expansion and non-expansion states are slowing in FY 2016 and projected to slow in 2017</vt:lpstr>
      <vt:lpstr>Medicaid Expansion Decisions by Year of Implementation</vt:lpstr>
      <vt:lpstr>Since 2014, 32 states adopted the ACA Medicaid expansions, plus a few states made targeted eligibility changes</vt:lpstr>
      <vt:lpstr>PowerPoint Presentation</vt:lpstr>
      <vt:lpstr>States were most likely to increase payment rates for MCOs and nursing facilities, and to freeze hospital rates  </vt:lpstr>
      <vt:lpstr>At least 8 states reported plans to use provider taxes to finance the state share of Medicaid expansion costs  </vt:lpstr>
      <vt:lpstr>PowerPoint Presentation</vt:lpstr>
      <vt:lpstr>In 2016, at least 75% of all Medicaid beneficiaries are in an MCO in 28 states (up from 21 states in 2015)</vt:lpstr>
      <vt:lpstr>PowerPoint Presentation</vt:lpstr>
      <vt:lpstr>42 states now have delivery system initiatives; new initiatives in 21 states in FY 2016 and 25 states in FY 2017  </vt:lpstr>
      <vt:lpstr>Benefit enhancements in FY 2016 and for FY 2017 were most commonly for behavioral health, substance use disorders, tele-health &amp; dental services  </vt:lpstr>
      <vt:lpstr>PowerPoint Presentation</vt:lpstr>
      <vt:lpstr>17 of the 39 MCO states expanded or implemented new quality initiatives in MCOs in FY 2016; 17 also in FY 2017  </vt:lpstr>
      <vt:lpstr>Almost every state is expanding community-based Long Term Services and Supports  </vt:lpstr>
      <vt:lpstr>16 states are implementing new housing-related  services in 2016, 2017</vt:lpstr>
      <vt:lpstr>Managed LTSS remains a strong trend in 2016, 2017</vt:lpstr>
      <vt:lpstr>Looking ahead, Medicaid priorities are focused on goals and strategies to improve care and outcomes for high need populations</vt:lpstr>
      <vt:lpstr>PowerPoint Presentation</vt:lpstr>
    </vt:vector>
  </TitlesOfParts>
  <Company>Health Management Associates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Vernon Smith</dc:creator>
  <cp:lastModifiedBy>Alona Nenko</cp:lastModifiedBy>
  <cp:revision>1865</cp:revision>
  <cp:lastPrinted>2016-10-14T18:35:26Z</cp:lastPrinted>
  <dcterms:created xsi:type="dcterms:W3CDTF">2006-05-04T20:28:22Z</dcterms:created>
  <dcterms:modified xsi:type="dcterms:W3CDTF">2016-11-16T14:37:33Z</dcterms:modified>
</cp:coreProperties>
</file>