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7" r:id="rId2"/>
    <p:sldId id="282" r:id="rId3"/>
    <p:sldId id="283" r:id="rId4"/>
    <p:sldId id="284" r:id="rId5"/>
    <p:sldId id="285" r:id="rId6"/>
    <p:sldId id="258" r:id="rId7"/>
    <p:sldId id="260" r:id="rId8"/>
    <p:sldId id="263" r:id="rId9"/>
    <p:sldId id="265" r:id="rId10"/>
    <p:sldId id="266" r:id="rId11"/>
    <p:sldId id="267" r:id="rId12"/>
    <p:sldId id="268" r:id="rId13"/>
    <p:sldId id="269" r:id="rId14"/>
    <p:sldId id="261" r:id="rId15"/>
    <p:sldId id="270" r:id="rId16"/>
    <p:sldId id="272" r:id="rId17"/>
    <p:sldId id="279" r:id="rId18"/>
    <p:sldId id="271" r:id="rId19"/>
    <p:sldId id="273" r:id="rId20"/>
    <p:sldId id="274" r:id="rId21"/>
    <p:sldId id="275" r:id="rId22"/>
    <p:sldId id="276" r:id="rId23"/>
    <p:sldId id="277" r:id="rId24"/>
    <p:sldId id="278" r:id="rId25"/>
    <p:sldId id="286"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8"/>
    <a:srgbClr val="552533"/>
    <a:srgbClr val="86A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5"/>
    <p:restoredTop sz="84995"/>
  </p:normalViewPr>
  <p:slideViewPr>
    <p:cSldViewPr snapToGrid="0" snapToObjects="1">
      <p:cViewPr varScale="1">
        <p:scale>
          <a:sx n="92" d="100"/>
          <a:sy n="92"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FFD13E4-C94A-2F46-9680-65AD7895D74B}" type="datetimeFigureOut">
              <a:rPr lang="en-US" smtClean="0"/>
              <a:t>2/15/2017</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ED71380-2CFC-514B-8308-57EDFB783EAB}" type="slidenum">
              <a:rPr lang="en-US" smtClean="0"/>
              <a:t>‹#›</a:t>
            </a:fld>
            <a:endParaRPr lang="en-US"/>
          </a:p>
        </p:txBody>
      </p:sp>
    </p:spTree>
    <p:extLst>
      <p:ext uri="{BB962C8B-B14F-4D97-AF65-F5344CB8AC3E}">
        <p14:creationId xmlns:p14="http://schemas.microsoft.com/office/powerpoint/2010/main" val="47279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4337"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a:t>
            </a:fld>
            <a:endParaRPr lang="en-US"/>
          </a:p>
        </p:txBody>
      </p:sp>
    </p:spTree>
    <p:extLst>
      <p:ext uri="{BB962C8B-B14F-4D97-AF65-F5344CB8AC3E}">
        <p14:creationId xmlns:p14="http://schemas.microsoft.com/office/powerpoint/2010/main" val="177642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While the ACA has been controversial and there are many different POVs, the one issue that almost all GOP leaders can agree on is repeal. Although it has received little attention, a full repeal would eliminate among other things, free preventive services such as  flu shots and screenings for cancer and diabetes. It may also impact on the doughnut hole which has been improved. Near-term strategies are likely… </a:t>
            </a:r>
          </a:p>
          <a:p>
            <a:endParaRPr lang="en-US" dirty="0"/>
          </a:p>
          <a:p>
            <a:r>
              <a:rPr lang="en-US" dirty="0"/>
              <a:t>Bullet 2: Continued near-term… The current trend of Medicare Advantage growth is approximately 1-2% per year and the CBO’s projection supports this growth over the next 10 years. The GOP sees this growth as endorsement by elderly Americans that this is the vehicle to fund a more sustainable Medicare program for the nation’s seniors.</a:t>
            </a:r>
          </a:p>
          <a:p>
            <a:endParaRPr lang="en-US" dirty="0"/>
          </a:p>
          <a:p>
            <a:r>
              <a:rPr lang="en-US" dirty="0"/>
              <a:t>Bullet 3: The big controversy is around “defined contribution plan” also known as premium support.  This proposal is likely to be a long-term strategy.</a:t>
            </a:r>
          </a:p>
          <a:p>
            <a:endParaRPr lang="en-US" dirty="0"/>
          </a:p>
          <a:p>
            <a:r>
              <a:rPr lang="en-US" dirty="0"/>
              <a:t>Bullet 4: The details affecting different Medicare policy will vary but the fundamental platform will be around increased competition and choice (between Medicare Advantage and FFS). To the extent that privatization promote those values, we expect to see greater support.  The big question will be how much will privatization cost.</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10</a:t>
            </a:fld>
            <a:endParaRPr lang="en-US"/>
          </a:p>
        </p:txBody>
      </p:sp>
    </p:spTree>
    <p:extLst>
      <p:ext uri="{BB962C8B-B14F-4D97-AF65-F5344CB8AC3E}">
        <p14:creationId xmlns:p14="http://schemas.microsoft.com/office/powerpoint/2010/main" val="453985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2016</a:t>
            </a:r>
          </a:p>
          <a:p>
            <a:r>
              <a:rPr lang="en-US" dirty="0"/>
              <a:t>Overall market average = 31%</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11</a:t>
            </a:fld>
            <a:endParaRPr lang="en-US"/>
          </a:p>
        </p:txBody>
      </p:sp>
    </p:spTree>
    <p:extLst>
      <p:ext uri="{BB962C8B-B14F-4D97-AF65-F5344CB8AC3E}">
        <p14:creationId xmlns:p14="http://schemas.microsoft.com/office/powerpoint/2010/main" val="59536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12</a:t>
            </a:fld>
            <a:endParaRPr lang="en-US"/>
          </a:p>
        </p:txBody>
      </p:sp>
    </p:spTree>
    <p:extLst>
      <p:ext uri="{BB962C8B-B14F-4D97-AF65-F5344CB8AC3E}">
        <p14:creationId xmlns:p14="http://schemas.microsoft.com/office/powerpoint/2010/main" val="169986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13</a:t>
            </a:fld>
            <a:endParaRPr lang="en-US"/>
          </a:p>
        </p:txBody>
      </p:sp>
    </p:spTree>
    <p:extLst>
      <p:ext uri="{BB962C8B-B14F-4D97-AF65-F5344CB8AC3E}">
        <p14:creationId xmlns:p14="http://schemas.microsoft.com/office/powerpoint/2010/main" val="920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the donut hole and Medicare ACOs are not typically what one thinks of when they think of Obamacare, and we forget that the ACA had a significant impact on Medicare providers, plans, and beneficiaries.</a:t>
            </a:r>
          </a:p>
          <a:p>
            <a:endParaRPr lang="en-US" dirty="0"/>
          </a:p>
          <a:p>
            <a:r>
              <a:rPr lang="en-US" dirty="0"/>
              <a:t>Full repeal would cause significant disruption in the Medicare market, but is unlikely. Helpful to think through which of the ACA’s Medicare provisions could be included in a partial repeal.</a:t>
            </a:r>
          </a:p>
          <a:p>
            <a:endParaRPr lang="en-US" dirty="0"/>
          </a:p>
          <a:p>
            <a:r>
              <a:rPr lang="en-US" dirty="0"/>
              <a:t>The scale helps think through which provisions have a higher likelihood of being included in a partial repeal, considering previous GOP targets and budget reconciliation rules, which provide that only those provisions impacting spending may be included</a:t>
            </a:r>
          </a:p>
          <a:p>
            <a:endParaRPr lang="en-US" dirty="0"/>
          </a:p>
          <a:p>
            <a:r>
              <a:rPr lang="en-US" dirty="0"/>
              <a:t>Provisions most at risk are those provisions unpopular with the GOP that are also subject to budget reconciliation</a:t>
            </a:r>
          </a:p>
          <a:p>
            <a:endParaRPr lang="en-US" dirty="0"/>
          </a:p>
          <a:p>
            <a:r>
              <a:rPr lang="en-US" dirty="0"/>
              <a:t>Republicans lack a filibuster-proof majority in the Senate, and some of these</a:t>
            </a:r>
            <a:r>
              <a:rPr lang="en-US" baseline="0" dirty="0"/>
              <a:t> things probably can’t be achieved through the</a:t>
            </a:r>
            <a:r>
              <a:rPr lang="en-US" dirty="0"/>
              <a:t> budget reconciliation process</a:t>
            </a:r>
          </a:p>
          <a:p>
            <a:endParaRPr lang="en-US" dirty="0"/>
          </a:p>
          <a:p>
            <a:r>
              <a:rPr lang="en-US" dirty="0"/>
              <a:t>Budget Reconciliation:</a:t>
            </a:r>
          </a:p>
          <a:p>
            <a:r>
              <a:rPr lang="en-US" dirty="0"/>
              <a:t>Congress has to pass a budget resolution for budget reconciliation to be used.</a:t>
            </a:r>
          </a:p>
          <a:p>
            <a:endParaRPr lang="en-US" dirty="0"/>
          </a:p>
          <a:p>
            <a:r>
              <a:rPr lang="en-US" dirty="0"/>
              <a:t>Normally,</a:t>
            </a:r>
            <a:r>
              <a:rPr lang="en-US" baseline="0" dirty="0"/>
              <a:t> reconciliation is limited to one spending/revenue bill per year, or per budget resolution.</a:t>
            </a:r>
            <a:endParaRPr lang="en-US" dirty="0"/>
          </a:p>
          <a:p>
            <a:endParaRPr lang="en-US" dirty="0"/>
          </a:p>
          <a:p>
            <a:r>
              <a:rPr lang="en-US" dirty="0"/>
              <a:t>There</a:t>
            </a:r>
            <a:r>
              <a:rPr lang="en-US" baseline="0" dirty="0"/>
              <a:t> are rumblings that reconciliation may occur twice next year because Congress is considering two budget resolutions next year and that would allow for two reconciliations next year. The thought is maybe the first reconciliation would deal with the repeal of the ACA, and the second reconciliation would deal with other spending items – possibly including Medicare.  Stan </a:t>
            </a:r>
            <a:r>
              <a:rPr lang="en-US" baseline="0" dirty="0" err="1"/>
              <a:t>Collender</a:t>
            </a:r>
            <a:r>
              <a:rPr lang="en-US" baseline="0" dirty="0"/>
              <a:t> (Forbes Contributor) and VOX</a:t>
            </a:r>
          </a:p>
          <a:p>
            <a:r>
              <a:rPr lang="en-US" dirty="0"/>
              <a:t>http://</a:t>
            </a:r>
            <a:r>
              <a:rPr lang="en-US" dirty="0" err="1"/>
              <a:t>www.vox.com</a:t>
            </a:r>
            <a:r>
              <a:rPr lang="en-US" dirty="0"/>
              <a:t>/policy-and-politics/2016/11/23/13709518/budget-reconciliation-explained</a:t>
            </a:r>
          </a:p>
          <a:p>
            <a:endParaRPr lang="en-US" dirty="0"/>
          </a:p>
          <a:p>
            <a:r>
              <a:rPr lang="en-US" dirty="0"/>
              <a:t>Tom Price indicated that he hopes to advance Medicare changes in a reconciliation package later in 2017. CQ 11-17-16 “Lawmakers Working on Legislative Text for Medicare Overhaul”</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14</a:t>
            </a:fld>
            <a:endParaRPr lang="en-US"/>
          </a:p>
        </p:txBody>
      </p:sp>
    </p:spTree>
    <p:extLst>
      <p:ext uri="{BB962C8B-B14F-4D97-AF65-F5344CB8AC3E}">
        <p14:creationId xmlns:p14="http://schemas.microsoft.com/office/powerpoint/2010/main" val="141518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Another idea to improve competition between MA and FFS – randomly assign new beneficiaries that do not make affirmative election to an MA plan instead of FFS (AEI). Or allow MA plans to offer plans that would allow members to pay even less than the Part B premium, such as by sending a rebate check so members could see actual savings (AEI)</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15</a:t>
            </a:fld>
            <a:endParaRPr lang="en-US"/>
          </a:p>
        </p:txBody>
      </p:sp>
    </p:spTree>
    <p:extLst>
      <p:ext uri="{BB962C8B-B14F-4D97-AF65-F5344CB8AC3E}">
        <p14:creationId xmlns:p14="http://schemas.microsoft.com/office/powerpoint/2010/main" val="132200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Wage Index:</a:t>
            </a:r>
          </a:p>
          <a:p>
            <a:r>
              <a:rPr lang="en-US" dirty="0"/>
              <a:t>Hospital wage index fix has bipartisan support – Massachusetts has been able to benefit</a:t>
            </a:r>
            <a:r>
              <a:rPr lang="en-US" baseline="0" dirty="0"/>
              <a:t> from this ACA change to the detriment of other states – Republican and Democratic administrations have acknowledged the disparities with this Medicare funding mechanism. Don Berwick has also been critical of this system.</a:t>
            </a:r>
          </a:p>
          <a:p>
            <a:endParaRPr lang="en-US" baseline="0" dirty="0"/>
          </a:p>
          <a:p>
            <a:r>
              <a:rPr lang="en-US" baseline="0" dirty="0"/>
              <a:t>POH:</a:t>
            </a:r>
            <a:endParaRPr lang="en-US" dirty="0"/>
          </a:p>
          <a:p>
            <a:pPr defTabSz="935553">
              <a:defRPr/>
            </a:pPr>
            <a:r>
              <a:rPr lang="en-US" dirty="0"/>
              <a:t>The plan calls for a repeal of the ban on physician-owned hospitals with no details other than lifting the ban will “make markets more competitive by driving down prices and increasing quality”</a:t>
            </a:r>
          </a:p>
          <a:p>
            <a:pPr defTabSz="935553">
              <a:defRPr/>
            </a:pPr>
            <a:endParaRPr lang="en-US" dirty="0"/>
          </a:p>
          <a:p>
            <a:pPr defTabSz="935553">
              <a:defRPr/>
            </a:pPr>
            <a:r>
              <a:rPr lang="en-US" dirty="0"/>
              <a:t>The Affordable Care Act includes a prohibition on new physician-owned hospitals and expansion of existing facilities, unless they get explicit backing from the CMS.</a:t>
            </a:r>
          </a:p>
          <a:p>
            <a:pPr defTabSz="935553">
              <a:defRPr/>
            </a:pPr>
            <a:endParaRPr lang="en-US" dirty="0"/>
          </a:p>
          <a:p>
            <a:pPr defTabSz="935553">
              <a:defRPr/>
            </a:pPr>
            <a:r>
              <a:rPr lang="en-US" dirty="0"/>
              <a:t>Physician-owned hospitals have been trying to get the ban reversed since the passage</a:t>
            </a:r>
            <a:r>
              <a:rPr lang="en-US" baseline="0" dirty="0"/>
              <a:t> of the </a:t>
            </a:r>
            <a:r>
              <a:rPr lang="en-US" dirty="0"/>
              <a:t>ACA in</a:t>
            </a:r>
            <a:r>
              <a:rPr lang="en-US" baseline="0" dirty="0"/>
              <a:t> 2010</a:t>
            </a:r>
            <a:r>
              <a:rPr lang="en-US" dirty="0"/>
              <a:t>.</a:t>
            </a:r>
          </a:p>
          <a:p>
            <a:pPr defTabSz="935553">
              <a:defRPr/>
            </a:pPr>
            <a:r>
              <a:rPr lang="en-US" dirty="0"/>
              <a:t>A</a:t>
            </a:r>
            <a:r>
              <a:rPr lang="en-US" baseline="0" dirty="0"/>
              <a:t> p</a:t>
            </a:r>
            <a:r>
              <a:rPr lang="en-US" dirty="0"/>
              <a:t>roposal was included in a discussion draft of legislation dealing with short hospital stays (two midnight rule) in the House in 2014.</a:t>
            </a:r>
          </a:p>
          <a:p>
            <a:pPr defTabSz="935553">
              <a:defRPr/>
            </a:pPr>
            <a:endParaRPr lang="en-US" dirty="0"/>
          </a:p>
          <a:p>
            <a:pPr defTabSz="935553">
              <a:defRPr/>
            </a:pPr>
            <a:r>
              <a:rPr lang="en-US" dirty="0"/>
              <a:t>Also</a:t>
            </a:r>
            <a:r>
              <a:rPr lang="en-US" baseline="0" dirty="0"/>
              <a:t> tried to have the ban repealed as part of the SGR package in 2015.</a:t>
            </a:r>
            <a:r>
              <a:rPr lang="en-US" dirty="0"/>
              <a:t> </a:t>
            </a:r>
          </a:p>
          <a:p>
            <a:pPr defTabSz="935553">
              <a:defRPr/>
            </a:pPr>
            <a:endParaRPr lang="en-US" dirty="0"/>
          </a:p>
          <a:p>
            <a:pPr defTabSz="935553">
              <a:defRPr/>
            </a:pPr>
            <a:r>
              <a:rPr lang="en-US" dirty="0"/>
              <a:t>The opposition to POHs</a:t>
            </a:r>
            <a:r>
              <a:rPr lang="en-US" baseline="0" dirty="0"/>
              <a:t> is from the American Hospital Association (AHA) and the Federation of American Hospitals (FAH). This is a lobbying battle and AHA and FAH have been successful in this battle by keeping the ban in place at this time.</a:t>
            </a:r>
          </a:p>
          <a:p>
            <a:pPr defTabSz="935553">
              <a:defRPr/>
            </a:pPr>
            <a:endParaRPr lang="en-US" baseline="0" dirty="0"/>
          </a:p>
          <a:p>
            <a:pPr defTabSz="935553">
              <a:defRPr/>
            </a:pPr>
            <a:r>
              <a:rPr lang="en-US" baseline="0" dirty="0"/>
              <a:t>Modern Healthcare (3/31/15) “You can't always get what you want; just ask physician-owned hospitals”</a:t>
            </a:r>
            <a:endParaRPr lang="en-US" dirty="0"/>
          </a:p>
          <a:p>
            <a:pPr defTabSz="935553">
              <a:defRPr/>
            </a:pPr>
            <a:endParaRPr lang="en-US" dirty="0"/>
          </a:p>
          <a:p>
            <a:pPr defTabSz="935553">
              <a:defRPr/>
            </a:pPr>
            <a:r>
              <a:rPr lang="en-US" dirty="0"/>
              <a:t>Part D negotiation – Trump supported the concept while campaigning for president, but may be difficult to achieve backing of Republican-controlled</a:t>
            </a:r>
            <a:r>
              <a:rPr lang="en-US" baseline="0" dirty="0"/>
              <a:t> Congress</a:t>
            </a:r>
            <a:endParaRPr lang="en-US" dirty="0"/>
          </a:p>
          <a:p>
            <a:pPr defTabSz="935553">
              <a:defRPr/>
            </a:pPr>
            <a:endParaRPr lang="en-US" dirty="0"/>
          </a:p>
          <a:p>
            <a:r>
              <a:rPr lang="en-US" dirty="0"/>
              <a:t>Reform GME Funding</a:t>
            </a:r>
            <a:r>
              <a:rPr lang="en-US" baseline="0" dirty="0"/>
              <a:t> – Potential changes could range from a phase out or reallocation of funds; combination of funding streams; shifting control to the states; or move to a more value-based system; or a system that follows the resident instead of an institution. </a:t>
            </a:r>
            <a:endParaRPr lang="en-US" dirty="0"/>
          </a:p>
          <a:p>
            <a:endParaRPr lang="en-US" dirty="0"/>
          </a:p>
          <a:p>
            <a:r>
              <a:rPr lang="en-US" dirty="0"/>
              <a:t>Other Ro proposals:</a:t>
            </a:r>
          </a:p>
          <a:p>
            <a:r>
              <a:rPr lang="en-US" dirty="0"/>
              <a:t>-Exempt C and D plans from state taxes (Roy)</a:t>
            </a:r>
          </a:p>
          <a:p>
            <a:r>
              <a:rPr lang="en-US" dirty="0"/>
              <a:t>-Fraud and abuse reduction (Roy)</a:t>
            </a:r>
          </a:p>
          <a:p>
            <a:r>
              <a:rPr lang="en-US" dirty="0"/>
              <a:t>-Allow seniors to opt out of Medicaid without forfeiting social security benefits (Roy, Heritage)</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16</a:t>
            </a:fld>
            <a:endParaRPr lang="en-US"/>
          </a:p>
        </p:txBody>
      </p:sp>
    </p:spTree>
    <p:extLst>
      <p:ext uri="{BB962C8B-B14F-4D97-AF65-F5344CB8AC3E}">
        <p14:creationId xmlns:p14="http://schemas.microsoft.com/office/powerpoint/2010/main" val="181629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17</a:t>
            </a:fld>
            <a:endParaRPr lang="en-US"/>
          </a:p>
        </p:txBody>
      </p:sp>
    </p:spTree>
    <p:extLst>
      <p:ext uri="{BB962C8B-B14F-4D97-AF65-F5344CB8AC3E}">
        <p14:creationId xmlns:p14="http://schemas.microsoft.com/office/powerpoint/2010/main" val="106599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Political likelihood? Democrats have vowed to fight major</a:t>
            </a:r>
            <a:r>
              <a:rPr lang="en-US" baseline="0" dirty="0"/>
              <a:t> changes to Medicare. </a:t>
            </a:r>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18</a:t>
            </a:fld>
            <a:endParaRPr lang="en-US"/>
          </a:p>
        </p:txBody>
      </p:sp>
    </p:spTree>
    <p:extLst>
      <p:ext uri="{BB962C8B-B14F-4D97-AF65-F5344CB8AC3E}">
        <p14:creationId xmlns:p14="http://schemas.microsoft.com/office/powerpoint/2010/main" val="1994239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19</a:t>
            </a:fld>
            <a:endParaRPr lang="en-US"/>
          </a:p>
        </p:txBody>
      </p:sp>
    </p:spTree>
    <p:extLst>
      <p:ext uri="{BB962C8B-B14F-4D97-AF65-F5344CB8AC3E}">
        <p14:creationId xmlns:p14="http://schemas.microsoft.com/office/powerpoint/2010/main" val="71979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Director by State:</a:t>
            </a:r>
          </a:p>
          <a:p>
            <a:endParaRPr lang="en-US" dirty="0"/>
          </a:p>
          <a:p>
            <a:pPr marL="180074" indent="-180074">
              <a:buFont typeface="Arial" panose="020B0604020202020204" pitchFamily="34" charset="0"/>
              <a:buChar char="•"/>
            </a:pPr>
            <a:r>
              <a:rPr lang="en-US" dirty="0"/>
              <a:t>Eileen, Vern, Steve – MI</a:t>
            </a:r>
          </a:p>
          <a:p>
            <a:pPr marL="180074" indent="-180074">
              <a:buFont typeface="Arial" panose="020B0604020202020204" pitchFamily="34" charset="0"/>
              <a:buChar char="•"/>
            </a:pPr>
            <a:r>
              <a:rPr lang="en-US" dirty="0"/>
              <a:t>Matt – IL</a:t>
            </a:r>
          </a:p>
          <a:p>
            <a:pPr marL="180074" indent="-180074">
              <a:buFont typeface="Arial" panose="020B0604020202020204" pitchFamily="34" charset="0"/>
              <a:buChar char="•"/>
            </a:pPr>
            <a:r>
              <a:rPr lang="en-US" dirty="0"/>
              <a:t>Tom – MA</a:t>
            </a:r>
          </a:p>
          <a:p>
            <a:pPr marL="180074" indent="-180074">
              <a:buFont typeface="Arial" panose="020B0604020202020204" pitchFamily="34" charset="0"/>
              <a:buChar char="•"/>
            </a:pPr>
            <a:r>
              <a:rPr lang="en-US" dirty="0"/>
              <a:t>Izanne – PA</a:t>
            </a:r>
          </a:p>
          <a:p>
            <a:pPr marL="180074" indent="-180074">
              <a:buFont typeface="Arial" panose="020B0604020202020204" pitchFamily="34" charset="0"/>
              <a:buChar char="•"/>
            </a:pPr>
            <a:r>
              <a:rPr lang="en-US" dirty="0"/>
              <a:t>Pat, Kathy – IN</a:t>
            </a:r>
          </a:p>
          <a:p>
            <a:pPr marL="180074" indent="-180074">
              <a:buFont typeface="Arial" panose="020B0604020202020204" pitchFamily="34" charset="0"/>
              <a:buChar char="•"/>
            </a:pPr>
            <a:r>
              <a:rPr lang="en-US" dirty="0"/>
              <a:t>Tony – AZ</a:t>
            </a:r>
          </a:p>
          <a:p>
            <a:pPr marL="180074" indent="-180074">
              <a:buFont typeface="Arial" panose="020B0604020202020204" pitchFamily="34" charset="0"/>
              <a:buChar char="•"/>
            </a:pPr>
            <a:r>
              <a:rPr lang="en-US" dirty="0"/>
              <a:t>Gary – FL</a:t>
            </a:r>
          </a:p>
          <a:p>
            <a:pPr marL="180074" indent="-180074">
              <a:buFont typeface="Arial" panose="020B0604020202020204" pitchFamily="34" charset="0"/>
              <a:buChar char="•"/>
            </a:pPr>
            <a:r>
              <a:rPr lang="en-US" dirty="0"/>
              <a:t>Barb – OH</a:t>
            </a:r>
          </a:p>
          <a:p>
            <a:endParaRPr lang="en-US" dirty="0"/>
          </a:p>
          <a:p>
            <a:r>
              <a:rPr lang="en-US" b="1" dirty="0"/>
              <a:t>Liddy</a:t>
            </a:r>
            <a:r>
              <a:rPr lang="en-US" dirty="0"/>
              <a:t>: Community Strategies</a:t>
            </a:r>
            <a:r>
              <a:rPr lang="en-US" baseline="0" dirty="0"/>
              <a:t> team: focus on upstream social determinants of health. Our expertise includes:</a:t>
            </a:r>
          </a:p>
          <a:p>
            <a:pPr marL="635879" lvl="1" indent="-173422">
              <a:buFont typeface="Arial" panose="020B0604020202020204" pitchFamily="34" charset="0"/>
              <a:buChar char="•"/>
            </a:pPr>
            <a:r>
              <a:rPr lang="en-US" dirty="0"/>
              <a:t>conducting needs assessment to find community-specific service gaps and disparities; </a:t>
            </a:r>
          </a:p>
          <a:p>
            <a:pPr marL="635879" lvl="1" indent="-173422">
              <a:buFont typeface="Arial" panose="020B0604020202020204" pitchFamily="34" charset="0"/>
              <a:buChar char="•"/>
            </a:pPr>
            <a:r>
              <a:rPr lang="en-US" dirty="0"/>
              <a:t>identifying local partners and making connections that can achieve community goals; </a:t>
            </a:r>
          </a:p>
          <a:p>
            <a:pPr marL="635879" lvl="1" indent="-173422">
              <a:buFont typeface="Arial" panose="020B0604020202020204" pitchFamily="34" charset="0"/>
              <a:buChar char="•"/>
            </a:pPr>
            <a:r>
              <a:rPr lang="en-US" dirty="0"/>
              <a:t>working with community organizations to develop solutions and bring about on-the-ground results; and </a:t>
            </a:r>
          </a:p>
          <a:p>
            <a:pPr marL="635879" lvl="1" indent="-173422">
              <a:buFont typeface="Arial" panose="020B0604020202020204" pitchFamily="34" charset="0"/>
              <a:buChar char="•"/>
            </a:pPr>
            <a:r>
              <a:rPr lang="en-US" dirty="0"/>
              <a:t>pursing grants and exploring other funding sources for projects and programs. </a:t>
            </a:r>
          </a:p>
          <a:p>
            <a:pPr marL="462458" lvl="1"/>
            <a:endParaRPr lang="en-US" dirty="0"/>
          </a:p>
          <a:p>
            <a:r>
              <a:rPr lang="en-US" dirty="0"/>
              <a:t>Before HMA, worked with hospital/health systems, health plans but mainly as a leader in the non profit sector. Provided health coaching, transitional care coordination, PCP care coordination, faith-based screenings and referrals, and health insurance navigation and literacy. </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2</a:t>
            </a:fld>
            <a:endParaRPr lang="en-US"/>
          </a:p>
        </p:txBody>
      </p:sp>
    </p:spTree>
    <p:extLst>
      <p:ext uri="{BB962C8B-B14F-4D97-AF65-F5344CB8AC3E}">
        <p14:creationId xmlns:p14="http://schemas.microsoft.com/office/powerpoint/2010/main" val="31534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SGR increased</a:t>
            </a:r>
            <a:r>
              <a:rPr lang="en-US" baseline="0" dirty="0"/>
              <a:t> physician </a:t>
            </a:r>
            <a:r>
              <a:rPr lang="en-US" dirty="0"/>
              <a:t>payments when the growth rate of spending on physician services was down; it reduced</a:t>
            </a:r>
            <a:r>
              <a:rPr lang="en-US" baseline="0" dirty="0"/>
              <a:t> physician </a:t>
            </a:r>
            <a:r>
              <a:rPr lang="en-US" dirty="0"/>
              <a:t>payments when physician spending increased. In</a:t>
            </a:r>
            <a:r>
              <a:rPr lang="en-US" baseline="0" dirty="0"/>
              <a:t> theory this seemed like a nice idea, but for more than a decade there would have been physician cuts, and these cuts were delayed each year by Congress – an annual process know as the “doc fix.” SGR was a headache for Congress and it was ultimately replaced by MACRA. MACRA is a permanent doc fix.</a:t>
            </a:r>
            <a:endParaRPr lang="en-US" dirty="0"/>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20</a:t>
            </a:fld>
            <a:endParaRPr lang="en-US"/>
          </a:p>
        </p:txBody>
      </p:sp>
    </p:spTree>
    <p:extLst>
      <p:ext uri="{BB962C8B-B14F-4D97-AF65-F5344CB8AC3E}">
        <p14:creationId xmlns:p14="http://schemas.microsoft.com/office/powerpoint/2010/main" val="399952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Popular goal</a:t>
            </a:r>
            <a:r>
              <a:rPr lang="en-US" baseline="0" dirty="0"/>
              <a:t>: reduce program expenditures while preserving or enhancing the quality of care for those individuals who receive Medicare, Medicaid, or Children’s Health Insurance Program (CHIP) benefits. – CMMI web site</a:t>
            </a:r>
          </a:p>
          <a:p>
            <a:endParaRPr lang="en-US" baseline="0" dirty="0"/>
          </a:p>
          <a:p>
            <a:r>
              <a:rPr lang="en-US" baseline="0" dirty="0"/>
              <a:t>The Ryan plan calls for repealing the CMMI as of January 1, 2020</a:t>
            </a:r>
            <a:endParaRPr lang="en-US" dirty="0"/>
          </a:p>
          <a:p>
            <a:endParaRPr lang="en-US" dirty="0"/>
          </a:p>
          <a:p>
            <a:r>
              <a:rPr lang="en-US" dirty="0"/>
              <a:t>The Innovation Center’s Seven Categories</a:t>
            </a:r>
          </a:p>
          <a:p>
            <a:endParaRPr lang="en-US" dirty="0"/>
          </a:p>
          <a:p>
            <a:r>
              <a:rPr lang="en-US" dirty="0"/>
              <a:t>1) Accountable Care</a:t>
            </a:r>
          </a:p>
          <a:p>
            <a:r>
              <a:rPr lang="en-US" dirty="0"/>
              <a:t>2) Episode-based Payment Initiatives</a:t>
            </a:r>
          </a:p>
          <a:p>
            <a:r>
              <a:rPr lang="en-US" dirty="0"/>
              <a:t>3) Primary Care Transformation</a:t>
            </a:r>
          </a:p>
          <a:p>
            <a:r>
              <a:rPr lang="en-US" dirty="0"/>
              <a:t>4) Initiatives Focused on the Medicaid and CHIP Population</a:t>
            </a:r>
          </a:p>
          <a:p>
            <a:r>
              <a:rPr lang="en-US" dirty="0"/>
              <a:t>5) Initiatives Focused on the Medicare-Medicaid Enrollees</a:t>
            </a:r>
          </a:p>
          <a:p>
            <a:r>
              <a:rPr lang="en-US" dirty="0"/>
              <a:t>6) Initiatives to Accelerate the Development and Testing of New Payment and Service Delivery Models</a:t>
            </a:r>
          </a:p>
          <a:p>
            <a:r>
              <a:rPr lang="en-US" dirty="0"/>
              <a:t>7) Initiatives to Speed the Adoption of Best Practices</a:t>
            </a:r>
          </a:p>
        </p:txBody>
      </p:sp>
      <p:sp>
        <p:nvSpPr>
          <p:cNvPr id="4" name="Slide Number Placeholder 3"/>
          <p:cNvSpPr>
            <a:spLocks noGrp="1"/>
          </p:cNvSpPr>
          <p:nvPr>
            <p:ph type="sldNum" sz="quarter" idx="10"/>
          </p:nvPr>
        </p:nvSpPr>
        <p:spPr/>
        <p:txBody>
          <a:bodyPr/>
          <a:lstStyle/>
          <a:p>
            <a:fld id="{45BEE3FC-21D0-5A44-A94D-D4C6FA045CB1}" type="slidenum">
              <a:rPr lang="en-US" smtClean="0"/>
              <a:t>21</a:t>
            </a:fld>
            <a:endParaRPr lang="en-US"/>
          </a:p>
        </p:txBody>
      </p:sp>
    </p:spTree>
    <p:extLst>
      <p:ext uri="{BB962C8B-B14F-4D97-AF65-F5344CB8AC3E}">
        <p14:creationId xmlns:p14="http://schemas.microsoft.com/office/powerpoint/2010/main" val="213706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Chief Actuary of CMS determines</a:t>
            </a:r>
            <a:r>
              <a:rPr lang="en-US" baseline="0" dirty="0"/>
              <a:t> </a:t>
            </a:r>
            <a:r>
              <a:rPr lang="en-US" dirty="0"/>
              <a:t>the projected per capita growth rate for Medicare. If the projection exceeds a target growth rate, the IPAB is</a:t>
            </a:r>
            <a:r>
              <a:rPr lang="en-US" baseline="0" dirty="0"/>
              <a:t> required to</a:t>
            </a:r>
            <a:r>
              <a:rPr lang="en-US" dirty="0"/>
              <a:t> develop a proposal to reduce Medicare spending</a:t>
            </a:r>
            <a:r>
              <a:rPr lang="en-US" baseline="0" dirty="0"/>
              <a:t> </a:t>
            </a:r>
            <a:r>
              <a:rPr lang="en-US" dirty="0"/>
              <a:t>by a specified amount</a:t>
            </a:r>
            <a:r>
              <a:rPr lang="en-US" baseline="0" dirty="0"/>
              <a:t> – this was criticized as rationing care</a:t>
            </a:r>
          </a:p>
          <a:p>
            <a:endParaRPr lang="en-US" baseline="0" dirty="0"/>
          </a:p>
          <a:p>
            <a:r>
              <a:rPr lang="en-US" dirty="0"/>
              <a:t>The Senate is</a:t>
            </a:r>
            <a:r>
              <a:rPr lang="en-US" baseline="0" dirty="0"/>
              <a:t> able to</a:t>
            </a:r>
            <a:r>
              <a:rPr lang="en-US" dirty="0"/>
              <a:t> override payment cuts with</a:t>
            </a:r>
            <a:r>
              <a:rPr lang="en-US" baseline="0" dirty="0"/>
              <a:t> a three-fifths vote.</a:t>
            </a:r>
          </a:p>
          <a:p>
            <a:endParaRPr lang="en-US" baseline="0" dirty="0"/>
          </a:p>
          <a:p>
            <a:r>
              <a:rPr lang="en-US" baseline="0" dirty="0"/>
              <a:t>Its also possible that because the IPAB is viewed as unpopular, some Senate Democrats could join with Republicans to eliminate the IPAB</a:t>
            </a:r>
          </a:p>
          <a:p>
            <a:endParaRPr lang="en-US" baseline="0" dirty="0"/>
          </a:p>
          <a:p>
            <a:r>
              <a:rPr lang="en-US" dirty="0"/>
              <a:t>The Ryan plan calls for repealing the IPAB</a:t>
            </a:r>
          </a:p>
          <a:p>
            <a:endParaRPr lang="en-US" dirty="0"/>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22</a:t>
            </a:fld>
            <a:endParaRPr lang="en-US"/>
          </a:p>
        </p:txBody>
      </p:sp>
    </p:spTree>
    <p:extLst>
      <p:ext uri="{BB962C8B-B14F-4D97-AF65-F5344CB8AC3E}">
        <p14:creationId xmlns:p14="http://schemas.microsoft.com/office/powerpoint/2010/main" val="967090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Business as usual in 2018</a:t>
            </a:r>
          </a:p>
          <a:p>
            <a:r>
              <a:rPr lang="en-US" dirty="0"/>
              <a:t>First reconciliation package for 2017 unlikely to impact Medicare significantly and will be focused on repeal of key provisions of the ACA like…</a:t>
            </a:r>
          </a:p>
          <a:p>
            <a:r>
              <a:rPr lang="en-US" dirty="0"/>
              <a:t>Reconciliation process impacting FY 2018 budget has greater chance of addressing other spending items, including Medicare</a:t>
            </a:r>
          </a:p>
          <a:p>
            <a:r>
              <a:rPr lang="en-US" dirty="0"/>
              <a:t>[placeholder to flag anything crazy in rate notice]</a:t>
            </a:r>
          </a:p>
          <a:p>
            <a:r>
              <a:rPr lang="en-US" dirty="0"/>
              <a:t>Anyone hearing anything about Part C or D rulemaking this year? </a:t>
            </a:r>
          </a:p>
          <a:p>
            <a:r>
              <a:rPr lang="en-US" dirty="0"/>
              <a:t>Price confirmation hearing: they don’t have reason to be concerned, look forward to helping them get the care they need</a:t>
            </a:r>
          </a:p>
          <a:p>
            <a:endParaRPr lang="en-US" dirty="0"/>
          </a:p>
          <a:p>
            <a:r>
              <a:rPr lang="en-US" dirty="0"/>
              <a:t>Republicans lack a filibuster-proof majority in the Senate, and some of these</a:t>
            </a:r>
            <a:r>
              <a:rPr lang="en-US" baseline="0" dirty="0"/>
              <a:t> things probably can’t be achieved through the</a:t>
            </a:r>
            <a:r>
              <a:rPr lang="en-US" dirty="0"/>
              <a:t> budget reconciliation process</a:t>
            </a:r>
          </a:p>
          <a:p>
            <a:endParaRPr lang="en-US" dirty="0"/>
          </a:p>
          <a:p>
            <a:r>
              <a:rPr lang="en-US" dirty="0"/>
              <a:t>Budget Reconciliation:</a:t>
            </a:r>
          </a:p>
          <a:p>
            <a:r>
              <a:rPr lang="en-US" dirty="0"/>
              <a:t>Congress has to pass a budget resolution for budget reconciliation to be used.</a:t>
            </a:r>
          </a:p>
          <a:p>
            <a:endParaRPr lang="en-US" dirty="0"/>
          </a:p>
          <a:p>
            <a:r>
              <a:rPr lang="en-US" dirty="0"/>
              <a:t>Normally,</a:t>
            </a:r>
            <a:r>
              <a:rPr lang="en-US" baseline="0" dirty="0"/>
              <a:t> reconciliation is limited to one spending/revenue bill per year, or per budget resolution.</a:t>
            </a:r>
            <a:endParaRPr lang="en-US" dirty="0"/>
          </a:p>
          <a:p>
            <a:endParaRPr lang="en-US" dirty="0"/>
          </a:p>
          <a:p>
            <a:r>
              <a:rPr lang="en-US" dirty="0"/>
              <a:t>There</a:t>
            </a:r>
            <a:r>
              <a:rPr lang="en-US" baseline="0" dirty="0"/>
              <a:t> are rumblings that reconciliation may occur twice next year because Congress is considering two budget resolutions next year and that would allow for two reconciliations next year. The thought is maybe the first reconciliation would deal with the repeal of the ACA, and the second reconciliation would deal with other spending items – possibly including Medicare.  Stan </a:t>
            </a:r>
            <a:r>
              <a:rPr lang="en-US" baseline="0" dirty="0" err="1"/>
              <a:t>Collender</a:t>
            </a:r>
            <a:r>
              <a:rPr lang="en-US" baseline="0" dirty="0"/>
              <a:t> (Forbes Contributor) and VOX</a:t>
            </a:r>
          </a:p>
          <a:p>
            <a:r>
              <a:rPr lang="en-US" dirty="0"/>
              <a:t>http://</a:t>
            </a:r>
            <a:r>
              <a:rPr lang="en-US" dirty="0" err="1"/>
              <a:t>www.vox.com</a:t>
            </a:r>
            <a:r>
              <a:rPr lang="en-US" dirty="0"/>
              <a:t>/policy-and-politics/2016/11/23/13709518/budget-reconciliation-explained</a:t>
            </a:r>
          </a:p>
          <a:p>
            <a:endParaRPr lang="en-US" dirty="0"/>
          </a:p>
          <a:p>
            <a:r>
              <a:rPr lang="en-US" dirty="0"/>
              <a:t>Tom Price indicated that he hopes to advance Medicare changes in a reconciliation package later in 2017. CQ 11-17-16 “Lawmakers Working on Legislative Text for Medicare Overhaul”</a:t>
            </a:r>
          </a:p>
          <a:p>
            <a:endParaRPr lang="en-US" dirty="0"/>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23</a:t>
            </a:fld>
            <a:endParaRPr lang="en-US"/>
          </a:p>
        </p:txBody>
      </p:sp>
    </p:spTree>
    <p:extLst>
      <p:ext uri="{BB962C8B-B14F-4D97-AF65-F5344CB8AC3E}">
        <p14:creationId xmlns:p14="http://schemas.microsoft.com/office/powerpoint/2010/main" val="266739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orders, confirmations pending, advance notice, </a:t>
            </a:r>
          </a:p>
          <a:p>
            <a:endParaRPr lang="en-US" dirty="0"/>
          </a:p>
          <a:p>
            <a:r>
              <a:rPr lang="en-US" dirty="0"/>
              <a:t>Add last slide with names and phone numbers</a:t>
            </a:r>
          </a:p>
        </p:txBody>
      </p:sp>
      <p:sp>
        <p:nvSpPr>
          <p:cNvPr id="4" name="Slide Number Placeholder 3"/>
          <p:cNvSpPr>
            <a:spLocks noGrp="1"/>
          </p:cNvSpPr>
          <p:nvPr>
            <p:ph type="sldNum" sz="quarter" idx="10"/>
          </p:nvPr>
        </p:nvSpPr>
        <p:spPr/>
        <p:txBody>
          <a:bodyPr/>
          <a:lstStyle/>
          <a:p>
            <a:fld id="{45BEE3FC-21D0-5A44-A94D-D4C6FA045CB1}" type="slidenum">
              <a:rPr lang="en-US" smtClean="0"/>
              <a:t>24</a:t>
            </a:fld>
            <a:endParaRPr lang="en-US"/>
          </a:p>
        </p:txBody>
      </p:sp>
    </p:spTree>
    <p:extLst>
      <p:ext uri="{BB962C8B-B14F-4D97-AF65-F5344CB8AC3E}">
        <p14:creationId xmlns:p14="http://schemas.microsoft.com/office/powerpoint/2010/main" val="1638092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25</a:t>
            </a:fld>
            <a:endParaRPr lang="en-US"/>
          </a:p>
        </p:txBody>
      </p:sp>
    </p:spTree>
    <p:extLst>
      <p:ext uri="{BB962C8B-B14F-4D97-AF65-F5344CB8AC3E}">
        <p14:creationId xmlns:p14="http://schemas.microsoft.com/office/powerpoint/2010/main" val="397574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58E19-89B1-7E4E-BB8D-BA1FEF01DDA6}" type="slidenum">
              <a:rPr lang="en-US" smtClean="0"/>
              <a:t>3</a:t>
            </a:fld>
            <a:endParaRPr lang="en-US" dirty="0"/>
          </a:p>
        </p:txBody>
      </p:sp>
    </p:spTree>
    <p:extLst>
      <p:ext uri="{BB962C8B-B14F-4D97-AF65-F5344CB8AC3E}">
        <p14:creationId xmlns:p14="http://schemas.microsoft.com/office/powerpoint/2010/main" val="307895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4</a:t>
            </a:fld>
            <a:endParaRPr lang="en-US" dirty="0"/>
          </a:p>
        </p:txBody>
      </p:sp>
    </p:spTree>
    <p:extLst>
      <p:ext uri="{BB962C8B-B14F-4D97-AF65-F5344CB8AC3E}">
        <p14:creationId xmlns:p14="http://schemas.microsoft.com/office/powerpoint/2010/main" val="97010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5</a:t>
            </a:fld>
            <a:endParaRPr lang="en-US" dirty="0"/>
          </a:p>
        </p:txBody>
      </p:sp>
    </p:spTree>
    <p:extLst>
      <p:ext uri="{BB962C8B-B14F-4D97-AF65-F5344CB8AC3E}">
        <p14:creationId xmlns:p14="http://schemas.microsoft.com/office/powerpoint/2010/main" val="37121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6</a:t>
            </a:fld>
            <a:endParaRPr lang="en-US"/>
          </a:p>
        </p:txBody>
      </p:sp>
    </p:spTree>
    <p:extLst>
      <p:ext uri="{BB962C8B-B14F-4D97-AF65-F5344CB8AC3E}">
        <p14:creationId xmlns:p14="http://schemas.microsoft.com/office/powerpoint/2010/main" val="209585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036" indent="-289036"/>
            <a:r>
              <a:rPr lang="en-US" dirty="0"/>
              <a:t>-57 million Americans depend on Medicare for their health care coverage</a:t>
            </a:r>
          </a:p>
          <a:p>
            <a:pPr marL="289036" indent="-289036"/>
            <a:r>
              <a:rPr lang="en-US" dirty="0"/>
              <a:t>-Business relies on certainty, but certainty in the health care industry is in short supply following the election</a:t>
            </a:r>
          </a:p>
          <a:p>
            <a:pPr marL="289036" indent="-289036"/>
            <a:r>
              <a:rPr lang="en-US" dirty="0"/>
              <a:t>-The only certain thing at this time is the degree of uncertainty for key healthcare provisions under the new administration and Congress</a:t>
            </a:r>
          </a:p>
          <a:p>
            <a:pPr marL="289036" indent="-289036"/>
            <a:r>
              <a:rPr lang="en-US" dirty="0"/>
              <a:t>-While no one has a crystal ball to know how everything will ultimately play out, the varying degrees of uncertainty begin to unfold as we separately examine key areas of potential change</a:t>
            </a:r>
          </a:p>
          <a:p>
            <a:pPr marL="289036" indent="-289036"/>
            <a:endParaRPr lang="en-US" dirty="0"/>
          </a:p>
          <a:p>
            <a:pPr marL="289036" indent="-289036"/>
            <a:endParaRPr lang="en-US" dirty="0"/>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7</a:t>
            </a:fld>
            <a:endParaRPr lang="en-US"/>
          </a:p>
        </p:txBody>
      </p:sp>
    </p:spTree>
    <p:extLst>
      <p:ext uri="{BB962C8B-B14F-4D97-AF65-F5344CB8AC3E}">
        <p14:creationId xmlns:p14="http://schemas.microsoft.com/office/powerpoint/2010/main" val="158725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However, Trump</a:t>
            </a:r>
            <a:r>
              <a:rPr lang="en-US" baseline="0" dirty="0"/>
              <a:t> is also on record as promising not to cut Medicare—how supportive will he be of Congressional plans?</a:t>
            </a:r>
            <a:endParaRPr lang="en-US" dirty="0"/>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8</a:t>
            </a:fld>
            <a:endParaRPr lang="en-US"/>
          </a:p>
        </p:txBody>
      </p:sp>
    </p:spTree>
    <p:extLst>
      <p:ext uri="{BB962C8B-B14F-4D97-AF65-F5344CB8AC3E}">
        <p14:creationId xmlns:p14="http://schemas.microsoft.com/office/powerpoint/2010/main" val="101783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AARP – </a:t>
            </a:r>
          </a:p>
          <a:p>
            <a:r>
              <a:rPr lang="en-US" i="1" dirty="0"/>
              <a:t>“AARP has a strategy ready to fight cuts to this popular program”</a:t>
            </a:r>
          </a:p>
          <a:p>
            <a:r>
              <a:rPr lang="en-US" b="1" dirty="0"/>
              <a:t>AHIP – </a:t>
            </a:r>
            <a:r>
              <a:rPr lang="en-US" i="1" dirty="0"/>
              <a:t>“Medicare Advantage: Real Results, Prove Solutions</a:t>
            </a:r>
          </a:p>
          <a:p>
            <a:r>
              <a:rPr lang="en-US" b="1" dirty="0"/>
              <a:t>AMA –</a:t>
            </a:r>
            <a:endParaRPr lang="en-US" dirty="0"/>
          </a:p>
          <a:p>
            <a:r>
              <a:rPr lang="en-US" dirty="0"/>
              <a:t>“Support a Medicare defined contribution program”</a:t>
            </a:r>
          </a:p>
          <a:p>
            <a:r>
              <a:rPr lang="en-US" dirty="0"/>
              <a:t>“ Support the restructuring of Medicare’s age-eligibility requirements and incentives to match the Social Security schedule of benefits.”</a:t>
            </a:r>
          </a:p>
        </p:txBody>
      </p:sp>
      <p:sp>
        <p:nvSpPr>
          <p:cNvPr id="4" name="Slide Number Placeholder 3"/>
          <p:cNvSpPr>
            <a:spLocks noGrp="1"/>
          </p:cNvSpPr>
          <p:nvPr>
            <p:ph type="sldNum" sz="quarter" idx="10"/>
          </p:nvPr>
        </p:nvSpPr>
        <p:spPr/>
        <p:txBody>
          <a:bodyPr/>
          <a:lstStyle/>
          <a:p>
            <a:fld id="{45BEE3FC-21D0-5A44-A94D-D4C6FA045CB1}" type="slidenum">
              <a:rPr lang="en-US" smtClean="0"/>
              <a:t>9</a:t>
            </a:fld>
            <a:endParaRPr lang="en-US"/>
          </a:p>
        </p:txBody>
      </p:sp>
    </p:spTree>
    <p:extLst>
      <p:ext uri="{BB962C8B-B14F-4D97-AF65-F5344CB8AC3E}">
        <p14:creationId xmlns:p14="http://schemas.microsoft.com/office/powerpoint/2010/main" val="159406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healthmanagemen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8901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100088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64041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1128059" y="5059046"/>
            <a:ext cx="6879436" cy="396876"/>
          </a:xfrm>
        </p:spPr>
        <p:txBody>
          <a:bodyPr>
            <a:normAutofit/>
          </a:bodyPr>
          <a:lstStyle>
            <a:lvl1pPr marL="0" indent="0" algn="ctr">
              <a:buNone/>
              <a:defRPr sz="2000">
                <a:solidFill>
                  <a:schemeClr val="tx1">
                    <a:lumMod val="50000"/>
                    <a:lumOff val="50000"/>
                  </a:schemeClr>
                </a:solidFill>
              </a:defRPr>
            </a:lvl1pPr>
          </a:lstStyle>
          <a:p>
            <a:pPr lvl="0"/>
            <a:r>
              <a:rPr lang="en-US" dirty="0"/>
              <a:t>Click to edit Master</a:t>
            </a:r>
          </a:p>
        </p:txBody>
      </p:sp>
      <p:cxnSp>
        <p:nvCxnSpPr>
          <p:cNvPr id="10" name="Straight Connector 9"/>
          <p:cNvCxnSpPr/>
          <p:nvPr userDrawn="1"/>
        </p:nvCxnSpPr>
        <p:spPr>
          <a:xfrm>
            <a:off x="1128059" y="2061886"/>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128059" y="3581400"/>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3"/>
          <p:cNvSpPr>
            <a:spLocks noGrp="1"/>
          </p:cNvSpPr>
          <p:nvPr>
            <p:ph type="body" sz="quarter" idx="13"/>
          </p:nvPr>
        </p:nvSpPr>
        <p:spPr>
          <a:xfrm>
            <a:off x="1128061" y="2062205"/>
            <a:ext cx="6887880" cy="1526717"/>
          </a:xfrm>
        </p:spPr>
        <p:txBody>
          <a:bodyPr>
            <a:noAutofit/>
          </a:bodyPr>
          <a:lstStyle>
            <a:lvl1pPr marL="0" indent="0" algn="ctr">
              <a:lnSpc>
                <a:spcPct val="100000"/>
              </a:lnSpc>
              <a:spcBef>
                <a:spcPts val="0"/>
              </a:spcBef>
              <a:buNone/>
              <a:defRPr sz="4400">
                <a:solidFill>
                  <a:srgbClr val="195C8E"/>
                </a:solidFill>
              </a:defRPr>
            </a:lvl1pPr>
          </a:lstStyle>
          <a:p>
            <a:pPr lvl="0"/>
            <a:r>
              <a:rPr lang="en-US" dirty="0"/>
              <a:t>Click to edit Master text styles</a:t>
            </a:r>
          </a:p>
        </p:txBody>
      </p:sp>
      <p:sp>
        <p:nvSpPr>
          <p:cNvPr id="13" name="Text Placeholder 48"/>
          <p:cNvSpPr>
            <a:spLocks noGrp="1"/>
          </p:cNvSpPr>
          <p:nvPr>
            <p:ph type="body" sz="quarter" idx="14"/>
          </p:nvPr>
        </p:nvSpPr>
        <p:spPr>
          <a:xfrm>
            <a:off x="1128713" y="3640619"/>
            <a:ext cx="6886575" cy="332332"/>
          </a:xfrm>
        </p:spPr>
        <p:txBody>
          <a:bodyPr>
            <a:normAutofit/>
          </a:bodyPr>
          <a:lstStyle>
            <a:lvl1pPr marL="0" indent="0" algn="ctr">
              <a:buNone/>
              <a:defRPr sz="1600">
                <a:solidFill>
                  <a:schemeClr val="tx1"/>
                </a:solidFill>
              </a:defRPr>
            </a:lvl1pPr>
          </a:lstStyle>
          <a:p>
            <a:pPr lvl="0"/>
            <a:r>
              <a:rPr lang="en-US" dirty="0"/>
              <a:t>Click to edit Master text styles</a:t>
            </a:r>
          </a:p>
        </p:txBody>
      </p:sp>
      <p:sp>
        <p:nvSpPr>
          <p:cNvPr id="4" name="Rectangle 3"/>
          <p:cNvSpPr/>
          <p:nvPr userDrawn="1"/>
        </p:nvSpPr>
        <p:spPr>
          <a:xfrm>
            <a:off x="8007495" y="6303127"/>
            <a:ext cx="1128060" cy="554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6551706"/>
            <a:ext cx="9144000" cy="306294"/>
          </a:xfrm>
          <a:prstGeom prst="rect">
            <a:avLst/>
          </a:prstGeom>
          <a:solidFill>
            <a:srgbClr val="195C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TextBox 8">
            <a:hlinkClick r:id="rId2"/>
          </p:cNvPr>
          <p:cNvSpPr txBox="1"/>
          <p:nvPr userDrawn="1"/>
        </p:nvSpPr>
        <p:spPr>
          <a:xfrm>
            <a:off x="3116871" y="6527810"/>
            <a:ext cx="3053648" cy="307777"/>
          </a:xfrm>
          <a:prstGeom prst="rect">
            <a:avLst/>
          </a:prstGeom>
          <a:noFill/>
        </p:spPr>
        <p:txBody>
          <a:bodyPr wrap="square" rtlCol="0">
            <a:spAutoFit/>
          </a:bodyPr>
          <a:lstStyle/>
          <a:p>
            <a:pPr algn="ctr"/>
            <a:r>
              <a:rPr lang="en-US" sz="1400" dirty="0">
                <a:solidFill>
                  <a:prstClr val="white"/>
                </a:solidFill>
                <a:latin typeface="Book Antiqua"/>
                <a:cs typeface="Book Antiqua"/>
              </a:rPr>
              <a:t>HealthManagement.com</a:t>
            </a:r>
          </a:p>
        </p:txBody>
      </p:sp>
    </p:spTree>
    <p:extLst>
      <p:ext uri="{BB962C8B-B14F-4D97-AF65-F5344CB8AC3E}">
        <p14:creationId xmlns:p14="http://schemas.microsoft.com/office/powerpoint/2010/main" val="46240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101375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CA286-75F1-9448-8DE5-E4189803C80E}"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8326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CA286-75F1-9448-8DE5-E4189803C80E}"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143353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CA286-75F1-9448-8DE5-E4189803C80E}"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86744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CA286-75F1-9448-8DE5-E4189803C80E}"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196947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CA286-75F1-9448-8DE5-E4189803C80E}"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173567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CA286-75F1-9448-8DE5-E4189803C80E}"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14642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CA286-75F1-9448-8DE5-E4189803C80E}"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a:p>
        </p:txBody>
      </p:sp>
    </p:spTree>
    <p:extLst>
      <p:ext uri="{BB962C8B-B14F-4D97-AF65-F5344CB8AC3E}">
        <p14:creationId xmlns:p14="http://schemas.microsoft.com/office/powerpoint/2010/main" val="201223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A286-75F1-9448-8DE5-E4189803C80E}" type="datetimeFigureOut">
              <a:rPr lang="en-US" smtClean="0"/>
              <a:t>2/15/2017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BC63C-A90F-384A-918D-1423499908E7}" type="slidenum">
              <a:rPr lang="en-US" smtClean="0"/>
              <a:t>‹#›</a:t>
            </a:fld>
            <a:endParaRPr lang="en-US"/>
          </a:p>
        </p:txBody>
      </p:sp>
    </p:spTree>
    <p:extLst>
      <p:ext uri="{BB962C8B-B14F-4D97-AF65-F5344CB8AC3E}">
        <p14:creationId xmlns:p14="http://schemas.microsoft.com/office/powerpoint/2010/main" val="796079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kff.org/medicare/issue-brief/comparison-of-medicare-provisions-in-recent-bills-and-proposals-to-repeal-and-replace-the-affordable-care-ac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duotone>
              <a:prstClr val="black"/>
              <a:srgbClr val="0066A3">
                <a:tint val="45000"/>
                <a:satMod val="400000"/>
              </a:srgbClr>
            </a:duotone>
            <a:extLst>
              <a:ext uri="{28A0092B-C50C-407E-A947-70E740481C1C}">
                <a14:useLocalDpi xmlns:a14="http://schemas.microsoft.com/office/drawing/2010/main" val="0"/>
              </a:ext>
            </a:extLst>
          </a:blip>
          <a:stretch>
            <a:fillRect/>
          </a:stretch>
        </p:blipFill>
        <p:spPr>
          <a:xfrm>
            <a:off x="0" y="1292882"/>
            <a:ext cx="9144000" cy="3886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4444"/>
            <a:ext cx="9144000" cy="701601"/>
          </a:xfrm>
          <a:prstGeom prst="rect">
            <a:avLst/>
          </a:prstGeom>
        </p:spPr>
      </p:pic>
      <p:sp>
        <p:nvSpPr>
          <p:cNvPr id="4" name="TextBox 3"/>
          <p:cNvSpPr txBox="1"/>
          <p:nvPr/>
        </p:nvSpPr>
        <p:spPr>
          <a:xfrm>
            <a:off x="0" y="5588423"/>
            <a:ext cx="9144000" cy="307777"/>
          </a:xfrm>
          <a:prstGeom prst="rect">
            <a:avLst/>
          </a:prstGeom>
          <a:noFill/>
        </p:spPr>
        <p:txBody>
          <a:bodyPr wrap="square" rtlCol="0">
            <a:spAutoFit/>
          </a:bodyPr>
          <a:lstStyle/>
          <a:p>
            <a:pPr algn="ctr"/>
            <a:r>
              <a:rPr lang="en-US" sz="1400" spc="1800" dirty="0">
                <a:solidFill>
                  <a:srgbClr val="0066A3"/>
                </a:solidFill>
                <a:latin typeface="Georgia" charset="0"/>
                <a:ea typeface="Georgia" charset="0"/>
                <a:cs typeface="Georgia" charset="0"/>
              </a:rPr>
              <a:t>WWW.HEALTHMANAGEMENT.COM</a:t>
            </a:r>
          </a:p>
        </p:txBody>
      </p:sp>
      <p:cxnSp>
        <p:nvCxnSpPr>
          <p:cNvPr id="17" name="Straight Connector 16"/>
          <p:cNvCxnSpPr/>
          <p:nvPr/>
        </p:nvCxnSpPr>
        <p:spPr>
          <a:xfrm>
            <a:off x="-215900" y="1292882"/>
            <a:ext cx="9454903"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0629" y="5279133"/>
            <a:ext cx="4538857" cy="0"/>
          </a:xfrm>
          <a:prstGeom prst="line">
            <a:avLst/>
          </a:prstGeom>
          <a:ln w="635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77732" y="5279133"/>
            <a:ext cx="2243579" cy="0"/>
          </a:xfrm>
          <a:prstGeom prst="line">
            <a:avLst/>
          </a:prstGeom>
          <a:ln w="63500">
            <a:solidFill>
              <a:srgbClr val="0066A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826575" y="5279133"/>
            <a:ext cx="2513368" cy="0"/>
          </a:xfrm>
          <a:prstGeom prst="line">
            <a:avLst/>
          </a:prstGeom>
          <a:ln w="63500">
            <a:solidFill>
              <a:srgbClr val="552733"/>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50322" y="1981306"/>
            <a:ext cx="4572000" cy="1107611"/>
          </a:xfrm>
          <a:prstGeom prst="rect">
            <a:avLst/>
          </a:prstGeom>
        </p:spPr>
        <p:txBody>
          <a:bodyPr>
            <a:spAutoFit/>
          </a:bodyPr>
          <a:lstStyle/>
          <a:p>
            <a:pPr>
              <a:lnSpc>
                <a:spcPts val="3800"/>
              </a:lnSpc>
            </a:pPr>
            <a:r>
              <a:rPr lang="en-US" sz="4800" b="1" dirty="0">
                <a:solidFill>
                  <a:schemeClr val="bg1"/>
                </a:solidFill>
              </a:rPr>
              <a:t>MEDICARE </a:t>
            </a:r>
            <a:br>
              <a:rPr lang="en-US" sz="4800" b="1" dirty="0">
                <a:solidFill>
                  <a:schemeClr val="bg1"/>
                </a:solidFill>
              </a:rPr>
            </a:br>
            <a:r>
              <a:rPr lang="en-US" sz="4800" b="1" dirty="0">
                <a:solidFill>
                  <a:schemeClr val="bg1"/>
                </a:solidFill>
              </a:rPr>
              <a:t>OUTLOOK:</a:t>
            </a:r>
          </a:p>
        </p:txBody>
      </p:sp>
      <p:sp>
        <p:nvSpPr>
          <p:cNvPr id="8" name="Rectangle 7"/>
          <p:cNvSpPr/>
          <p:nvPr/>
        </p:nvSpPr>
        <p:spPr>
          <a:xfrm>
            <a:off x="445324" y="3188968"/>
            <a:ext cx="2867892" cy="923330"/>
          </a:xfrm>
          <a:prstGeom prst="rect">
            <a:avLst/>
          </a:prstGeom>
        </p:spPr>
        <p:txBody>
          <a:bodyPr wrap="square">
            <a:spAutoFit/>
          </a:bodyPr>
          <a:lstStyle/>
          <a:p>
            <a:r>
              <a:rPr lang="en-US" dirty="0">
                <a:solidFill>
                  <a:srgbClr val="552733"/>
                </a:solidFill>
              </a:rPr>
              <a:t>An Analysis of Potential Policy Changes Under the Trump Administration</a:t>
            </a:r>
          </a:p>
        </p:txBody>
      </p:sp>
      <p:cxnSp>
        <p:nvCxnSpPr>
          <p:cNvPr id="10" name="Straight Connector 9"/>
          <p:cNvCxnSpPr/>
          <p:nvPr/>
        </p:nvCxnSpPr>
        <p:spPr>
          <a:xfrm>
            <a:off x="445324" y="3088917"/>
            <a:ext cx="26778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0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10</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POSSIBLY SOME ATTEMPTS TO “MODERNIZE” MEDICARE</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8970" y="2868514"/>
            <a:ext cx="562890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99285" y="1479102"/>
            <a:ext cx="2742211" cy="2742211"/>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7715" y="1850860"/>
            <a:ext cx="2422567" cy="2062103"/>
          </a:xfrm>
          <a:prstGeom prst="rect">
            <a:avLst/>
          </a:prstGeom>
          <a:noFill/>
        </p:spPr>
        <p:txBody>
          <a:bodyPr wrap="square" rtlCol="0">
            <a:spAutoFit/>
          </a:bodyPr>
          <a:lstStyle/>
          <a:p>
            <a:pPr algn="ctr"/>
            <a:r>
              <a:rPr lang="en-US" sz="1600" dirty="0">
                <a:solidFill>
                  <a:schemeClr val="bg1"/>
                </a:solidFill>
                <a:latin typeface="Arial" charset="0"/>
                <a:ea typeface="Arial" charset="0"/>
                <a:cs typeface="Arial" charset="0"/>
              </a:rPr>
              <a:t>Near-term strategies may include repealing a few Medicare-specific provisions of the ACA, as well as attempts to make more fundamental changes with a focus on </a:t>
            </a:r>
            <a:r>
              <a:rPr lang="en-US" sz="1600" b="1" dirty="0">
                <a:solidFill>
                  <a:schemeClr val="bg1"/>
                </a:solidFill>
                <a:latin typeface="Arial" charset="0"/>
                <a:ea typeface="Arial" charset="0"/>
                <a:cs typeface="Arial" charset="0"/>
              </a:rPr>
              <a:t>program sustainability</a:t>
            </a:r>
          </a:p>
        </p:txBody>
      </p:sp>
      <p:sp>
        <p:nvSpPr>
          <p:cNvPr id="23" name="Rectangle 22"/>
          <p:cNvSpPr/>
          <p:nvPr/>
        </p:nvSpPr>
        <p:spPr>
          <a:xfrm>
            <a:off x="3201317" y="1479102"/>
            <a:ext cx="2742211" cy="2742211"/>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361138" y="2188487"/>
            <a:ext cx="2469646" cy="1323439"/>
          </a:xfrm>
          <a:prstGeom prst="rect">
            <a:avLst/>
          </a:prstGeom>
          <a:noFill/>
        </p:spPr>
        <p:txBody>
          <a:bodyPr wrap="square" rtlCol="0">
            <a:spAutoFit/>
          </a:bodyPr>
          <a:lstStyle/>
          <a:p>
            <a:pPr algn="ctr"/>
            <a:r>
              <a:rPr lang="en-US" sz="1600" dirty="0">
                <a:solidFill>
                  <a:schemeClr val="bg1"/>
                </a:solidFill>
                <a:latin typeface="Arial" charset="0"/>
                <a:ea typeface="Arial" charset="0"/>
                <a:cs typeface="Arial" charset="0"/>
              </a:rPr>
              <a:t>Additional near-term and long-term policies with potential to </a:t>
            </a:r>
            <a:r>
              <a:rPr lang="en-US" sz="1600" b="1" dirty="0">
                <a:solidFill>
                  <a:schemeClr val="bg1"/>
                </a:solidFill>
                <a:latin typeface="Arial" charset="0"/>
                <a:ea typeface="Arial" charset="0"/>
                <a:cs typeface="Arial" charset="0"/>
              </a:rPr>
              <a:t>stimulate Medicare Advantage and private plans</a:t>
            </a:r>
          </a:p>
        </p:txBody>
      </p:sp>
      <p:sp>
        <p:nvSpPr>
          <p:cNvPr id="25" name="Rectangle 24"/>
          <p:cNvSpPr/>
          <p:nvPr/>
        </p:nvSpPr>
        <p:spPr>
          <a:xfrm>
            <a:off x="6103349" y="1495418"/>
            <a:ext cx="2742211" cy="2742211"/>
          </a:xfrm>
          <a:prstGeom prst="rect">
            <a:avLst/>
          </a:prstGeom>
          <a:solidFill>
            <a:srgbClr val="55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63170" y="1960343"/>
            <a:ext cx="2422567" cy="2062103"/>
          </a:xfrm>
          <a:prstGeom prst="rect">
            <a:avLst/>
          </a:prstGeom>
          <a:noFill/>
        </p:spPr>
        <p:txBody>
          <a:bodyPr wrap="square" rtlCol="0">
            <a:spAutoFit/>
          </a:bodyPr>
          <a:lstStyle/>
          <a:p>
            <a:pPr algn="ctr"/>
            <a:r>
              <a:rPr lang="en-US" sz="1600" dirty="0">
                <a:solidFill>
                  <a:schemeClr val="bg1"/>
                </a:solidFill>
                <a:latin typeface="Arial" charset="0"/>
                <a:ea typeface="Arial" charset="0"/>
                <a:cs typeface="Arial" charset="0"/>
              </a:rPr>
              <a:t>One long-term strategy would change Medicare from a defined benefit plan to a </a:t>
            </a:r>
            <a:r>
              <a:rPr lang="en-US" sz="1600" b="1" dirty="0">
                <a:solidFill>
                  <a:schemeClr val="bg1"/>
                </a:solidFill>
                <a:latin typeface="Arial" charset="0"/>
                <a:ea typeface="Arial" charset="0"/>
                <a:cs typeface="Arial" charset="0"/>
              </a:rPr>
              <a:t>defined contribution plan</a:t>
            </a:r>
            <a:r>
              <a:rPr lang="en-US" sz="1600" dirty="0">
                <a:solidFill>
                  <a:schemeClr val="bg1"/>
                </a:solidFill>
                <a:latin typeface="Arial" charset="0"/>
                <a:ea typeface="Arial" charset="0"/>
                <a:cs typeface="Arial" charset="0"/>
              </a:rPr>
              <a:t>, i.e., premium support, </a:t>
            </a:r>
            <a:br>
              <a:rPr lang="en-US" sz="1600" dirty="0">
                <a:solidFill>
                  <a:schemeClr val="bg1"/>
                </a:solidFill>
                <a:latin typeface="Arial" charset="0"/>
                <a:ea typeface="Arial" charset="0"/>
                <a:cs typeface="Arial" charset="0"/>
              </a:rPr>
            </a:br>
            <a:r>
              <a:rPr lang="en-US" sz="1600" dirty="0">
                <a:solidFill>
                  <a:schemeClr val="bg1"/>
                </a:solidFill>
                <a:latin typeface="Arial" charset="0"/>
                <a:ea typeface="Arial" charset="0"/>
                <a:cs typeface="Arial" charset="0"/>
              </a:rPr>
              <a:t>but it faces a major </a:t>
            </a:r>
            <a:br>
              <a:rPr lang="en-US" sz="1600" dirty="0">
                <a:solidFill>
                  <a:schemeClr val="bg1"/>
                </a:solidFill>
                <a:latin typeface="Arial" charset="0"/>
                <a:ea typeface="Arial" charset="0"/>
                <a:cs typeface="Arial" charset="0"/>
              </a:rPr>
            </a:br>
            <a:r>
              <a:rPr lang="en-US" sz="1600" dirty="0">
                <a:solidFill>
                  <a:schemeClr val="bg1"/>
                </a:solidFill>
                <a:latin typeface="Arial" charset="0"/>
                <a:ea typeface="Arial" charset="0"/>
                <a:cs typeface="Arial" charset="0"/>
              </a:rPr>
              <a:t>uphill battle</a:t>
            </a:r>
          </a:p>
        </p:txBody>
      </p:sp>
    </p:spTree>
    <p:extLst>
      <p:ext uri="{BB962C8B-B14F-4D97-AF65-F5344CB8AC3E}">
        <p14:creationId xmlns:p14="http://schemas.microsoft.com/office/powerpoint/2010/main" val="25697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11</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SHARE OF BENEFICIARIES IN PRIVATE MEDICARE PLANS, 2016</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224004" y="1105062"/>
            <a:ext cx="8618782" cy="5371981"/>
          </a:xfrm>
          <a:prstGeom prst="rect">
            <a:avLst/>
          </a:prstGeom>
        </p:spPr>
      </p:pic>
      <p:sp>
        <p:nvSpPr>
          <p:cNvPr id="17" name="TextBox 16"/>
          <p:cNvSpPr txBox="1"/>
          <p:nvPr/>
        </p:nvSpPr>
        <p:spPr>
          <a:xfrm>
            <a:off x="3618622" y="857636"/>
            <a:ext cx="3334871" cy="49485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28057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12</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THE CHOICE OF MEDICARE ADVANTAGE PLAN FOR BENEFICIARIES</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338978" y="1010553"/>
            <a:ext cx="8286718" cy="5103814"/>
          </a:xfrm>
          <a:prstGeom prst="rect">
            <a:avLst/>
          </a:prstGeom>
        </p:spPr>
      </p:pic>
      <p:sp>
        <p:nvSpPr>
          <p:cNvPr id="2" name="Rectangle 1"/>
          <p:cNvSpPr/>
          <p:nvPr/>
        </p:nvSpPr>
        <p:spPr>
          <a:xfrm>
            <a:off x="2755075" y="926275"/>
            <a:ext cx="3206338" cy="10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30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13</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a:solidFill>
                  <a:srgbClr val="552733"/>
                </a:solidFill>
                <a:latin typeface="Arial" charset="0"/>
                <a:ea typeface="Arial" charset="0"/>
                <a:cs typeface="Arial" charset="0"/>
              </a:rPr>
              <a:t>MEDIGAP ENROLLMENT CONTINUES TO DECLINE</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55075" y="926275"/>
            <a:ext cx="3206338" cy="10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98753" y="1104057"/>
            <a:ext cx="8116597" cy="4898709"/>
          </a:xfrm>
          <a:prstGeom prst="rect">
            <a:avLst/>
          </a:prstGeom>
        </p:spPr>
      </p:pic>
    </p:spTree>
    <p:extLst>
      <p:ext uri="{BB962C8B-B14F-4D97-AF65-F5344CB8AC3E}">
        <p14:creationId xmlns:p14="http://schemas.microsoft.com/office/powerpoint/2010/main" val="193729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003" y="1983179"/>
            <a:ext cx="9239003" cy="4373172"/>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14</a:t>
            </a:fld>
            <a:endParaRPr lang="en-US"/>
          </a:p>
        </p:txBody>
      </p:sp>
      <p:cxnSp>
        <p:nvCxnSpPr>
          <p:cNvPr id="7" name="Straight Connector 6"/>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181" y="294218"/>
            <a:ext cx="7672793"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FULL REPEAL UNLIKELY BUT WOULD HAVE A MAJOR IMPACT</a:t>
            </a:r>
            <a:endParaRPr lang="en-US" sz="1700" dirty="0">
              <a:solidFill>
                <a:srgbClr val="552733"/>
              </a:solidFill>
              <a:latin typeface="Arial" charset="0"/>
              <a:ea typeface="Arial" charset="0"/>
              <a:cs typeface="Arial" charset="0"/>
            </a:endParaRPr>
          </a:p>
        </p:txBody>
      </p:sp>
      <p:cxnSp>
        <p:nvCxnSpPr>
          <p:cNvPr id="9" name="Straight Connector 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Arrow: Left-Right 10"/>
          <p:cNvSpPr/>
          <p:nvPr/>
        </p:nvSpPr>
        <p:spPr>
          <a:xfrm>
            <a:off x="490171" y="5221280"/>
            <a:ext cx="8163658" cy="393441"/>
          </a:xfrm>
          <a:prstGeom prst="leftRightArrow">
            <a:avLst/>
          </a:prstGeom>
          <a:gradFill flip="none" rotWithShape="1">
            <a:gsLst>
              <a:gs pos="39000">
                <a:srgbClr val="AEC692"/>
              </a:gs>
              <a:gs pos="7000">
                <a:srgbClr val="B7CC9D"/>
              </a:gs>
              <a:gs pos="28000">
                <a:srgbClr val="BFD2A8"/>
              </a:gs>
              <a:gs pos="16000">
                <a:schemeClr val="accent2">
                  <a:lumMod val="40000"/>
                  <a:lumOff val="60000"/>
                </a:schemeClr>
              </a:gs>
              <a:gs pos="88000">
                <a:srgbClr val="58713C"/>
              </a:gs>
              <a:gs pos="76000">
                <a:srgbClr val="5F7A42"/>
              </a:gs>
              <a:gs pos="62000">
                <a:srgbClr val="6E8C4E"/>
              </a:gs>
              <a:gs pos="51000">
                <a:schemeClr val="accent2">
                  <a:lumMod val="95000"/>
                  <a:lumOff val="5000"/>
                </a:schemeClr>
              </a:gs>
              <a:gs pos="100000">
                <a:schemeClr val="accent2">
                  <a:lumMod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432357" y="5496765"/>
            <a:ext cx="1333793" cy="584775"/>
          </a:xfrm>
          <a:prstGeom prst="rect">
            <a:avLst/>
          </a:prstGeom>
          <a:noFill/>
        </p:spPr>
        <p:txBody>
          <a:bodyPr wrap="square" rtlCol="0">
            <a:spAutoFit/>
          </a:bodyPr>
          <a:lstStyle/>
          <a:p>
            <a:pPr algn="ctr"/>
            <a:r>
              <a:rPr lang="en-US" sz="1600" b="1" dirty="0"/>
              <a:t>Higher Likelihood</a:t>
            </a:r>
          </a:p>
        </p:txBody>
      </p:sp>
      <p:sp>
        <p:nvSpPr>
          <p:cNvPr id="12" name="TextBox 11"/>
          <p:cNvSpPr txBox="1"/>
          <p:nvPr/>
        </p:nvSpPr>
        <p:spPr>
          <a:xfrm>
            <a:off x="381730" y="5518664"/>
            <a:ext cx="1333793" cy="584775"/>
          </a:xfrm>
          <a:prstGeom prst="rect">
            <a:avLst/>
          </a:prstGeom>
          <a:noFill/>
        </p:spPr>
        <p:txBody>
          <a:bodyPr wrap="square" rtlCol="0">
            <a:spAutoFit/>
          </a:bodyPr>
          <a:lstStyle/>
          <a:p>
            <a:pPr algn="ctr"/>
            <a:r>
              <a:rPr lang="en-US" sz="1600" b="1" dirty="0"/>
              <a:t>Lower Likelihood</a:t>
            </a:r>
          </a:p>
        </p:txBody>
      </p:sp>
      <p:sp>
        <p:nvSpPr>
          <p:cNvPr id="13" name="TextBox 12"/>
          <p:cNvSpPr txBox="1"/>
          <p:nvPr/>
        </p:nvSpPr>
        <p:spPr>
          <a:xfrm>
            <a:off x="628650" y="2538542"/>
            <a:ext cx="1129812" cy="2693045"/>
          </a:xfrm>
          <a:prstGeom prst="rect">
            <a:avLst/>
          </a:prstGeom>
          <a:noFill/>
        </p:spPr>
        <p:txBody>
          <a:bodyPr wrap="square" rtlCol="0">
            <a:spAutoFit/>
          </a:bodyPr>
          <a:lstStyle/>
          <a:p>
            <a:pPr algn="ctr">
              <a:spcAft>
                <a:spcPts val="600"/>
              </a:spcAft>
            </a:pPr>
            <a:r>
              <a:rPr lang="en-US" sz="1200" dirty="0"/>
              <a:t>Preventive Benefits</a:t>
            </a:r>
          </a:p>
          <a:p>
            <a:pPr algn="ctr">
              <a:spcAft>
                <a:spcPts val="600"/>
              </a:spcAft>
            </a:pPr>
            <a:r>
              <a:rPr lang="en-US" sz="1200" dirty="0"/>
              <a:t>MA Payment Methodology</a:t>
            </a:r>
          </a:p>
          <a:p>
            <a:pPr algn="ctr">
              <a:spcAft>
                <a:spcPts val="600"/>
              </a:spcAft>
            </a:pPr>
            <a:r>
              <a:rPr lang="en-US" sz="1200" dirty="0"/>
              <a:t>Part B and D Premiums</a:t>
            </a:r>
          </a:p>
          <a:p>
            <a:pPr algn="ctr">
              <a:spcAft>
                <a:spcPts val="600"/>
              </a:spcAft>
            </a:pPr>
            <a:r>
              <a:rPr lang="en-US" sz="1200" dirty="0"/>
              <a:t>Program Integrity</a:t>
            </a:r>
          </a:p>
          <a:p>
            <a:pPr algn="ctr">
              <a:spcAft>
                <a:spcPts val="600"/>
              </a:spcAft>
            </a:pPr>
            <a:r>
              <a:rPr lang="en-US" sz="1200" dirty="0"/>
              <a:t>Misc. Program Extenders</a:t>
            </a:r>
          </a:p>
          <a:p>
            <a:pPr algn="ctr">
              <a:spcAft>
                <a:spcPts val="600"/>
              </a:spcAft>
            </a:pPr>
            <a:r>
              <a:rPr lang="en-US" sz="1200" dirty="0" err="1"/>
              <a:t>Medigap</a:t>
            </a:r>
            <a:r>
              <a:rPr lang="en-US" sz="1200" dirty="0"/>
              <a:t> Changes</a:t>
            </a:r>
          </a:p>
        </p:txBody>
      </p:sp>
      <p:sp>
        <p:nvSpPr>
          <p:cNvPr id="14" name="TextBox 13"/>
          <p:cNvSpPr txBox="1"/>
          <p:nvPr/>
        </p:nvSpPr>
        <p:spPr>
          <a:xfrm>
            <a:off x="7015903" y="3682977"/>
            <a:ext cx="1864146" cy="2031325"/>
          </a:xfrm>
          <a:prstGeom prst="rect">
            <a:avLst/>
          </a:prstGeom>
          <a:noFill/>
        </p:spPr>
        <p:txBody>
          <a:bodyPr wrap="square" rtlCol="0">
            <a:spAutoFit/>
          </a:bodyPr>
          <a:lstStyle/>
          <a:p>
            <a:pPr algn="ctr">
              <a:spcAft>
                <a:spcPts val="600"/>
              </a:spcAft>
            </a:pPr>
            <a:r>
              <a:rPr lang="en-US" sz="1200" dirty="0"/>
              <a:t>MA Coding Intensity Adjustment</a:t>
            </a:r>
          </a:p>
          <a:p>
            <a:pPr algn="ctr">
              <a:spcAft>
                <a:spcPts val="600"/>
              </a:spcAft>
            </a:pPr>
            <a:r>
              <a:rPr lang="en-US" sz="1200" dirty="0"/>
              <a:t>MA Benchmark Caps</a:t>
            </a:r>
          </a:p>
          <a:p>
            <a:pPr algn="ctr">
              <a:spcAft>
                <a:spcPts val="600"/>
              </a:spcAft>
            </a:pPr>
            <a:r>
              <a:rPr lang="en-US" sz="1200" dirty="0"/>
              <a:t>Hospital Wage Index</a:t>
            </a:r>
          </a:p>
          <a:p>
            <a:pPr algn="ctr">
              <a:spcAft>
                <a:spcPts val="600"/>
              </a:spcAft>
            </a:pPr>
            <a:r>
              <a:rPr lang="en-US" sz="1200" dirty="0"/>
              <a:t>Health Insurer Tax</a:t>
            </a:r>
          </a:p>
          <a:p>
            <a:pPr algn="ctr">
              <a:spcAft>
                <a:spcPts val="600"/>
              </a:spcAft>
            </a:pPr>
            <a:r>
              <a:rPr lang="en-US" sz="1200" dirty="0"/>
              <a:t>Other ACA Taxes and Fees</a:t>
            </a:r>
          </a:p>
          <a:p>
            <a:pPr algn="ctr">
              <a:spcAft>
                <a:spcPts val="600"/>
              </a:spcAft>
            </a:pPr>
            <a:endParaRPr lang="en-US" sz="1200" dirty="0"/>
          </a:p>
          <a:p>
            <a:pPr marL="171450" indent="-171450">
              <a:spcAft>
                <a:spcPts val="600"/>
              </a:spcAft>
              <a:buFont typeface="Calibri" panose="020F0502020204030204" pitchFamily="34" charset="0"/>
              <a:buChar char="»"/>
            </a:pPr>
            <a:endParaRPr lang="en-US" sz="1200" dirty="0"/>
          </a:p>
        </p:txBody>
      </p:sp>
      <p:sp>
        <p:nvSpPr>
          <p:cNvPr id="15" name="TextBox 14"/>
          <p:cNvSpPr txBox="1"/>
          <p:nvPr/>
        </p:nvSpPr>
        <p:spPr>
          <a:xfrm>
            <a:off x="3506691" y="3995349"/>
            <a:ext cx="1458593" cy="1200329"/>
          </a:xfrm>
          <a:prstGeom prst="rect">
            <a:avLst/>
          </a:prstGeom>
          <a:noFill/>
        </p:spPr>
        <p:txBody>
          <a:bodyPr wrap="square" rtlCol="0">
            <a:spAutoFit/>
          </a:bodyPr>
          <a:lstStyle/>
          <a:p>
            <a:pPr algn="ctr"/>
            <a:r>
              <a:rPr lang="en-US" sz="1200" dirty="0"/>
              <a:t>Center for Medicare and Medicaid Innovation (CMMI)</a:t>
            </a:r>
          </a:p>
          <a:p>
            <a:pPr algn="ctr"/>
            <a:endParaRPr lang="en-US" sz="1200" dirty="0"/>
          </a:p>
          <a:p>
            <a:pPr algn="ctr"/>
            <a:r>
              <a:rPr lang="en-US" sz="1200" dirty="0"/>
              <a:t>Physician-Owned Hospital Ban</a:t>
            </a:r>
          </a:p>
        </p:txBody>
      </p:sp>
      <p:sp>
        <p:nvSpPr>
          <p:cNvPr id="17" name="TextBox 16"/>
          <p:cNvSpPr txBox="1"/>
          <p:nvPr/>
        </p:nvSpPr>
        <p:spPr>
          <a:xfrm>
            <a:off x="5416627" y="4530703"/>
            <a:ext cx="1129812" cy="646331"/>
          </a:xfrm>
          <a:prstGeom prst="rect">
            <a:avLst/>
          </a:prstGeom>
          <a:noFill/>
        </p:spPr>
        <p:txBody>
          <a:bodyPr wrap="square" rtlCol="0">
            <a:spAutoFit/>
          </a:bodyPr>
          <a:lstStyle/>
          <a:p>
            <a:pPr algn="ctr">
              <a:spcAft>
                <a:spcPts val="600"/>
              </a:spcAft>
            </a:pPr>
            <a:r>
              <a:rPr lang="en-US" sz="1200" dirty="0"/>
              <a:t>Independent Payment Advisory Board</a:t>
            </a:r>
          </a:p>
        </p:txBody>
      </p:sp>
      <p:sp>
        <p:nvSpPr>
          <p:cNvPr id="18" name="TextBox 17"/>
          <p:cNvSpPr txBox="1"/>
          <p:nvPr/>
        </p:nvSpPr>
        <p:spPr>
          <a:xfrm>
            <a:off x="2068323" y="2411484"/>
            <a:ext cx="1129812" cy="3354765"/>
          </a:xfrm>
          <a:prstGeom prst="rect">
            <a:avLst/>
          </a:prstGeom>
          <a:noFill/>
        </p:spPr>
        <p:txBody>
          <a:bodyPr wrap="square" rtlCol="0">
            <a:spAutoFit/>
          </a:bodyPr>
          <a:lstStyle/>
          <a:p>
            <a:pPr algn="ctr">
              <a:spcAft>
                <a:spcPts val="600"/>
              </a:spcAft>
            </a:pPr>
            <a:r>
              <a:rPr lang="en-US" sz="1200" dirty="0"/>
              <a:t>Medicare Shared Savings (ACOs) and Other Alternative Payment Models</a:t>
            </a:r>
          </a:p>
          <a:p>
            <a:pPr algn="ctr">
              <a:spcAft>
                <a:spcPts val="600"/>
              </a:spcAft>
            </a:pPr>
            <a:r>
              <a:rPr lang="en-US" sz="1200" dirty="0"/>
              <a:t>Closing the Donut Hole and Coverage Gap Discount Program</a:t>
            </a:r>
          </a:p>
          <a:p>
            <a:pPr algn="ctr">
              <a:spcAft>
                <a:spcPts val="600"/>
              </a:spcAft>
            </a:pPr>
            <a:r>
              <a:rPr lang="en-US" sz="1200" dirty="0"/>
              <a:t>Value-Based Programs</a:t>
            </a:r>
          </a:p>
          <a:p>
            <a:pPr algn="ctr">
              <a:spcAft>
                <a:spcPts val="600"/>
              </a:spcAft>
            </a:pPr>
            <a:endParaRPr lang="en-US" sz="1200" dirty="0"/>
          </a:p>
          <a:p>
            <a:pPr marL="171450" indent="-171450">
              <a:spcAft>
                <a:spcPts val="600"/>
              </a:spcAft>
              <a:buFont typeface="Calibri" panose="020F0502020204030204" pitchFamily="34" charset="0"/>
              <a:buChar char="»"/>
            </a:pPr>
            <a:endParaRPr lang="en-US" sz="1200" dirty="0"/>
          </a:p>
        </p:txBody>
      </p:sp>
      <p:cxnSp>
        <p:nvCxnSpPr>
          <p:cNvPr id="19" name="Straight Connector 18"/>
          <p:cNvCxnSpPr>
            <a:cxnSpLocks/>
          </p:cNvCxnSpPr>
          <p:nvPr/>
        </p:nvCxnSpPr>
        <p:spPr>
          <a:xfrm>
            <a:off x="962607" y="3437179"/>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962606" y="3871584"/>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991624" y="4305989"/>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962605" y="4785559"/>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2412981" y="3788646"/>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7718911" y="4143522"/>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7718910" y="4413146"/>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7718910" y="4682770"/>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7718909" y="4927128"/>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960260" y="2984671"/>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2396567" y="4764091"/>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892808" y="2173275"/>
            <a:ext cx="0" cy="4041648"/>
          </a:xfrm>
          <a:prstGeom prst="line">
            <a:avLst/>
          </a:prstGeom>
          <a:ln>
            <a:solidFill>
              <a:schemeClr val="tx1">
                <a:lumMod val="50000"/>
                <a:lumOff val="50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10524" y="2149915"/>
            <a:ext cx="0" cy="4041648"/>
          </a:xfrm>
          <a:prstGeom prst="line">
            <a:avLst/>
          </a:prstGeom>
          <a:ln>
            <a:solidFill>
              <a:schemeClr val="tx1">
                <a:lumMod val="50000"/>
                <a:lumOff val="50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31934" y="2149915"/>
            <a:ext cx="0" cy="4041648"/>
          </a:xfrm>
          <a:prstGeom prst="line">
            <a:avLst/>
          </a:prstGeom>
          <a:ln>
            <a:solidFill>
              <a:schemeClr val="tx1">
                <a:lumMod val="50000"/>
                <a:lumOff val="50000"/>
                <a:alpha val="22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907460" y="2149915"/>
            <a:ext cx="0" cy="4041648"/>
          </a:xfrm>
          <a:prstGeom prst="line">
            <a:avLst/>
          </a:prstGeom>
          <a:ln>
            <a:solidFill>
              <a:schemeClr val="tx1">
                <a:lumMod val="50000"/>
                <a:lumOff val="50000"/>
                <a:alpha val="22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1097942"/>
            <a:ext cx="9144000" cy="707886"/>
          </a:xfrm>
          <a:prstGeom prst="rect">
            <a:avLst/>
          </a:prstGeom>
        </p:spPr>
        <p:txBody>
          <a:bodyPr wrap="square">
            <a:spAutoFit/>
          </a:bodyPr>
          <a:lstStyle/>
          <a:p>
            <a:pPr algn="ctr"/>
            <a:r>
              <a:rPr lang="en-US" sz="2000" b="1" dirty="0"/>
              <a:t>The ACA included </a:t>
            </a:r>
            <a:r>
              <a:rPr lang="en-US" sz="2000" b="1" u="sng" dirty="0"/>
              <a:t>over 100 provisions </a:t>
            </a:r>
            <a:br>
              <a:rPr lang="en-US" sz="2000" b="1" u="sng" dirty="0"/>
            </a:br>
            <a:r>
              <a:rPr lang="en-US" sz="2000" dirty="0"/>
              <a:t>impacting the Medicare program</a:t>
            </a:r>
          </a:p>
        </p:txBody>
      </p:sp>
      <p:cxnSp>
        <p:nvCxnSpPr>
          <p:cNvPr id="36" name="Straight Connector 35"/>
          <p:cNvCxnSpPr>
            <a:cxnSpLocks/>
          </p:cNvCxnSpPr>
          <p:nvPr/>
        </p:nvCxnSpPr>
        <p:spPr>
          <a:xfrm>
            <a:off x="4012385" y="4668743"/>
            <a:ext cx="440495" cy="1"/>
          </a:xfrm>
          <a:prstGeom prst="line">
            <a:avLst/>
          </a:prstGeom>
          <a:ln w="19050">
            <a:solidFill>
              <a:schemeClr val="tx1">
                <a:alpha val="8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3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15</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RANGE OF PROPOSALS IMPACTING PRIVATE MEDICARE MARKET</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774007054"/>
              </p:ext>
            </p:extLst>
          </p:nvPr>
        </p:nvGraphicFramePr>
        <p:xfrm>
          <a:off x="368876" y="1351517"/>
          <a:ext cx="7672437" cy="3694816"/>
        </p:xfrm>
        <a:graphic>
          <a:graphicData uri="http://schemas.openxmlformats.org/drawingml/2006/table">
            <a:tbl>
              <a:tblPr firstRow="1" bandRow="1">
                <a:tableStyleId>{5C22544A-7EE6-4342-B048-85BDC9FD1C3A}</a:tableStyleId>
              </a:tblPr>
              <a:tblGrid>
                <a:gridCol w="2475811">
                  <a:extLst>
                    <a:ext uri="{9D8B030D-6E8A-4147-A177-3AD203B41FA5}">
                      <a16:colId xmlns="" xmlns:a16="http://schemas.microsoft.com/office/drawing/2014/main" val="20000"/>
                    </a:ext>
                  </a:extLst>
                </a:gridCol>
                <a:gridCol w="5196626">
                  <a:extLst>
                    <a:ext uri="{9D8B030D-6E8A-4147-A177-3AD203B41FA5}">
                      <a16:colId xmlns="" xmlns:a16="http://schemas.microsoft.com/office/drawing/2014/main" val="20001"/>
                    </a:ext>
                  </a:extLst>
                </a:gridCol>
              </a:tblGrid>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MEDICARE HSAs</a:t>
                      </a:r>
                    </a:p>
                  </a:txBody>
                  <a:tcPr marL="84143" marR="84143" marT="42072" marB="42072"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Provide additional flexibility for Medicare Savings Accounts and HSAs for Medicare beneficiaries</a:t>
                      </a:r>
                    </a:p>
                  </a:txBody>
                  <a:tcPr marL="84143" marR="84143" marT="42072" marB="42072" anchor="ctr">
                    <a:solidFill>
                      <a:schemeClr val="bg1">
                        <a:lumMod val="95000"/>
                      </a:schemeClr>
                    </a:solidFill>
                  </a:tcPr>
                </a:tc>
                <a:extLst>
                  <a:ext uri="{0D108BD9-81ED-4DB2-BD59-A6C34878D82A}">
                    <a16:rowId xmlns="" xmlns:a16="http://schemas.microsoft.com/office/drawing/2014/main" val="10000"/>
                  </a:ext>
                </a:extLst>
              </a:tr>
              <a:tr h="461852">
                <a:tc>
                  <a:txBody>
                    <a:bodyPr/>
                    <a:lstStyle/>
                    <a:p>
                      <a:pPr algn="r"/>
                      <a:r>
                        <a:rPr lang="en-US" sz="1100" b="1" dirty="0">
                          <a:solidFill>
                            <a:srgbClr val="006498"/>
                          </a:solidFill>
                        </a:rPr>
                        <a:t>VALUE-BASED INSURANCE DESIGN</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Provide greater flexibility in benefit design and permit MA plans to incentivize high-value services</a:t>
                      </a:r>
                    </a:p>
                  </a:txBody>
                  <a:tcPr marL="84143" marR="84143" marT="42072" marB="42072" anchor="ctr">
                    <a:solidFill>
                      <a:schemeClr val="accent4">
                        <a:lumMod val="20000"/>
                        <a:lumOff val="80000"/>
                      </a:schemeClr>
                    </a:solidFill>
                  </a:tcPr>
                </a:tc>
                <a:extLst>
                  <a:ext uri="{0D108BD9-81ED-4DB2-BD59-A6C34878D82A}">
                    <a16:rowId xmlns="" xmlns:a16="http://schemas.microsoft.com/office/drawing/2014/main" val="10001"/>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BENCHMARK CAP</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Repeal cap that limits funding for 4- and 5-star plans in certain areas</a:t>
                      </a:r>
                    </a:p>
                  </a:txBody>
                  <a:tcPr marL="84143" marR="84143" marT="42072" marB="42072" anchor="ctr">
                    <a:solidFill>
                      <a:schemeClr val="bg1">
                        <a:lumMod val="95000"/>
                      </a:schemeClr>
                    </a:solidFill>
                  </a:tcPr>
                </a:tc>
                <a:extLst>
                  <a:ext uri="{0D108BD9-81ED-4DB2-BD59-A6C34878D82A}">
                    <a16:rowId xmlns="" xmlns:a16="http://schemas.microsoft.com/office/drawing/2014/main" val="10004"/>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CODING INTENSITY ADJUSTMENT</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Freeze CMS’ ability to affect MA payments through coding intensity adjustments</a:t>
                      </a:r>
                    </a:p>
                  </a:txBody>
                  <a:tcPr marL="84143" marR="84143" marT="42072" marB="42072" anchor="ctr">
                    <a:solidFill>
                      <a:schemeClr val="accent4">
                        <a:lumMod val="20000"/>
                        <a:lumOff val="80000"/>
                      </a:schemeClr>
                    </a:solidFill>
                  </a:tcPr>
                </a:tc>
                <a:extLst>
                  <a:ext uri="{0D108BD9-81ED-4DB2-BD59-A6C34878D82A}">
                    <a16:rowId xmlns="" xmlns:a16="http://schemas.microsoft.com/office/drawing/2014/main" val="10005"/>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PART D NEGOTIATION</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Allow federal government to negotiate drug prices under Part D</a:t>
                      </a:r>
                    </a:p>
                  </a:txBody>
                  <a:tcPr marL="84143" marR="84143" marT="42072" marB="42072" anchor="ctr">
                    <a:solidFill>
                      <a:schemeClr val="bg1">
                        <a:lumMod val="95000"/>
                      </a:schemeClr>
                    </a:solidFill>
                  </a:tcPr>
                </a:tc>
                <a:extLst>
                  <a:ext uri="{0D108BD9-81ED-4DB2-BD59-A6C34878D82A}">
                    <a16:rowId xmlns="" xmlns:a16="http://schemas.microsoft.com/office/drawing/2014/main" val="492025452"/>
                  </a:ext>
                </a:extLst>
              </a:tr>
              <a:tr h="461852">
                <a:tc>
                  <a:txBody>
                    <a:bodyPr/>
                    <a:lstStyle/>
                    <a:p>
                      <a:pPr algn="r"/>
                      <a:r>
                        <a:rPr lang="en-US" sz="1100" b="1" dirty="0">
                          <a:solidFill>
                            <a:srgbClr val="006498"/>
                          </a:solidFill>
                        </a:rPr>
                        <a:t>MEDIGAP REFORM</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Limit availability for first dollar coverage</a:t>
                      </a:r>
                    </a:p>
                  </a:txBody>
                  <a:tcPr marL="84143" marR="84143" marT="42072" marB="42072" anchor="ctr">
                    <a:solidFill>
                      <a:schemeClr val="accent4">
                        <a:lumMod val="20000"/>
                        <a:lumOff val="80000"/>
                      </a:schemeClr>
                    </a:solidFill>
                  </a:tcPr>
                </a:tc>
                <a:extLst>
                  <a:ext uri="{0D108BD9-81ED-4DB2-BD59-A6C34878D82A}">
                    <a16:rowId xmlns="" xmlns:a16="http://schemas.microsoft.com/office/drawing/2014/main" val="1168367367"/>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MEDICARE COMPARE</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Publicly report MA and FFS performance on core quality measures on CMS website, by service area, to encourage competition and transparency</a:t>
                      </a:r>
                    </a:p>
                  </a:txBody>
                  <a:tcPr marL="84143" marR="84143" marT="42072" marB="42072" anchor="ctr">
                    <a:solidFill>
                      <a:schemeClr val="bg1">
                        <a:lumMod val="95000"/>
                      </a:schemeClr>
                    </a:solidFill>
                  </a:tcPr>
                </a:tc>
                <a:extLst>
                  <a:ext uri="{0D108BD9-81ED-4DB2-BD59-A6C34878D82A}">
                    <a16:rowId xmlns="" xmlns:a16="http://schemas.microsoft.com/office/drawing/2014/main" val="2245512470"/>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COMPETITIVE BIDDING</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New methodology that informs federal payments by adjusting for historical MA bid and FFS/MA quality performance</a:t>
                      </a:r>
                    </a:p>
                  </a:txBody>
                  <a:tcPr marL="84143" marR="84143" marT="42072" marB="42072" anchor="ctr">
                    <a:solidFill>
                      <a:schemeClr val="accent4">
                        <a:lumMod val="20000"/>
                        <a:lumOff val="80000"/>
                      </a:schemeClr>
                    </a:solidFill>
                  </a:tcPr>
                </a:tc>
                <a:extLst>
                  <a:ext uri="{0D108BD9-81ED-4DB2-BD59-A6C34878D82A}">
                    <a16:rowId xmlns="" xmlns:a16="http://schemas.microsoft.com/office/drawing/2014/main" val="2318332048"/>
                  </a:ext>
                </a:extLst>
              </a:tr>
            </a:tbl>
          </a:graphicData>
        </a:graphic>
      </p:graphicFrame>
      <p:sp>
        <p:nvSpPr>
          <p:cNvPr id="12" name="TextBox 11"/>
          <p:cNvSpPr txBox="1"/>
          <p:nvPr/>
        </p:nvSpPr>
        <p:spPr>
          <a:xfrm>
            <a:off x="3858843" y="5261787"/>
            <a:ext cx="2223074" cy="646331"/>
          </a:xfrm>
          <a:prstGeom prst="rect">
            <a:avLst/>
          </a:prstGeom>
          <a:noFill/>
        </p:spPr>
        <p:txBody>
          <a:bodyPr wrap="square" numCol="1" rtlCol="0">
            <a:spAutoFit/>
          </a:bodyPr>
          <a:lstStyle/>
          <a:p>
            <a:r>
              <a:rPr lang="en-US" sz="1200" dirty="0"/>
              <a:t>Paul Ryan, “A Better Way”</a:t>
            </a:r>
          </a:p>
          <a:p>
            <a:r>
              <a:rPr lang="en-US" sz="1200" dirty="0"/>
              <a:t>American Enterprise Institute</a:t>
            </a:r>
          </a:p>
          <a:p>
            <a:r>
              <a:rPr lang="en-US" sz="1200" dirty="0"/>
              <a:t>Trump Campaign/Administration</a:t>
            </a:r>
          </a:p>
        </p:txBody>
      </p:sp>
      <p:sp>
        <p:nvSpPr>
          <p:cNvPr id="13" name="Rectangle 12"/>
          <p:cNvSpPr/>
          <p:nvPr/>
        </p:nvSpPr>
        <p:spPr>
          <a:xfrm>
            <a:off x="6188597" y="5233509"/>
            <a:ext cx="1731414" cy="276999"/>
          </a:xfrm>
          <a:prstGeom prst="rect">
            <a:avLst/>
          </a:prstGeom>
        </p:spPr>
        <p:txBody>
          <a:bodyPr wrap="square">
            <a:spAutoFit/>
          </a:bodyPr>
          <a:lstStyle/>
          <a:p>
            <a:r>
              <a:rPr lang="en-US" sz="1200" dirty="0"/>
              <a:t>Heritage Foundation</a:t>
            </a:r>
          </a:p>
        </p:txBody>
      </p:sp>
      <p:sp>
        <p:nvSpPr>
          <p:cNvPr id="14" name="Rectangle 13"/>
          <p:cNvSpPr/>
          <p:nvPr/>
        </p:nvSpPr>
        <p:spPr>
          <a:xfrm>
            <a:off x="3709491" y="5222361"/>
            <a:ext cx="4308810" cy="68575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4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16</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RANGE OF PROPOSALS IMPACTING MEDICARE FEE FOR SERVICE</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09263177"/>
              </p:ext>
            </p:extLst>
          </p:nvPr>
        </p:nvGraphicFramePr>
        <p:xfrm>
          <a:off x="483359" y="1351517"/>
          <a:ext cx="7672437" cy="3189176"/>
        </p:xfrm>
        <a:graphic>
          <a:graphicData uri="http://schemas.openxmlformats.org/drawingml/2006/table">
            <a:tbl>
              <a:tblPr firstRow="1" bandRow="1">
                <a:tableStyleId>{5C22544A-7EE6-4342-B048-85BDC9FD1C3A}</a:tableStyleId>
              </a:tblPr>
              <a:tblGrid>
                <a:gridCol w="2475811">
                  <a:extLst>
                    <a:ext uri="{9D8B030D-6E8A-4147-A177-3AD203B41FA5}">
                      <a16:colId xmlns="" xmlns:a16="http://schemas.microsoft.com/office/drawing/2014/main" val="20000"/>
                    </a:ext>
                  </a:extLst>
                </a:gridCol>
                <a:gridCol w="5196626">
                  <a:extLst>
                    <a:ext uri="{9D8B030D-6E8A-4147-A177-3AD203B41FA5}">
                      <a16:colId xmlns="" xmlns:a16="http://schemas.microsoft.com/office/drawing/2014/main" val="20001"/>
                    </a:ext>
                  </a:extLst>
                </a:gridCol>
              </a:tblGrid>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ELIGIBILITY AGE</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Increase age of Medicare eligibility from 65 to 67, consistent with Social Security</a:t>
                      </a:r>
                    </a:p>
                  </a:txBody>
                  <a:tcPr marL="84143" marR="84143" marT="42072" marB="42072" anchor="ctr">
                    <a:solidFill>
                      <a:schemeClr val="bg1">
                        <a:lumMod val="95000"/>
                      </a:schemeClr>
                    </a:solidFill>
                  </a:tcPr>
                </a:tc>
                <a:extLst>
                  <a:ext uri="{0D108BD9-81ED-4DB2-BD59-A6C34878D82A}">
                    <a16:rowId xmlns="" xmlns:a16="http://schemas.microsoft.com/office/drawing/2014/main" val="10000"/>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COMBINED DEDUCTIBLE/ MOOP</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Combine Part A and B deductibles, and establish Maximum Out of Pocket (MOOP) and streamline cost-sharing</a:t>
                      </a:r>
                    </a:p>
                  </a:txBody>
                  <a:tcPr marL="84143" marR="84143" marT="42072" marB="42072" anchor="ctr"/>
                </a:tc>
                <a:extLst>
                  <a:ext uri="{0D108BD9-81ED-4DB2-BD59-A6C34878D82A}">
                    <a16:rowId xmlns="" xmlns:a16="http://schemas.microsoft.com/office/drawing/2014/main" val="10001"/>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PREMIUM INCREASES</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Increase Part B and D premiums for higher income seniors</a:t>
                      </a:r>
                    </a:p>
                  </a:txBody>
                  <a:tcPr marL="84143" marR="84143" marT="42072" marB="42072" anchor="ctr">
                    <a:solidFill>
                      <a:schemeClr val="bg1">
                        <a:lumMod val="95000"/>
                      </a:schemeClr>
                    </a:solidFill>
                  </a:tcPr>
                </a:tc>
                <a:extLst>
                  <a:ext uri="{0D108BD9-81ED-4DB2-BD59-A6C34878D82A}">
                    <a16:rowId xmlns="" xmlns:a16="http://schemas.microsoft.com/office/drawing/2014/main" val="10002"/>
                  </a:ext>
                </a:extLst>
              </a:tr>
              <a:tr h="461852">
                <a:tc>
                  <a:txBody>
                    <a:bodyPr/>
                    <a:lstStyle/>
                    <a:p>
                      <a:pPr algn="r"/>
                      <a:r>
                        <a:rPr lang="en-US" sz="1100" b="1" dirty="0">
                          <a:solidFill>
                            <a:srgbClr val="006498"/>
                          </a:solidFill>
                        </a:rPr>
                        <a:t>PRIVATE CONTRACTING</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Allow providers and beneficiaries to voluntarily enter into an arrangement for items and services outside of Medicare, with access to some reimbursement from Medicare. Some proposals would start with a pilot or demonstration.</a:t>
                      </a:r>
                    </a:p>
                  </a:txBody>
                  <a:tcPr marL="84143" marR="84143" marT="42072" marB="42072" anchor="ctr"/>
                </a:tc>
                <a:extLst>
                  <a:ext uri="{0D108BD9-81ED-4DB2-BD59-A6C34878D82A}">
                    <a16:rowId xmlns="" xmlns:a16="http://schemas.microsoft.com/office/drawing/2014/main" val="10003"/>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PROVIDER REIMBURSEMENT</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Such as: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6498"/>
                          </a:solidFill>
                        </a:rPr>
                        <a:t>+</a:t>
                      </a:r>
                      <a:r>
                        <a:rPr lang="en-US" sz="1100" b="0" dirty="0">
                          <a:solidFill>
                            <a:schemeClr val="tx1"/>
                          </a:solidFill>
                        </a:rPr>
                        <a:t> Repeal ban on physician-owned hospitals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6498"/>
                          </a:solidFill>
                        </a:rPr>
                        <a:t>+</a:t>
                      </a:r>
                      <a:r>
                        <a:rPr lang="en-US" sz="1100" b="0" dirty="0">
                          <a:solidFill>
                            <a:schemeClr val="tx1"/>
                          </a:solidFill>
                        </a:rPr>
                        <a:t> Repeal ACA’s changes to hospital wage index related to the rural floor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rgbClr val="006498"/>
                          </a:solidFill>
                        </a:rPr>
                        <a:t>+</a:t>
                      </a:r>
                      <a:r>
                        <a:rPr lang="en-US" sz="1100" b="0" dirty="0">
                          <a:solidFill>
                            <a:schemeClr val="tx1"/>
                          </a:solidFill>
                        </a:rPr>
                        <a:t> Reform GME funding</a:t>
                      </a:r>
                    </a:p>
                  </a:txBody>
                  <a:tcPr marL="84143" marR="84143" marT="42072" marB="42072" anchor="ctr">
                    <a:solidFill>
                      <a:schemeClr val="bg1">
                        <a:lumMod val="95000"/>
                      </a:schemeClr>
                    </a:solidFill>
                  </a:tcPr>
                </a:tc>
                <a:extLst>
                  <a:ext uri="{0D108BD9-81ED-4DB2-BD59-A6C34878D82A}">
                    <a16:rowId xmlns="" xmlns:a16="http://schemas.microsoft.com/office/drawing/2014/main" val="10004"/>
                  </a:ext>
                </a:extLst>
              </a:tr>
              <a:tr h="46185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a:solidFill>
                            <a:srgbClr val="006498"/>
                          </a:solidFill>
                        </a:rPr>
                        <a:t>MEDICARE SAVINGS PROGRAMS</a:t>
                      </a:r>
                    </a:p>
                  </a:txBody>
                  <a:tcPr marL="84143" marR="84143" marT="42072" marB="42072"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Combine the three Medicare Savings Programs (MSPs) into one and require states to use one uniform asset test for qualification in the new MSP program</a:t>
                      </a:r>
                    </a:p>
                  </a:txBody>
                  <a:tcPr marL="84143" marR="84143" marT="42072" marB="42072" anchor="ctr"/>
                </a:tc>
                <a:extLst>
                  <a:ext uri="{0D108BD9-81ED-4DB2-BD59-A6C34878D82A}">
                    <a16:rowId xmlns="" xmlns:a16="http://schemas.microsoft.com/office/drawing/2014/main" val="10005"/>
                  </a:ext>
                </a:extLst>
              </a:tr>
            </a:tbl>
          </a:graphicData>
        </a:graphic>
      </p:graphicFrame>
      <p:sp>
        <p:nvSpPr>
          <p:cNvPr id="17" name="TextBox 16"/>
          <p:cNvSpPr txBox="1"/>
          <p:nvPr/>
        </p:nvSpPr>
        <p:spPr>
          <a:xfrm>
            <a:off x="4016505" y="4742435"/>
            <a:ext cx="2223074" cy="646331"/>
          </a:xfrm>
          <a:prstGeom prst="rect">
            <a:avLst/>
          </a:prstGeom>
          <a:noFill/>
        </p:spPr>
        <p:txBody>
          <a:bodyPr wrap="square" numCol="1" rtlCol="0">
            <a:spAutoFit/>
          </a:bodyPr>
          <a:lstStyle/>
          <a:p>
            <a:r>
              <a:rPr lang="en-US" sz="1200" dirty="0"/>
              <a:t>Paul Ryan, “A Better Way”</a:t>
            </a:r>
          </a:p>
          <a:p>
            <a:r>
              <a:rPr lang="en-US" sz="1200" dirty="0"/>
              <a:t>American Enterprise Institute</a:t>
            </a:r>
          </a:p>
          <a:p>
            <a:r>
              <a:rPr lang="en-US" sz="1200" dirty="0"/>
              <a:t>Trump Campaign/Administration</a:t>
            </a:r>
          </a:p>
        </p:txBody>
      </p:sp>
      <p:sp>
        <p:nvSpPr>
          <p:cNvPr id="18" name="Rectangle 17"/>
          <p:cNvSpPr/>
          <p:nvPr/>
        </p:nvSpPr>
        <p:spPr>
          <a:xfrm>
            <a:off x="6346259" y="4714157"/>
            <a:ext cx="1731414" cy="276999"/>
          </a:xfrm>
          <a:prstGeom prst="rect">
            <a:avLst/>
          </a:prstGeom>
        </p:spPr>
        <p:txBody>
          <a:bodyPr wrap="square">
            <a:spAutoFit/>
          </a:bodyPr>
          <a:lstStyle/>
          <a:p>
            <a:r>
              <a:rPr lang="en-US" sz="1200" dirty="0"/>
              <a:t>Heritage Foundation</a:t>
            </a:r>
          </a:p>
        </p:txBody>
      </p:sp>
      <p:sp>
        <p:nvSpPr>
          <p:cNvPr id="20" name="Rectangle 19"/>
          <p:cNvSpPr/>
          <p:nvPr/>
        </p:nvSpPr>
        <p:spPr>
          <a:xfrm>
            <a:off x="3867153" y="4703009"/>
            <a:ext cx="4308810" cy="68575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41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17</a:t>
            </a:fld>
            <a:endParaRPr lang="en-US"/>
          </a:p>
        </p:txBody>
      </p:sp>
      <p:cxnSp>
        <p:nvCxnSpPr>
          <p:cNvPr id="14" name="Straight Connector 13"/>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181" y="294218"/>
            <a:ext cx="7488500"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LEGISLATIVE PROPOSALS TO “REPEAL AND REPLACE” THE ACA</a:t>
            </a:r>
            <a:endParaRPr lang="en-US" sz="1700" dirty="0">
              <a:solidFill>
                <a:srgbClr val="552733"/>
              </a:solidFill>
              <a:latin typeface="Arial" charset="0"/>
              <a:ea typeface="Arial" charset="0"/>
              <a:cs typeface="Arial" charset="0"/>
            </a:endParaRPr>
          </a:p>
        </p:txBody>
      </p:sp>
      <p:cxnSp>
        <p:nvCxnSpPr>
          <p:cNvPr id="18" name="Straight Connector 17"/>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807969887"/>
              </p:ext>
            </p:extLst>
          </p:nvPr>
        </p:nvGraphicFramePr>
        <p:xfrm>
          <a:off x="123567" y="853295"/>
          <a:ext cx="8872151" cy="5260692"/>
        </p:xfrm>
        <a:graphic>
          <a:graphicData uri="http://schemas.openxmlformats.org/drawingml/2006/table">
            <a:tbl>
              <a:tblPr firstRow="1" bandRow="1">
                <a:tableStyleId>{5C22544A-7EE6-4342-B048-85BDC9FD1C3A}</a:tableStyleId>
              </a:tblPr>
              <a:tblGrid>
                <a:gridCol w="2236574">
                  <a:extLst>
                    <a:ext uri="{9D8B030D-6E8A-4147-A177-3AD203B41FA5}">
                      <a16:colId xmlns="" xmlns:a16="http://schemas.microsoft.com/office/drawing/2014/main" val="20000"/>
                    </a:ext>
                  </a:extLst>
                </a:gridCol>
                <a:gridCol w="1477814">
                  <a:extLst>
                    <a:ext uri="{9D8B030D-6E8A-4147-A177-3AD203B41FA5}">
                      <a16:colId xmlns="" xmlns:a16="http://schemas.microsoft.com/office/drawing/2014/main" val="20001"/>
                    </a:ext>
                  </a:extLst>
                </a:gridCol>
                <a:gridCol w="1648445">
                  <a:extLst>
                    <a:ext uri="{9D8B030D-6E8A-4147-A177-3AD203B41FA5}">
                      <a16:colId xmlns="" xmlns:a16="http://schemas.microsoft.com/office/drawing/2014/main" val="20002"/>
                    </a:ext>
                  </a:extLst>
                </a:gridCol>
                <a:gridCol w="3509318">
                  <a:extLst>
                    <a:ext uri="{9D8B030D-6E8A-4147-A177-3AD203B41FA5}">
                      <a16:colId xmlns="" xmlns:a16="http://schemas.microsoft.com/office/drawing/2014/main" val="20003"/>
                    </a:ext>
                  </a:extLst>
                </a:gridCol>
              </a:tblGrid>
              <a:tr h="414372">
                <a:tc>
                  <a:txBody>
                    <a:bodyPr/>
                    <a:lstStyle/>
                    <a:p>
                      <a:endParaRPr lang="en-US"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Full Repeal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Partial Repeal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Medicare-Related Provisions</a:t>
                      </a:r>
                    </a:p>
                  </a:txBody>
                  <a:tcPr/>
                </a:tc>
                <a:extLst>
                  <a:ext uri="{0D108BD9-81ED-4DB2-BD59-A6C34878D82A}">
                    <a16:rowId xmlns="" xmlns:a16="http://schemas.microsoft.com/office/drawing/2014/main" val="10000"/>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t>ObamaCare</a:t>
                      </a:r>
                      <a:r>
                        <a:rPr lang="en-US" sz="1200" b="1" dirty="0"/>
                        <a:t> Replacement Act of 2017: </a:t>
                      </a:r>
                      <a:r>
                        <a:rPr lang="en-US" sz="1200" dirty="0"/>
                        <a:t>Sen. Paul</a:t>
                      </a:r>
                    </a:p>
                  </a:txBody>
                  <a:tcPr/>
                </a:tc>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Expands and provides new flexibilities for HSAs and MA MSAs. Provides a physician bad debt deduction.</a:t>
                      </a:r>
                      <a:endParaRPr lang="en-US" sz="1100" dirty="0">
                        <a:solidFill>
                          <a:srgbClr val="FF0000"/>
                        </a:solidFill>
                      </a:endParaRPr>
                    </a:p>
                  </a:txBody>
                  <a:tcPr anchor="ctr"/>
                </a:tc>
                <a:extLst>
                  <a:ext uri="{0D108BD9-81ED-4DB2-BD59-A6C34878D82A}">
                    <a16:rowId xmlns="" xmlns:a16="http://schemas.microsoft.com/office/drawing/2014/main" val="383395120"/>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Patient Freedom Act of 2017: </a:t>
                      </a:r>
                      <a:r>
                        <a:rPr lang="en-US" sz="1200" dirty="0"/>
                        <a:t>Sens. Cassidy and Collins</a:t>
                      </a:r>
                    </a:p>
                  </a:txBody>
                  <a:tcPr/>
                </a:tc>
                <a:tc>
                  <a:txBody>
                    <a:bodyPr/>
                    <a:lstStyle/>
                    <a:p>
                      <a:pPr algn="ctr"/>
                      <a:endParaRPr lang="en-US" dirty="0"/>
                    </a:p>
                  </a:txBody>
                  <a:tcPr anchor="ctr"/>
                </a:tc>
                <a:tc>
                  <a:txBody>
                    <a:bodyPr/>
                    <a:lstStyle/>
                    <a:p>
                      <a:pPr algn="ctr"/>
                      <a:r>
                        <a:rPr lang="en-US"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Limits charges for OON emergency care, including for Medicare beneficiaries. </a:t>
                      </a:r>
                      <a:endParaRPr lang="en-US" sz="1100" dirty="0">
                        <a:solidFill>
                          <a:srgbClr val="FF0000"/>
                        </a:solidFill>
                      </a:endParaRPr>
                    </a:p>
                  </a:txBody>
                  <a:tcPr anchor="ctr"/>
                </a:tc>
                <a:extLst>
                  <a:ext uri="{0D108BD9-81ED-4DB2-BD59-A6C34878D82A}">
                    <a16:rowId xmlns="" xmlns:a16="http://schemas.microsoft.com/office/drawing/2014/main" val="10001"/>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American Health Care Reform Act of 2017: </a:t>
                      </a:r>
                      <a:r>
                        <a:rPr lang="en-US" sz="1200" dirty="0"/>
                        <a:t>Rep. Roe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All Medicare provisions in the ACA repealed. Expands and provides new flexibilities for HSAs and MA MSAs. Increases transparency of Medicare claims data.</a:t>
                      </a:r>
                    </a:p>
                  </a:txBody>
                  <a:tcPr anchor="ctr"/>
                </a:tc>
                <a:extLst>
                  <a:ext uri="{0D108BD9-81ED-4DB2-BD59-A6C34878D82A}">
                    <a16:rowId xmlns="" xmlns:a16="http://schemas.microsoft.com/office/drawing/2014/main" val="10002"/>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World’s Greatest Healthcare Plan Act of 2016: </a:t>
                      </a:r>
                      <a:r>
                        <a:rPr lang="en-US" sz="1200" dirty="0"/>
                        <a:t>Rep. Sessions and Sen. Cassidy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No change to ACA’s Medicare provisions. Implements per capita caps to finance state Medicaid programs. New flexibilities for physician-owned facilities; limits charges for OON emergency care, including for Medicare beneficiaries.</a:t>
                      </a:r>
                    </a:p>
                  </a:txBody>
                  <a:tcPr anchor="ctr"/>
                </a:tc>
                <a:extLst>
                  <a:ext uri="{0D108BD9-81ED-4DB2-BD59-A6C34878D82A}">
                    <a16:rowId xmlns="" xmlns:a16="http://schemas.microsoft.com/office/drawing/2014/main" val="10003"/>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Empowering Patients First Act of 2015: </a:t>
                      </a:r>
                      <a:r>
                        <a:rPr lang="en-US" sz="1200" dirty="0"/>
                        <a:t>Rep. Price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All Medicare provisions in the ACA repealed. Allows direct contracting between physicians and patients under Medicare. Expands and provides new flexibilities for HSAs and MA MSAs. Provides a physician bad debt deduction.</a:t>
                      </a:r>
                    </a:p>
                  </a:txBody>
                  <a:tcPr anchor="ctr"/>
                </a:tc>
                <a:extLst>
                  <a:ext uri="{0D108BD9-81ED-4DB2-BD59-A6C34878D82A}">
                    <a16:rowId xmlns="" xmlns:a16="http://schemas.microsoft.com/office/drawing/2014/main" val="10004"/>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Restoring Americans’ Healthcare Freedom Reconciliation Act of 2015: </a:t>
                      </a:r>
                      <a:r>
                        <a:rPr lang="en-US" sz="1200" dirty="0"/>
                        <a:t>Rep. Price</a:t>
                      </a:r>
                    </a:p>
                  </a:txBody>
                  <a:tcP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Repeals ACA’s taxes and fees. No other Medicare-specific provisions. </a:t>
                      </a:r>
                    </a:p>
                  </a:txBody>
                  <a:tcPr anchor="ctr"/>
                </a:tc>
                <a:extLst>
                  <a:ext uri="{0D108BD9-81ED-4DB2-BD59-A6C34878D82A}">
                    <a16:rowId xmlns="" xmlns:a16="http://schemas.microsoft.com/office/drawing/2014/main" val="10005"/>
                  </a:ext>
                </a:extLst>
              </a:tr>
              <a:tr h="41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Patient Choice, Affordability, Responsibility, and Empowerment (CARE) Act: </a:t>
                      </a:r>
                      <a:r>
                        <a:rPr lang="en-US" sz="1200" dirty="0"/>
                        <a:t>Sens. Burr, Hatch and Rep. Upton</a:t>
                      </a:r>
                    </a:p>
                  </a:txBody>
                  <a:tcPr/>
                </a:tc>
                <a:tc>
                  <a:txBody>
                    <a:bodyPr/>
                    <a:lstStyle/>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Repeals ACA’s taxes and fees. No other Medicare-specific provisions. </a:t>
                      </a:r>
                    </a:p>
                  </a:txBody>
                  <a:tcPr anchor="ctr"/>
                </a:tc>
                <a:extLst>
                  <a:ext uri="{0D108BD9-81ED-4DB2-BD59-A6C34878D82A}">
                    <a16:rowId xmlns="" xmlns:a16="http://schemas.microsoft.com/office/drawing/2014/main" val="2866288499"/>
                  </a:ext>
                </a:extLst>
              </a:tr>
            </a:tbl>
          </a:graphicData>
        </a:graphic>
      </p:graphicFrame>
      <p:sp>
        <p:nvSpPr>
          <p:cNvPr id="21" name="TextBox 20"/>
          <p:cNvSpPr txBox="1"/>
          <p:nvPr/>
        </p:nvSpPr>
        <p:spPr>
          <a:xfrm>
            <a:off x="382134" y="6112244"/>
            <a:ext cx="8500608" cy="369332"/>
          </a:xfrm>
          <a:prstGeom prst="rect">
            <a:avLst/>
          </a:prstGeom>
          <a:noFill/>
        </p:spPr>
        <p:txBody>
          <a:bodyPr wrap="square" rtlCol="0">
            <a:spAutoFit/>
          </a:bodyPr>
          <a:lstStyle/>
          <a:p>
            <a:r>
              <a:rPr lang="en-US" sz="900" b="1" i="1" dirty="0"/>
              <a:t>Source: </a:t>
            </a:r>
            <a:r>
              <a:rPr lang="en-US" sz="900" i="1" dirty="0"/>
              <a:t>Kaiser Family Foundation. Comparison of Medicare Provisions in Recent Bills and Proposals to Repeal and Replace the Affordable Care Act (January 2017), available at  </a:t>
            </a:r>
            <a:r>
              <a:rPr lang="en-US" sz="900" i="1" dirty="0">
                <a:hlinkClick r:id="rId4"/>
              </a:rPr>
              <a:t>http://kff.org/medicare/issue-brief/comparison-of-medicare-provisions-in-recent-bills-and-proposals-to-repeal-and-replace-the-affordable-care-act/</a:t>
            </a:r>
            <a:r>
              <a:rPr lang="en-US" sz="900" i="1" dirty="0"/>
              <a:t>; bill summaries</a:t>
            </a:r>
          </a:p>
        </p:txBody>
      </p:sp>
    </p:spTree>
    <p:extLst>
      <p:ext uri="{BB962C8B-B14F-4D97-AF65-F5344CB8AC3E}">
        <p14:creationId xmlns:p14="http://schemas.microsoft.com/office/powerpoint/2010/main" val="59459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18</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MEDICARE PREMIUM SUPPORT</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3873" y="2000324"/>
            <a:ext cx="1973580" cy="646331"/>
          </a:xfrm>
          <a:prstGeom prst="rect">
            <a:avLst/>
          </a:prstGeom>
          <a:solidFill>
            <a:schemeClr val="accent1"/>
          </a:solidFill>
        </p:spPr>
        <p:txBody>
          <a:bodyPr wrap="square" rtlCol="0" anchor="ctr">
            <a:spAutoFit/>
          </a:bodyPr>
          <a:lstStyle/>
          <a:p>
            <a:pPr algn="ctr"/>
            <a:r>
              <a:rPr lang="en-US" b="1" dirty="0">
                <a:solidFill>
                  <a:schemeClr val="bg1"/>
                </a:solidFill>
              </a:rPr>
              <a:t>Objectives</a:t>
            </a:r>
          </a:p>
          <a:p>
            <a:pPr algn="ctr"/>
            <a:endParaRPr lang="en-US" b="1" dirty="0">
              <a:solidFill>
                <a:schemeClr val="bg1"/>
              </a:solidFill>
            </a:endParaRPr>
          </a:p>
        </p:txBody>
      </p:sp>
      <p:sp>
        <p:nvSpPr>
          <p:cNvPr id="12" name="TextBox 11"/>
          <p:cNvSpPr txBox="1"/>
          <p:nvPr/>
        </p:nvSpPr>
        <p:spPr>
          <a:xfrm>
            <a:off x="273873" y="3982975"/>
            <a:ext cx="1973580" cy="646331"/>
          </a:xfrm>
          <a:prstGeom prst="rect">
            <a:avLst/>
          </a:prstGeom>
          <a:solidFill>
            <a:schemeClr val="accent1"/>
          </a:solidFill>
        </p:spPr>
        <p:txBody>
          <a:bodyPr wrap="square" rtlCol="0" anchor="ctr">
            <a:spAutoFit/>
          </a:bodyPr>
          <a:lstStyle/>
          <a:p>
            <a:pPr algn="ctr"/>
            <a:r>
              <a:rPr lang="en-US" b="1" dirty="0">
                <a:solidFill>
                  <a:schemeClr val="bg1"/>
                </a:solidFill>
              </a:rPr>
              <a:t>Considerations</a:t>
            </a:r>
          </a:p>
          <a:p>
            <a:pPr algn="ctr"/>
            <a:endParaRPr lang="en-US" b="1" dirty="0">
              <a:solidFill>
                <a:schemeClr val="bg1"/>
              </a:solidFill>
            </a:endParaRPr>
          </a:p>
        </p:txBody>
      </p:sp>
      <p:sp>
        <p:nvSpPr>
          <p:cNvPr id="13" name="TextBox 12"/>
          <p:cNvSpPr txBox="1"/>
          <p:nvPr/>
        </p:nvSpPr>
        <p:spPr>
          <a:xfrm>
            <a:off x="266253" y="5295023"/>
            <a:ext cx="1973580" cy="646331"/>
          </a:xfrm>
          <a:prstGeom prst="rect">
            <a:avLst/>
          </a:prstGeom>
          <a:solidFill>
            <a:schemeClr val="accent1"/>
          </a:solidFill>
        </p:spPr>
        <p:txBody>
          <a:bodyPr wrap="square" rtlCol="0" anchor="ctr">
            <a:spAutoFit/>
          </a:bodyPr>
          <a:lstStyle/>
          <a:p>
            <a:pPr algn="ctr"/>
            <a:r>
              <a:rPr lang="en-US" b="1" dirty="0">
                <a:solidFill>
                  <a:schemeClr val="bg1"/>
                </a:solidFill>
              </a:rPr>
              <a:t>Potential </a:t>
            </a:r>
            <a:br>
              <a:rPr lang="en-US" b="1" dirty="0">
                <a:solidFill>
                  <a:schemeClr val="bg1"/>
                </a:solidFill>
              </a:rPr>
            </a:br>
            <a:r>
              <a:rPr lang="en-US" b="1" dirty="0">
                <a:solidFill>
                  <a:schemeClr val="bg1"/>
                </a:solidFill>
              </a:rPr>
              <a:t>Impact</a:t>
            </a:r>
          </a:p>
        </p:txBody>
      </p:sp>
      <p:sp>
        <p:nvSpPr>
          <p:cNvPr id="14" name="TextBox 13"/>
          <p:cNvSpPr txBox="1"/>
          <p:nvPr/>
        </p:nvSpPr>
        <p:spPr>
          <a:xfrm>
            <a:off x="258633" y="2929518"/>
            <a:ext cx="1973580" cy="646331"/>
          </a:xfrm>
          <a:prstGeom prst="rect">
            <a:avLst/>
          </a:prstGeom>
          <a:solidFill>
            <a:schemeClr val="accent1"/>
          </a:solidFill>
        </p:spPr>
        <p:txBody>
          <a:bodyPr wrap="square" rtlCol="0" anchor="ctr">
            <a:spAutoFit/>
          </a:bodyPr>
          <a:lstStyle/>
          <a:p>
            <a:pPr algn="ctr"/>
            <a:r>
              <a:rPr lang="en-US" b="1" dirty="0">
                <a:solidFill>
                  <a:schemeClr val="bg1"/>
                </a:solidFill>
              </a:rPr>
              <a:t>Premium </a:t>
            </a:r>
            <a:br>
              <a:rPr lang="en-US" b="1" dirty="0">
                <a:solidFill>
                  <a:schemeClr val="bg1"/>
                </a:solidFill>
              </a:rPr>
            </a:br>
            <a:r>
              <a:rPr lang="en-US" b="1" dirty="0">
                <a:solidFill>
                  <a:schemeClr val="bg1"/>
                </a:solidFill>
              </a:rPr>
              <a:t>Support Models</a:t>
            </a:r>
          </a:p>
        </p:txBody>
      </p:sp>
      <p:sp>
        <p:nvSpPr>
          <p:cNvPr id="17" name="TextBox 16"/>
          <p:cNvSpPr txBox="1"/>
          <p:nvPr/>
        </p:nvSpPr>
        <p:spPr>
          <a:xfrm>
            <a:off x="2330087" y="1980052"/>
            <a:ext cx="6185263" cy="646331"/>
          </a:xfrm>
          <a:prstGeom prst="rect">
            <a:avLst/>
          </a:prstGeom>
          <a:noFill/>
        </p:spPr>
        <p:txBody>
          <a:bodyPr wrap="square" numCol="2" rtlCol="0">
            <a:spAutoFit/>
          </a:bodyPr>
          <a:lstStyle/>
          <a:p>
            <a:pPr marL="285750" indent="-285750">
              <a:buClr>
                <a:srgbClr val="006498"/>
              </a:buClr>
              <a:buFont typeface=".AppleSystemUIFont" charset="-120"/>
              <a:buChar char="+"/>
            </a:pPr>
            <a:r>
              <a:rPr lang="en-US" sz="1200" dirty="0"/>
              <a:t>Defined Contribution</a:t>
            </a:r>
          </a:p>
          <a:p>
            <a:pPr marL="285750" indent="-285750">
              <a:buClr>
                <a:srgbClr val="006498"/>
              </a:buClr>
              <a:buFont typeface=".AppleSystemUIFont" charset="-120"/>
              <a:buChar char="+"/>
            </a:pPr>
            <a:r>
              <a:rPr lang="en-US" sz="1200" dirty="0"/>
              <a:t>Budget Predictability and Sustainability</a:t>
            </a:r>
          </a:p>
          <a:p>
            <a:pPr marL="285750" indent="-285750">
              <a:buClr>
                <a:srgbClr val="006498"/>
              </a:buClr>
              <a:buFont typeface=".AppleSystemUIFont" charset="-120"/>
              <a:buChar char="+"/>
            </a:pPr>
            <a:r>
              <a:rPr lang="en-US" sz="1200" dirty="0"/>
              <a:t>“Modernize Medicare”</a:t>
            </a:r>
          </a:p>
        </p:txBody>
      </p:sp>
      <p:sp>
        <p:nvSpPr>
          <p:cNvPr id="18" name="TextBox 17"/>
          <p:cNvSpPr txBox="1"/>
          <p:nvPr/>
        </p:nvSpPr>
        <p:spPr>
          <a:xfrm>
            <a:off x="2330087" y="3902153"/>
            <a:ext cx="6361182" cy="1200329"/>
          </a:xfrm>
          <a:prstGeom prst="rect">
            <a:avLst/>
          </a:prstGeom>
          <a:noFill/>
        </p:spPr>
        <p:txBody>
          <a:bodyPr wrap="square" numCol="3" rtlCol="0">
            <a:spAutoFit/>
          </a:bodyPr>
          <a:lstStyle/>
          <a:p>
            <a:r>
              <a:rPr lang="en-US" sz="1200" dirty="0"/>
              <a:t>Annual Growth Factor? Cap?</a:t>
            </a:r>
          </a:p>
          <a:p>
            <a:r>
              <a:rPr lang="en-US" sz="1200" dirty="0"/>
              <a:t>Level of Contribution?</a:t>
            </a:r>
          </a:p>
          <a:p>
            <a:r>
              <a:rPr lang="en-US" sz="1200" dirty="0"/>
              <a:t>Will FFS remain an option?</a:t>
            </a:r>
          </a:p>
          <a:p>
            <a:r>
              <a:rPr lang="en-US" sz="1200" dirty="0"/>
              <a:t>Beneficiary Protections?</a:t>
            </a:r>
          </a:p>
          <a:p>
            <a:r>
              <a:rPr lang="en-US" sz="1200" dirty="0"/>
              <a:t>Insurer Requirements?</a:t>
            </a:r>
          </a:p>
          <a:p>
            <a:r>
              <a:rPr lang="en-US" sz="1200" dirty="0"/>
              <a:t>Benefit Standards?</a:t>
            </a:r>
          </a:p>
          <a:p>
            <a:r>
              <a:rPr lang="en-US" sz="1200" dirty="0"/>
              <a:t>Risk Adjustment?</a:t>
            </a:r>
          </a:p>
          <a:p>
            <a:r>
              <a:rPr lang="en-US" sz="1200" dirty="0"/>
              <a:t>Geographic Adjustments? </a:t>
            </a:r>
          </a:p>
          <a:p>
            <a:r>
              <a:rPr lang="en-US" sz="1200" dirty="0"/>
              <a:t>Income-Related Adjustments? </a:t>
            </a:r>
          </a:p>
          <a:p>
            <a:r>
              <a:rPr lang="en-US" sz="1200" dirty="0"/>
              <a:t>Marketplace?</a:t>
            </a:r>
          </a:p>
          <a:p>
            <a:r>
              <a:rPr lang="en-US" sz="1200" dirty="0"/>
              <a:t>Regulating Body?</a:t>
            </a:r>
          </a:p>
          <a:p>
            <a:r>
              <a:rPr lang="en-US" sz="1200" dirty="0"/>
              <a:t>Health Savings Account (HSA)?</a:t>
            </a:r>
          </a:p>
          <a:p>
            <a:r>
              <a:rPr lang="en-US" sz="1200" dirty="0"/>
              <a:t>Limited to New Beneficiaries Only? </a:t>
            </a:r>
          </a:p>
          <a:p>
            <a:endParaRPr lang="en-US" sz="1200" dirty="0"/>
          </a:p>
        </p:txBody>
      </p:sp>
      <p:sp>
        <p:nvSpPr>
          <p:cNvPr id="20" name="TextBox 19"/>
          <p:cNvSpPr txBox="1"/>
          <p:nvPr/>
        </p:nvSpPr>
        <p:spPr>
          <a:xfrm>
            <a:off x="2330087" y="5230307"/>
            <a:ext cx="6637020" cy="1015663"/>
          </a:xfrm>
          <a:prstGeom prst="rect">
            <a:avLst/>
          </a:prstGeom>
          <a:noFill/>
        </p:spPr>
        <p:txBody>
          <a:bodyPr wrap="square" rtlCol="0">
            <a:spAutoFit/>
          </a:bodyPr>
          <a:lstStyle/>
          <a:p>
            <a:r>
              <a:rPr lang="en-US" sz="1200" dirty="0"/>
              <a:t>Risk that rising Medicare costs could be passed onto Medicare beneficiaries</a:t>
            </a:r>
          </a:p>
          <a:p>
            <a:r>
              <a:rPr lang="en-US" sz="1200" dirty="0"/>
              <a:t>New flexibilities and enhanced market opportunities for plans, but if contribution is too low few plans will participate</a:t>
            </a:r>
          </a:p>
          <a:p>
            <a:r>
              <a:rPr lang="en-US" sz="1200" dirty="0"/>
              <a:t>What happens if Medicare FFS is phased out (MACRA, GME, DSH, etc.)?</a:t>
            </a:r>
          </a:p>
          <a:p>
            <a:r>
              <a:rPr lang="en-US" sz="1200" dirty="0"/>
              <a:t> </a:t>
            </a:r>
          </a:p>
        </p:txBody>
      </p:sp>
      <p:sp>
        <p:nvSpPr>
          <p:cNvPr id="21" name="TextBox 20"/>
          <p:cNvSpPr txBox="1"/>
          <p:nvPr/>
        </p:nvSpPr>
        <p:spPr>
          <a:xfrm>
            <a:off x="2339789" y="2785761"/>
            <a:ext cx="2553885" cy="923330"/>
          </a:xfrm>
          <a:prstGeom prst="rect">
            <a:avLst/>
          </a:prstGeom>
          <a:noFill/>
        </p:spPr>
        <p:txBody>
          <a:bodyPr wrap="square" numCol="1" rtlCol="0">
            <a:spAutoFit/>
          </a:bodyPr>
          <a:lstStyle/>
          <a:p>
            <a:r>
              <a:rPr lang="en-US" sz="1200" dirty="0"/>
              <a:t>Several Proposals</a:t>
            </a:r>
          </a:p>
          <a:p>
            <a:endParaRPr lang="en-US" sz="600" dirty="0"/>
          </a:p>
          <a:p>
            <a:pPr marL="285750" indent="-285750">
              <a:buClr>
                <a:srgbClr val="006498"/>
              </a:buClr>
              <a:buFont typeface=".AppleSystemUIFont" charset="-120"/>
              <a:buChar char="+"/>
            </a:pPr>
            <a:r>
              <a:rPr lang="en-US" sz="1200" dirty="0"/>
              <a:t>Ryan-Wyden</a:t>
            </a:r>
          </a:p>
          <a:p>
            <a:pPr marL="285750" indent="-285750">
              <a:buClr>
                <a:srgbClr val="006498"/>
              </a:buClr>
              <a:buFont typeface=".AppleSystemUIFont" charset="-120"/>
              <a:buChar char="+"/>
            </a:pPr>
            <a:r>
              <a:rPr lang="en-US" sz="1200" dirty="0"/>
              <a:t>Paul Ryan “Path to Prosperity”</a:t>
            </a:r>
          </a:p>
          <a:p>
            <a:pPr marL="285750" indent="-285750">
              <a:buClr>
                <a:srgbClr val="006498"/>
              </a:buClr>
              <a:buFont typeface=".AppleSystemUIFont" charset="-120"/>
              <a:buChar char="+"/>
            </a:pPr>
            <a:r>
              <a:rPr lang="en-US" sz="1200" dirty="0"/>
              <a:t>Paul Ryan “A Better Way”</a:t>
            </a:r>
          </a:p>
        </p:txBody>
      </p:sp>
      <p:cxnSp>
        <p:nvCxnSpPr>
          <p:cNvPr id="22" name="Straight Connector 21"/>
          <p:cNvCxnSpPr/>
          <p:nvPr/>
        </p:nvCxnSpPr>
        <p:spPr>
          <a:xfrm>
            <a:off x="273873" y="2772485"/>
            <a:ext cx="8610600" cy="0"/>
          </a:xfrm>
          <a:prstGeom prst="line">
            <a:avLst/>
          </a:prstGeom>
          <a:ln>
            <a:solidFill>
              <a:schemeClr val="tx1">
                <a:alpha val="9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58633" y="3803921"/>
            <a:ext cx="8610600" cy="0"/>
          </a:xfrm>
          <a:prstGeom prst="line">
            <a:avLst/>
          </a:prstGeom>
          <a:ln>
            <a:solidFill>
              <a:schemeClr val="tx1">
                <a:alpha val="9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8633" y="5158066"/>
            <a:ext cx="8610600" cy="0"/>
          </a:xfrm>
          <a:prstGeom prst="line">
            <a:avLst/>
          </a:prstGeom>
          <a:ln>
            <a:solidFill>
              <a:schemeClr val="tx1">
                <a:alpha val="9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8597" y="3053774"/>
            <a:ext cx="2553885" cy="276999"/>
          </a:xfrm>
          <a:prstGeom prst="rect">
            <a:avLst/>
          </a:prstGeom>
          <a:noFill/>
        </p:spPr>
        <p:txBody>
          <a:bodyPr wrap="square" numCol="1" rtlCol="0">
            <a:spAutoFit/>
          </a:bodyPr>
          <a:lstStyle/>
          <a:p>
            <a:pPr marL="285750" indent="-285750">
              <a:buClr>
                <a:srgbClr val="006498"/>
              </a:buClr>
              <a:buFont typeface=".AppleSystemUIFont" charset="-120"/>
              <a:buChar char="+"/>
            </a:pPr>
            <a:r>
              <a:rPr lang="en-US" sz="1200" dirty="0"/>
              <a:t>Domenici-Rivlin (Bi-partisan)</a:t>
            </a:r>
          </a:p>
        </p:txBody>
      </p:sp>
      <p:sp>
        <p:nvSpPr>
          <p:cNvPr id="26" name="TextBox 25"/>
          <p:cNvSpPr txBox="1"/>
          <p:nvPr/>
        </p:nvSpPr>
        <p:spPr>
          <a:xfrm>
            <a:off x="258633" y="1035238"/>
            <a:ext cx="1973580" cy="646331"/>
          </a:xfrm>
          <a:prstGeom prst="rect">
            <a:avLst/>
          </a:prstGeom>
          <a:solidFill>
            <a:schemeClr val="accent1"/>
          </a:solidFill>
        </p:spPr>
        <p:txBody>
          <a:bodyPr wrap="square" rtlCol="0" anchor="ctr">
            <a:spAutoFit/>
          </a:bodyPr>
          <a:lstStyle/>
          <a:p>
            <a:pPr algn="ctr"/>
            <a:r>
              <a:rPr lang="en-US" b="1" dirty="0">
                <a:solidFill>
                  <a:schemeClr val="bg1"/>
                </a:solidFill>
              </a:rPr>
              <a:t>Basic </a:t>
            </a:r>
            <a:br>
              <a:rPr lang="en-US" b="1" dirty="0">
                <a:solidFill>
                  <a:schemeClr val="bg1"/>
                </a:solidFill>
              </a:rPr>
            </a:br>
            <a:r>
              <a:rPr lang="en-US" b="1" dirty="0">
                <a:solidFill>
                  <a:schemeClr val="bg1"/>
                </a:solidFill>
              </a:rPr>
              <a:t>Approach</a:t>
            </a:r>
          </a:p>
        </p:txBody>
      </p:sp>
      <p:sp>
        <p:nvSpPr>
          <p:cNvPr id="27" name="TextBox 26"/>
          <p:cNvSpPr txBox="1"/>
          <p:nvPr/>
        </p:nvSpPr>
        <p:spPr>
          <a:xfrm>
            <a:off x="2339789" y="1043811"/>
            <a:ext cx="6652260" cy="646331"/>
          </a:xfrm>
          <a:prstGeom prst="rect">
            <a:avLst/>
          </a:prstGeom>
          <a:noFill/>
        </p:spPr>
        <p:txBody>
          <a:bodyPr wrap="square" rtlCol="0">
            <a:spAutoFit/>
          </a:bodyPr>
          <a:lstStyle/>
          <a:p>
            <a:pPr marL="0" lvl="1"/>
            <a:r>
              <a:rPr lang="en-US" sz="1200" dirty="0"/>
              <a:t>Option of purchasing health insurance from a number of competing plans. Federal government would pay a portion of the cost of coverage for a set of services that is actuarially equivalent to the services covered by FFS. In most proposals, FFS would remain an option.  </a:t>
            </a:r>
          </a:p>
        </p:txBody>
      </p:sp>
      <p:cxnSp>
        <p:nvCxnSpPr>
          <p:cNvPr id="28" name="Straight Connector 27"/>
          <p:cNvCxnSpPr/>
          <p:nvPr/>
        </p:nvCxnSpPr>
        <p:spPr>
          <a:xfrm>
            <a:off x="258633" y="1836361"/>
            <a:ext cx="8610600" cy="0"/>
          </a:xfrm>
          <a:prstGeom prst="line">
            <a:avLst/>
          </a:prstGeom>
          <a:ln>
            <a:solidFill>
              <a:schemeClr val="tx1">
                <a:alpha val="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19</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FUTURE OF MACRA AND VALUE-BASED INITIATIVES</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idx="1"/>
          </p:nvPr>
        </p:nvSpPr>
        <p:spPr>
          <a:xfrm>
            <a:off x="1307028" y="2369526"/>
            <a:ext cx="6667500" cy="3851214"/>
          </a:xfrm>
        </p:spPr>
        <p:txBody>
          <a:bodyPr>
            <a:noAutofit/>
          </a:bodyPr>
          <a:lstStyle/>
          <a:p>
            <a:pPr marL="0" lvl="0" indent="0">
              <a:buNone/>
            </a:pPr>
            <a:r>
              <a:rPr lang="en-US" sz="2400" b="1" dirty="0">
                <a:solidFill>
                  <a:srgbClr val="006498"/>
                </a:solidFill>
                <a:latin typeface="+mj-lt"/>
              </a:rPr>
              <a:t>While no one has a crystal ball to know how everything will ultimately play out, the varying degrees of uncertainty begin to unfold when reviewing the following key healthcare provisions:</a:t>
            </a:r>
          </a:p>
          <a:p>
            <a:pPr marL="285750" lvl="0" indent="-285750"/>
            <a:endParaRPr lang="en-US" sz="1200" dirty="0">
              <a:solidFill>
                <a:srgbClr val="000000"/>
              </a:solidFill>
            </a:endParaRPr>
          </a:p>
          <a:p>
            <a:pPr marL="342900" lvl="1" indent="-342900">
              <a:buClr>
                <a:srgbClr val="006498"/>
              </a:buClr>
              <a:buFont typeface=".AppleSystemUIFont" charset="-120"/>
              <a:buChar char="+"/>
            </a:pPr>
            <a:r>
              <a:rPr lang="en-US" sz="2000" dirty="0">
                <a:solidFill>
                  <a:srgbClr val="000000"/>
                </a:solidFill>
              </a:rPr>
              <a:t>Medicare Access and CHIP Reauthorization Act of 2015 (MACRA) – specifically, the Quality Payment Program</a:t>
            </a:r>
          </a:p>
          <a:p>
            <a:pPr marL="342900" lvl="1" indent="-342900">
              <a:buClr>
                <a:srgbClr val="006498"/>
              </a:buClr>
              <a:buFont typeface=".AppleSystemUIFont" charset="-120"/>
              <a:buChar char="+"/>
            </a:pPr>
            <a:r>
              <a:rPr lang="en-US" sz="2000" dirty="0">
                <a:solidFill>
                  <a:srgbClr val="000000"/>
                </a:solidFill>
              </a:rPr>
              <a:t>Center for Medicare &amp; Medicaid Innovation (CMMI) – a.k.a. The Innovation Center</a:t>
            </a:r>
          </a:p>
          <a:p>
            <a:pPr marL="342900" lvl="1" indent="-342900">
              <a:buClr>
                <a:srgbClr val="006498"/>
              </a:buClr>
              <a:buFont typeface=".AppleSystemUIFont" charset="-120"/>
              <a:buChar char="+"/>
            </a:pPr>
            <a:r>
              <a:rPr lang="en-US" sz="2000" dirty="0">
                <a:solidFill>
                  <a:srgbClr val="000000"/>
                </a:solidFill>
              </a:rPr>
              <a:t>Independent Payment Advisory Board (IPAB)</a:t>
            </a:r>
          </a:p>
        </p:txBody>
      </p:sp>
      <p:sp>
        <p:nvSpPr>
          <p:cNvPr id="13" name="TextBox 12"/>
          <p:cNvSpPr txBox="1"/>
          <p:nvPr/>
        </p:nvSpPr>
        <p:spPr>
          <a:xfrm>
            <a:off x="1200150" y="1181100"/>
            <a:ext cx="1695450" cy="584775"/>
          </a:xfrm>
          <a:prstGeom prst="rect">
            <a:avLst/>
          </a:prstGeom>
          <a:solidFill>
            <a:schemeClr val="bg1">
              <a:lumMod val="85000"/>
            </a:schemeClr>
          </a:solidFill>
          <a:ln w="38100">
            <a:solidFill>
              <a:srgbClr val="552733"/>
            </a:solidFill>
          </a:ln>
        </p:spPr>
        <p:txBody>
          <a:bodyPr wrap="square" rtlCol="0">
            <a:spAutoFit/>
          </a:bodyPr>
          <a:lstStyle/>
          <a:p>
            <a:pPr algn="ctr"/>
            <a:r>
              <a:rPr lang="en-US" sz="3200" b="1" dirty="0">
                <a:solidFill>
                  <a:srgbClr val="552733"/>
                </a:solidFill>
              </a:rPr>
              <a:t>MACRA   </a:t>
            </a:r>
          </a:p>
        </p:txBody>
      </p:sp>
      <p:sp>
        <p:nvSpPr>
          <p:cNvPr id="14" name="TextBox 13"/>
          <p:cNvSpPr txBox="1"/>
          <p:nvPr/>
        </p:nvSpPr>
        <p:spPr>
          <a:xfrm>
            <a:off x="6172200" y="1219200"/>
            <a:ext cx="1695450" cy="584775"/>
          </a:xfrm>
          <a:prstGeom prst="rect">
            <a:avLst/>
          </a:prstGeom>
          <a:solidFill>
            <a:schemeClr val="bg1">
              <a:lumMod val="85000"/>
            </a:schemeClr>
          </a:solidFill>
          <a:ln w="38100">
            <a:solidFill>
              <a:srgbClr val="552733"/>
            </a:solidFill>
          </a:ln>
        </p:spPr>
        <p:txBody>
          <a:bodyPr wrap="square" rtlCol="0">
            <a:spAutoFit/>
          </a:bodyPr>
          <a:lstStyle/>
          <a:p>
            <a:pPr algn="ctr"/>
            <a:r>
              <a:rPr lang="en-US" sz="3200" b="1" dirty="0">
                <a:solidFill>
                  <a:srgbClr val="552733"/>
                </a:solidFill>
              </a:rPr>
              <a:t>IPAB</a:t>
            </a:r>
          </a:p>
        </p:txBody>
      </p:sp>
      <p:sp>
        <p:nvSpPr>
          <p:cNvPr id="21" name="TextBox 20"/>
          <p:cNvSpPr txBox="1"/>
          <p:nvPr/>
        </p:nvSpPr>
        <p:spPr>
          <a:xfrm>
            <a:off x="3638550" y="1200150"/>
            <a:ext cx="1695450" cy="584775"/>
          </a:xfrm>
          <a:prstGeom prst="rect">
            <a:avLst/>
          </a:prstGeom>
          <a:solidFill>
            <a:schemeClr val="bg1">
              <a:lumMod val="85000"/>
            </a:schemeClr>
          </a:solidFill>
          <a:ln w="38100">
            <a:solidFill>
              <a:srgbClr val="552733"/>
            </a:solidFill>
          </a:ln>
        </p:spPr>
        <p:txBody>
          <a:bodyPr wrap="square" rtlCol="0">
            <a:spAutoFit/>
          </a:bodyPr>
          <a:lstStyle/>
          <a:p>
            <a:pPr algn="ctr"/>
            <a:r>
              <a:rPr lang="en-US" sz="3200" b="1" dirty="0">
                <a:solidFill>
                  <a:srgbClr val="552733"/>
                </a:solidFill>
              </a:rPr>
              <a:t>CMMI</a:t>
            </a:r>
            <a:r>
              <a:rPr lang="en-US" sz="3200" dirty="0">
                <a:solidFill>
                  <a:srgbClr val="86AB5D"/>
                </a:solidFill>
              </a:rPr>
              <a:t> </a:t>
            </a:r>
            <a:r>
              <a:rPr lang="en-US" sz="3200" dirty="0">
                <a:solidFill>
                  <a:srgbClr val="552733"/>
                </a:solidFill>
              </a:rPr>
              <a:t>  </a:t>
            </a:r>
          </a:p>
        </p:txBody>
      </p:sp>
    </p:spTree>
    <p:extLst>
      <p:ext uri="{BB962C8B-B14F-4D97-AF65-F5344CB8AC3E}">
        <p14:creationId xmlns:p14="http://schemas.microsoft.com/office/powerpoint/2010/main" val="133258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14661" y="1182171"/>
            <a:ext cx="0" cy="5139266"/>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76" y="3673735"/>
            <a:ext cx="2286000" cy="96621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50" y="4709606"/>
            <a:ext cx="3077048" cy="1218511"/>
          </a:xfrm>
          <a:prstGeom prst="rect">
            <a:avLst/>
          </a:prstGeom>
        </p:spPr>
      </p:pic>
      <p:cxnSp>
        <p:nvCxnSpPr>
          <p:cNvPr id="8" name="Straight Connector 7"/>
          <p:cNvCxnSpPr/>
          <p:nvPr/>
        </p:nvCxnSpPr>
        <p:spPr>
          <a:xfrm flipH="1">
            <a:off x="2133237" y="2554891"/>
            <a:ext cx="1082939" cy="0"/>
          </a:xfrm>
          <a:prstGeom prst="line">
            <a:avLst/>
          </a:prstGeom>
          <a:ln w="63500">
            <a:solidFill>
              <a:srgbClr val="552733"/>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0" y="1265697"/>
            <a:ext cx="3310106" cy="412934"/>
          </a:xfrm>
          <a:prstGeom prst="rect">
            <a:avLst/>
          </a:prstGeom>
          <a:noFill/>
        </p:spPr>
        <p:txBody>
          <a:bodyPr wrap="square" rtlCol="0">
            <a:spAutoFit/>
          </a:bodyPr>
          <a:lstStyle/>
          <a:p>
            <a:pPr algn="r">
              <a:lnSpc>
                <a:spcPts val="2500"/>
              </a:lnSpc>
            </a:pPr>
            <a:r>
              <a:rPr lang="en-US" sz="2400" dirty="0">
                <a:solidFill>
                  <a:srgbClr val="86AB5D"/>
                </a:solidFill>
                <a:latin typeface="Georgia" charset="0"/>
                <a:ea typeface="Georgia" charset="0"/>
                <a:cs typeface="Georgia" charset="0"/>
              </a:rPr>
              <a:t>Webinar Panel</a:t>
            </a:r>
          </a:p>
        </p:txBody>
      </p:sp>
      <p:sp>
        <p:nvSpPr>
          <p:cNvPr id="46" name="TextBox 45"/>
          <p:cNvSpPr txBox="1"/>
          <p:nvPr/>
        </p:nvSpPr>
        <p:spPr>
          <a:xfrm>
            <a:off x="3813148" y="3382109"/>
            <a:ext cx="2077112" cy="461665"/>
          </a:xfrm>
          <a:prstGeom prst="rect">
            <a:avLst/>
          </a:prstGeom>
          <a:noFill/>
        </p:spPr>
        <p:txBody>
          <a:bodyPr wrap="square" rtlCol="0">
            <a:spAutoFit/>
          </a:bodyPr>
          <a:lstStyle/>
          <a:p>
            <a:pPr algn="ctr"/>
            <a:r>
              <a:rPr lang="en-US" sz="1200" b="1" dirty="0">
                <a:solidFill>
                  <a:schemeClr val="tx1">
                    <a:lumMod val="50000"/>
                    <a:lumOff val="50000"/>
                  </a:schemeClr>
                </a:solidFill>
                <a:latin typeface="Arial" charset="0"/>
                <a:ea typeface="Arial" charset="0"/>
                <a:cs typeface="Arial" charset="0"/>
              </a:rPr>
              <a:t>Mary Hsieh, </a:t>
            </a:r>
            <a:r>
              <a:rPr lang="en-US" sz="1200" b="1" dirty="0" err="1">
                <a:solidFill>
                  <a:schemeClr val="tx1">
                    <a:lumMod val="50000"/>
                    <a:lumOff val="50000"/>
                  </a:schemeClr>
                </a:solidFill>
                <a:latin typeface="Arial" charset="0"/>
                <a:ea typeface="Arial" charset="0"/>
                <a:cs typeface="Arial" charset="0"/>
              </a:rPr>
              <a:t>PharmD</a:t>
            </a:r>
            <a:r>
              <a:rPr lang="en-US" sz="1200" b="1" dirty="0">
                <a:solidFill>
                  <a:schemeClr val="tx1">
                    <a:lumMod val="50000"/>
                    <a:lumOff val="50000"/>
                  </a:schemeClr>
                </a:solidFill>
                <a:latin typeface="Arial" charset="0"/>
                <a:ea typeface="Arial" charset="0"/>
                <a:cs typeface="Arial" charset="0"/>
              </a:rPr>
              <a:t> MPH</a:t>
            </a:r>
          </a:p>
          <a:p>
            <a:pPr algn="ctr"/>
            <a:endParaRPr lang="en-US" sz="1200" b="1" dirty="0">
              <a:solidFill>
                <a:schemeClr val="tx1">
                  <a:lumMod val="50000"/>
                  <a:lumOff val="50000"/>
                </a:schemeClr>
              </a:solidFill>
              <a:latin typeface="Arial" charset="0"/>
              <a:ea typeface="Arial" charset="0"/>
              <a:cs typeface="Arial" charset="0"/>
            </a:endParaRPr>
          </a:p>
        </p:txBody>
      </p:sp>
      <p:sp>
        <p:nvSpPr>
          <p:cNvPr id="47" name="TextBox 46"/>
          <p:cNvSpPr txBox="1"/>
          <p:nvPr/>
        </p:nvSpPr>
        <p:spPr>
          <a:xfrm>
            <a:off x="5105127" y="6142770"/>
            <a:ext cx="2238375" cy="461665"/>
          </a:xfrm>
          <a:prstGeom prst="rect">
            <a:avLst/>
          </a:prstGeom>
          <a:noFill/>
        </p:spPr>
        <p:txBody>
          <a:bodyPr wrap="square" rtlCol="0">
            <a:spAutoFit/>
          </a:bodyPr>
          <a:lstStyle/>
          <a:p>
            <a:pPr algn="ctr"/>
            <a:r>
              <a:rPr lang="en-US" sz="1200" b="1" dirty="0">
                <a:solidFill>
                  <a:schemeClr val="tx1">
                    <a:lumMod val="50000"/>
                    <a:lumOff val="50000"/>
                  </a:schemeClr>
                </a:solidFill>
                <a:latin typeface="Arial" charset="0"/>
                <a:ea typeface="Arial" charset="0"/>
                <a:cs typeface="Arial" charset="0"/>
              </a:rPr>
              <a:t>Jason Silva, JD, PMP</a:t>
            </a:r>
          </a:p>
          <a:p>
            <a:pPr algn="ctr"/>
            <a:endParaRPr lang="en-US" sz="1200" b="1" dirty="0">
              <a:solidFill>
                <a:schemeClr val="tx1">
                  <a:lumMod val="50000"/>
                  <a:lumOff val="50000"/>
                </a:schemeClr>
              </a:solidFill>
              <a:latin typeface="Arial" charset="0"/>
              <a:ea typeface="Arial" charset="0"/>
              <a:cs typeface="Arial" charset="0"/>
            </a:endParaRPr>
          </a:p>
        </p:txBody>
      </p:sp>
      <p:sp>
        <p:nvSpPr>
          <p:cNvPr id="2" name="Slide Number Placeholder 1"/>
          <p:cNvSpPr>
            <a:spLocks noGrp="1"/>
          </p:cNvSpPr>
          <p:nvPr>
            <p:ph type="sldNum" sz="quarter" idx="12"/>
          </p:nvPr>
        </p:nvSpPr>
        <p:spPr/>
        <p:txBody>
          <a:bodyPr/>
          <a:lstStyle/>
          <a:p>
            <a:fld id="{F76AA2C4-AE0E-5946-A9D4-6533D68737BD}" type="slidenum">
              <a:rPr lang="en-US" smtClean="0"/>
              <a:t>2</a:t>
            </a:fld>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3147" y="1203351"/>
            <a:ext cx="2077113" cy="207711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6647" y="1206204"/>
            <a:ext cx="2071406" cy="20714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127" y="3810343"/>
            <a:ext cx="2238375" cy="2238375"/>
          </a:xfrm>
          <a:prstGeom prst="rect">
            <a:avLst/>
          </a:prstGeom>
        </p:spPr>
      </p:pic>
      <p:sp>
        <p:nvSpPr>
          <p:cNvPr id="16" name="TextBox 15"/>
          <p:cNvSpPr txBox="1"/>
          <p:nvPr/>
        </p:nvSpPr>
        <p:spPr>
          <a:xfrm>
            <a:off x="6428873" y="3382109"/>
            <a:ext cx="2424182" cy="276999"/>
          </a:xfrm>
          <a:prstGeom prst="rect">
            <a:avLst/>
          </a:prstGeom>
          <a:noFill/>
        </p:spPr>
        <p:txBody>
          <a:bodyPr wrap="square" rtlCol="0">
            <a:spAutoFit/>
          </a:bodyPr>
          <a:lstStyle/>
          <a:p>
            <a:pPr algn="ctr"/>
            <a:r>
              <a:rPr lang="en-US" sz="1200" b="1" dirty="0" smtClean="0">
                <a:solidFill>
                  <a:schemeClr val="tx1">
                    <a:lumMod val="50000"/>
                    <a:lumOff val="50000"/>
                  </a:schemeClr>
                </a:solidFill>
                <a:latin typeface="Arial" charset="0"/>
                <a:ea typeface="Arial" charset="0"/>
                <a:cs typeface="Arial" charset="0"/>
              </a:rPr>
              <a:t>Aimee </a:t>
            </a:r>
            <a:r>
              <a:rPr lang="en-US" sz="1200" b="1" dirty="0">
                <a:solidFill>
                  <a:schemeClr val="tx1">
                    <a:lumMod val="50000"/>
                    <a:lumOff val="50000"/>
                  </a:schemeClr>
                </a:solidFill>
                <a:latin typeface="Arial" charset="0"/>
                <a:ea typeface="Arial" charset="0"/>
                <a:cs typeface="Arial" charset="0"/>
              </a:rPr>
              <a:t>Lashbrook, JD, MHSA</a:t>
            </a:r>
            <a:endParaRPr lang="en-US" sz="1200" b="1"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298441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20</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FUTURE OF MACRA AND VALUE-BASED INITIATIVES</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idx="1"/>
          </p:nvPr>
        </p:nvSpPr>
        <p:spPr>
          <a:xfrm>
            <a:off x="1307028" y="2253927"/>
            <a:ext cx="6667500" cy="3851214"/>
          </a:xfrm>
        </p:spPr>
        <p:txBody>
          <a:bodyPr>
            <a:noAutofit/>
          </a:bodyPr>
          <a:lstStyle/>
          <a:p>
            <a:pPr marL="0" lvl="0" indent="0">
              <a:buNone/>
            </a:pPr>
            <a:r>
              <a:rPr lang="en-US" sz="2400" b="1" dirty="0">
                <a:solidFill>
                  <a:srgbClr val="006498"/>
                </a:solidFill>
                <a:latin typeface="+mj-lt"/>
              </a:rPr>
              <a:t>Of these three highlighted healthcare provisions, MACRA’s Quality Payment Program probably has the least uncertainty:</a:t>
            </a:r>
          </a:p>
          <a:p>
            <a:pPr marL="285750" lvl="0" indent="-285750"/>
            <a:endParaRPr lang="en-US" sz="1200" dirty="0">
              <a:solidFill>
                <a:srgbClr val="000000"/>
              </a:solidFill>
            </a:endParaRPr>
          </a:p>
          <a:p>
            <a:pPr marL="342900" lvl="1" indent="-342900">
              <a:buClr>
                <a:srgbClr val="006498"/>
              </a:buClr>
              <a:buFont typeface=".AppleSystemUIFont" charset="-120"/>
              <a:buChar char="+"/>
            </a:pPr>
            <a:r>
              <a:rPr lang="en-US" sz="1800" dirty="0">
                <a:solidFill>
                  <a:srgbClr val="000000"/>
                </a:solidFill>
              </a:rPr>
              <a:t>First, MACRA was passed with strong bi-partisan support – 92 Senators and 392 U.S. House members</a:t>
            </a:r>
          </a:p>
          <a:p>
            <a:pPr marL="342900" lvl="1" indent="-342900">
              <a:buClr>
                <a:srgbClr val="006498"/>
              </a:buClr>
              <a:buFont typeface=".AppleSystemUIFont" charset="-120"/>
              <a:buChar char="+"/>
            </a:pPr>
            <a:r>
              <a:rPr lang="en-US" sz="1800" dirty="0">
                <a:solidFill>
                  <a:srgbClr val="000000"/>
                </a:solidFill>
              </a:rPr>
              <a:t>Second, MACRA ended the wildly unpopular Sustainable Growth Rate (SGR) formula, which required Congress to annually delay payment cuts for providers – i.e. the annual “doc fix”</a:t>
            </a:r>
          </a:p>
          <a:p>
            <a:pPr marL="342900" lvl="1" indent="-342900">
              <a:buClr>
                <a:srgbClr val="006498"/>
              </a:buClr>
              <a:buFont typeface=".AppleSystemUIFont" charset="-120"/>
              <a:buChar char="+"/>
            </a:pPr>
            <a:r>
              <a:rPr lang="en-US" sz="1800" dirty="0">
                <a:solidFill>
                  <a:srgbClr val="000000"/>
                </a:solidFill>
              </a:rPr>
              <a:t>Third, Andy </a:t>
            </a:r>
            <a:r>
              <a:rPr lang="en-US" sz="1800" dirty="0" err="1">
                <a:solidFill>
                  <a:srgbClr val="000000"/>
                </a:solidFill>
              </a:rPr>
              <a:t>Slavitt</a:t>
            </a:r>
            <a:r>
              <a:rPr lang="en-US" sz="1800" dirty="0">
                <a:solidFill>
                  <a:srgbClr val="000000"/>
                </a:solidFill>
              </a:rPr>
              <a:t> (former CMS Acting Administrator) has indicated that based on his conversations with people on Capitol Hill, he sees the implementation of MACRA moving forward (Nov. 15, 2016 CMS MACRA conference call) </a:t>
            </a:r>
          </a:p>
        </p:txBody>
      </p:sp>
      <p:sp>
        <p:nvSpPr>
          <p:cNvPr id="17" name="TextBox 16"/>
          <p:cNvSpPr txBox="1"/>
          <p:nvPr/>
        </p:nvSpPr>
        <p:spPr>
          <a:xfrm>
            <a:off x="1200150" y="1181100"/>
            <a:ext cx="1695450" cy="584775"/>
          </a:xfrm>
          <a:prstGeom prst="rect">
            <a:avLst/>
          </a:prstGeom>
          <a:solidFill>
            <a:schemeClr val="bg1">
              <a:lumMod val="85000"/>
            </a:schemeClr>
          </a:solidFill>
          <a:ln w="38100">
            <a:solidFill>
              <a:srgbClr val="552733"/>
            </a:solidFill>
          </a:ln>
        </p:spPr>
        <p:txBody>
          <a:bodyPr wrap="square" rtlCol="0">
            <a:spAutoFit/>
          </a:bodyPr>
          <a:lstStyle/>
          <a:p>
            <a:pPr algn="ctr"/>
            <a:r>
              <a:rPr lang="en-US" sz="3200" b="1" dirty="0">
                <a:solidFill>
                  <a:srgbClr val="552733"/>
                </a:solidFill>
              </a:rPr>
              <a:t>MACRA   </a:t>
            </a:r>
          </a:p>
        </p:txBody>
      </p:sp>
      <p:sp>
        <p:nvSpPr>
          <p:cNvPr id="18" name="TextBox 17"/>
          <p:cNvSpPr txBox="1"/>
          <p:nvPr/>
        </p:nvSpPr>
        <p:spPr>
          <a:xfrm>
            <a:off x="3638550" y="1200150"/>
            <a:ext cx="1695450" cy="584775"/>
          </a:xfrm>
          <a:prstGeom prst="rect">
            <a:avLst/>
          </a:prstGeom>
          <a:solidFill>
            <a:schemeClr val="bg1">
              <a:lumMod val="85000"/>
            </a:schemeClr>
          </a:solidFill>
          <a:ln w="38100">
            <a:solidFill>
              <a:srgbClr val="86AB5D"/>
            </a:solidFill>
          </a:ln>
        </p:spPr>
        <p:txBody>
          <a:bodyPr wrap="square" rtlCol="0">
            <a:spAutoFit/>
          </a:bodyPr>
          <a:lstStyle/>
          <a:p>
            <a:pPr algn="ctr"/>
            <a:r>
              <a:rPr lang="en-US" sz="3200" dirty="0">
                <a:solidFill>
                  <a:srgbClr val="86AB5D"/>
                </a:solidFill>
              </a:rPr>
              <a:t>CMMI </a:t>
            </a:r>
            <a:r>
              <a:rPr lang="en-US" sz="3200" dirty="0">
                <a:solidFill>
                  <a:srgbClr val="552733"/>
                </a:solidFill>
              </a:rPr>
              <a:t>  </a:t>
            </a:r>
          </a:p>
        </p:txBody>
      </p:sp>
      <p:sp>
        <p:nvSpPr>
          <p:cNvPr id="20" name="TextBox 19"/>
          <p:cNvSpPr txBox="1"/>
          <p:nvPr/>
        </p:nvSpPr>
        <p:spPr>
          <a:xfrm>
            <a:off x="6172200" y="1219200"/>
            <a:ext cx="1695450" cy="584775"/>
          </a:xfrm>
          <a:prstGeom prst="rect">
            <a:avLst/>
          </a:prstGeom>
          <a:solidFill>
            <a:schemeClr val="bg1">
              <a:lumMod val="85000"/>
            </a:schemeClr>
          </a:solidFill>
          <a:ln w="38100">
            <a:solidFill>
              <a:srgbClr val="86AB5D"/>
            </a:solidFill>
          </a:ln>
        </p:spPr>
        <p:txBody>
          <a:bodyPr wrap="square" rtlCol="0">
            <a:spAutoFit/>
          </a:bodyPr>
          <a:lstStyle/>
          <a:p>
            <a:pPr algn="ctr"/>
            <a:r>
              <a:rPr lang="en-US" sz="3200" dirty="0">
                <a:solidFill>
                  <a:srgbClr val="86AB5D"/>
                </a:solidFill>
              </a:rPr>
              <a:t>IPAB</a:t>
            </a:r>
          </a:p>
        </p:txBody>
      </p:sp>
    </p:spTree>
    <p:extLst>
      <p:ext uri="{BB962C8B-B14F-4D97-AF65-F5344CB8AC3E}">
        <p14:creationId xmlns:p14="http://schemas.microsoft.com/office/powerpoint/2010/main" val="157597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21</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FUTURE OF MACRA AND VALUE-BASED INITIATIVES</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idx="1"/>
          </p:nvPr>
        </p:nvSpPr>
        <p:spPr>
          <a:xfrm>
            <a:off x="1200150" y="2017951"/>
            <a:ext cx="6768193" cy="3966813"/>
          </a:xfrm>
        </p:spPr>
        <p:txBody>
          <a:bodyPr>
            <a:noAutofit/>
          </a:bodyPr>
          <a:lstStyle/>
          <a:p>
            <a:pPr marL="285750" lvl="0" indent="-285750"/>
            <a:endParaRPr lang="en-US" sz="1100" dirty="0">
              <a:solidFill>
                <a:srgbClr val="000000"/>
              </a:solidFill>
            </a:endParaRPr>
          </a:p>
          <a:p>
            <a:pPr marL="342900" lvl="1" indent="-342900">
              <a:buClr>
                <a:srgbClr val="006498"/>
              </a:buClr>
              <a:buFont typeface=".AppleSystemUIFont" charset="-120"/>
              <a:buChar char="+"/>
            </a:pPr>
            <a:r>
              <a:rPr lang="en-US" sz="1600" dirty="0">
                <a:solidFill>
                  <a:srgbClr val="000000"/>
                </a:solidFill>
              </a:rPr>
              <a:t>Like all components of the ACA, The Innovation Center’s future is uncertain, but there are a number of reasons to believe that it may not disappear </a:t>
            </a:r>
          </a:p>
          <a:p>
            <a:pPr marL="342900" lvl="1" indent="-342900">
              <a:buClr>
                <a:srgbClr val="006498"/>
              </a:buClr>
              <a:buFont typeface=".AppleSystemUIFont" charset="-120"/>
              <a:buChar char="+"/>
            </a:pPr>
            <a:r>
              <a:rPr lang="en-US" sz="1600" dirty="0">
                <a:solidFill>
                  <a:srgbClr val="000000"/>
                </a:solidFill>
              </a:rPr>
              <a:t>The Center is a component of the ACA that hasn’t received as much attention with the discussions around “repeal and replace”</a:t>
            </a:r>
          </a:p>
          <a:p>
            <a:pPr marL="342900" lvl="1" indent="-342900">
              <a:buClr>
                <a:srgbClr val="006498"/>
              </a:buClr>
              <a:buFont typeface=".AppleSystemUIFont" charset="-120"/>
              <a:buChar char="+"/>
            </a:pPr>
            <a:r>
              <a:rPr lang="en-US" sz="1600" dirty="0">
                <a:solidFill>
                  <a:srgbClr val="000000"/>
                </a:solidFill>
              </a:rPr>
              <a:t>The public’s perception of Obamacare is the exchanges, subsidies, Medicaid expansion, and the individual mandate – not The Innovation Center</a:t>
            </a:r>
          </a:p>
          <a:p>
            <a:pPr marL="342900" lvl="1" indent="-342900">
              <a:buClr>
                <a:srgbClr val="006498"/>
              </a:buClr>
              <a:buFont typeface=".AppleSystemUIFont" charset="-120"/>
              <a:buChar char="+"/>
            </a:pPr>
            <a:r>
              <a:rPr lang="en-US" sz="1600" dirty="0">
                <a:solidFill>
                  <a:srgbClr val="000000"/>
                </a:solidFill>
              </a:rPr>
              <a:t>ACOs, </a:t>
            </a:r>
            <a:r>
              <a:rPr lang="en-US" sz="1600">
                <a:solidFill>
                  <a:srgbClr val="000000"/>
                </a:solidFill>
              </a:rPr>
              <a:t>Medicaid-Medicare Plans (MMPs), </a:t>
            </a:r>
            <a:r>
              <a:rPr lang="en-US" sz="1600" dirty="0">
                <a:solidFill>
                  <a:srgbClr val="000000"/>
                </a:solidFill>
              </a:rPr>
              <a:t>and other programs to shift the healthcare system away from FFS have come out of The Innovation Center</a:t>
            </a:r>
          </a:p>
          <a:p>
            <a:pPr marL="342900" lvl="1" indent="-342900">
              <a:buClr>
                <a:srgbClr val="006498"/>
              </a:buClr>
              <a:buFont typeface=".AppleSystemUIFont" charset="-120"/>
              <a:buChar char="+"/>
            </a:pPr>
            <a:r>
              <a:rPr lang="en-US" sz="1600" dirty="0">
                <a:solidFill>
                  <a:srgbClr val="000000"/>
                </a:solidFill>
              </a:rPr>
              <a:t>The shift away from FFS is popular with both Democrats and Republicans, and it could be argued that it may even be more popular with Republicans</a:t>
            </a:r>
          </a:p>
          <a:p>
            <a:pPr marL="342900" lvl="1" indent="-342900">
              <a:buClr>
                <a:srgbClr val="006498"/>
              </a:buClr>
              <a:buFont typeface=".AppleSystemUIFont" charset="-120"/>
              <a:buChar char="+"/>
            </a:pPr>
            <a:r>
              <a:rPr lang="en-US" sz="1600" dirty="0">
                <a:solidFill>
                  <a:srgbClr val="000000"/>
                </a:solidFill>
              </a:rPr>
              <a:t>Republicans might now view the Center as a nice tool since they are now the governing party and will have control over the Center</a:t>
            </a:r>
          </a:p>
          <a:p>
            <a:pPr marL="342900" lvl="1" indent="-342900">
              <a:buClr>
                <a:srgbClr val="006498"/>
              </a:buClr>
              <a:buFont typeface=".AppleSystemUIFont" charset="-120"/>
              <a:buChar char="+"/>
            </a:pPr>
            <a:r>
              <a:rPr lang="en-US" sz="1600" dirty="0">
                <a:solidFill>
                  <a:srgbClr val="000000"/>
                </a:solidFill>
              </a:rPr>
              <a:t>Republicans also lack a filibuster-proof majority in the Senate, and the Center probably can’t be repealed through the budget reconciliation process</a:t>
            </a:r>
          </a:p>
          <a:p>
            <a:pPr marL="342900" lvl="1" indent="-342900">
              <a:buClr>
                <a:srgbClr val="006498"/>
              </a:buClr>
              <a:buFont typeface=".AppleSystemUIFont" charset="-120"/>
              <a:buChar char="+"/>
            </a:pPr>
            <a:endParaRPr lang="en-US" sz="1600" dirty="0">
              <a:solidFill>
                <a:srgbClr val="000000"/>
              </a:solidFill>
            </a:endParaRPr>
          </a:p>
          <a:p>
            <a:pPr marL="342900" lvl="1" indent="-342900">
              <a:buClr>
                <a:srgbClr val="006498"/>
              </a:buClr>
              <a:buFont typeface=".AppleSystemUIFont" charset="-120"/>
              <a:buChar char="+"/>
            </a:pPr>
            <a:endParaRPr lang="en-US" sz="1600" dirty="0">
              <a:solidFill>
                <a:srgbClr val="000000"/>
              </a:solidFill>
            </a:endParaRPr>
          </a:p>
        </p:txBody>
      </p:sp>
      <p:sp>
        <p:nvSpPr>
          <p:cNvPr id="13" name="TextBox 12"/>
          <p:cNvSpPr txBox="1"/>
          <p:nvPr/>
        </p:nvSpPr>
        <p:spPr>
          <a:xfrm>
            <a:off x="1200150" y="1181100"/>
            <a:ext cx="1695450" cy="584775"/>
          </a:xfrm>
          <a:prstGeom prst="rect">
            <a:avLst/>
          </a:prstGeom>
          <a:solidFill>
            <a:schemeClr val="bg1">
              <a:lumMod val="85000"/>
            </a:schemeClr>
          </a:solidFill>
          <a:ln w="38100">
            <a:solidFill>
              <a:srgbClr val="86AB5D"/>
            </a:solidFill>
          </a:ln>
        </p:spPr>
        <p:txBody>
          <a:bodyPr wrap="square" rtlCol="0">
            <a:spAutoFit/>
          </a:bodyPr>
          <a:lstStyle/>
          <a:p>
            <a:pPr algn="ctr"/>
            <a:r>
              <a:rPr lang="en-US" sz="3200" dirty="0">
                <a:solidFill>
                  <a:srgbClr val="86AB5D"/>
                </a:solidFill>
              </a:rPr>
              <a:t>MACRA</a:t>
            </a:r>
            <a:r>
              <a:rPr lang="en-US" sz="3200" b="1" dirty="0">
                <a:solidFill>
                  <a:srgbClr val="552733"/>
                </a:solidFill>
              </a:rPr>
              <a:t>   </a:t>
            </a:r>
          </a:p>
        </p:txBody>
      </p:sp>
      <p:sp>
        <p:nvSpPr>
          <p:cNvPr id="14" name="TextBox 13"/>
          <p:cNvSpPr txBox="1"/>
          <p:nvPr/>
        </p:nvSpPr>
        <p:spPr>
          <a:xfrm>
            <a:off x="3638550" y="1200150"/>
            <a:ext cx="1695450" cy="584775"/>
          </a:xfrm>
          <a:prstGeom prst="rect">
            <a:avLst/>
          </a:prstGeom>
          <a:solidFill>
            <a:schemeClr val="bg1">
              <a:lumMod val="85000"/>
            </a:schemeClr>
          </a:solidFill>
          <a:ln w="38100">
            <a:solidFill>
              <a:srgbClr val="552733"/>
            </a:solidFill>
          </a:ln>
        </p:spPr>
        <p:txBody>
          <a:bodyPr wrap="square" rtlCol="0">
            <a:spAutoFit/>
          </a:bodyPr>
          <a:lstStyle/>
          <a:p>
            <a:pPr algn="ctr"/>
            <a:r>
              <a:rPr lang="en-US" sz="3200" b="1" dirty="0">
                <a:solidFill>
                  <a:srgbClr val="552733"/>
                </a:solidFill>
              </a:rPr>
              <a:t>CMMI</a:t>
            </a:r>
            <a:r>
              <a:rPr lang="en-US" sz="3200" dirty="0">
                <a:solidFill>
                  <a:srgbClr val="86AB5D"/>
                </a:solidFill>
              </a:rPr>
              <a:t> </a:t>
            </a:r>
            <a:r>
              <a:rPr lang="en-US" sz="3200" dirty="0">
                <a:solidFill>
                  <a:srgbClr val="552733"/>
                </a:solidFill>
              </a:rPr>
              <a:t>  </a:t>
            </a:r>
          </a:p>
        </p:txBody>
      </p:sp>
      <p:sp>
        <p:nvSpPr>
          <p:cNvPr id="21" name="TextBox 20"/>
          <p:cNvSpPr txBox="1"/>
          <p:nvPr/>
        </p:nvSpPr>
        <p:spPr>
          <a:xfrm>
            <a:off x="6172200" y="1219200"/>
            <a:ext cx="1695450" cy="584775"/>
          </a:xfrm>
          <a:prstGeom prst="rect">
            <a:avLst/>
          </a:prstGeom>
          <a:solidFill>
            <a:schemeClr val="bg1">
              <a:lumMod val="85000"/>
            </a:schemeClr>
          </a:solidFill>
          <a:ln w="38100">
            <a:solidFill>
              <a:srgbClr val="86AB5D"/>
            </a:solidFill>
          </a:ln>
        </p:spPr>
        <p:txBody>
          <a:bodyPr wrap="square" rtlCol="0">
            <a:spAutoFit/>
          </a:bodyPr>
          <a:lstStyle/>
          <a:p>
            <a:pPr algn="ctr"/>
            <a:r>
              <a:rPr lang="en-US" sz="3200" dirty="0">
                <a:solidFill>
                  <a:srgbClr val="86AB5D"/>
                </a:solidFill>
              </a:rPr>
              <a:t>IPAB</a:t>
            </a:r>
          </a:p>
        </p:txBody>
      </p:sp>
    </p:spTree>
    <p:extLst>
      <p:ext uri="{BB962C8B-B14F-4D97-AF65-F5344CB8AC3E}">
        <p14:creationId xmlns:p14="http://schemas.microsoft.com/office/powerpoint/2010/main" val="147859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22</a:t>
            </a:fld>
            <a:endParaRPr lang="en-US"/>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FUTURE OF MACRA AND VALUE-BASED INITIATIVES</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idx="1"/>
          </p:nvPr>
        </p:nvSpPr>
        <p:spPr>
          <a:xfrm>
            <a:off x="1200150" y="2017951"/>
            <a:ext cx="6768193" cy="3966813"/>
          </a:xfrm>
        </p:spPr>
        <p:txBody>
          <a:bodyPr>
            <a:noAutofit/>
          </a:bodyPr>
          <a:lstStyle/>
          <a:p>
            <a:pPr marL="285750" lvl="0" indent="-285750"/>
            <a:endParaRPr lang="en-US" sz="1100" dirty="0">
              <a:solidFill>
                <a:srgbClr val="000000"/>
              </a:solidFill>
            </a:endParaRPr>
          </a:p>
          <a:p>
            <a:pPr marL="342900" lvl="1" indent="-342900">
              <a:buClr>
                <a:srgbClr val="006498"/>
              </a:buClr>
              <a:buFont typeface=".AppleSystemUIFont" charset="-120"/>
              <a:buChar char="+"/>
            </a:pPr>
            <a:r>
              <a:rPr lang="en-US" sz="1600" dirty="0">
                <a:solidFill>
                  <a:srgbClr val="000000"/>
                </a:solidFill>
              </a:rPr>
              <a:t>Like The Innovation Center, the future of the Independent Payment Advisory Board (IPAB) is also uncertain, but the IPAB has garnered much more negative attention</a:t>
            </a:r>
          </a:p>
          <a:p>
            <a:pPr marL="342900" lvl="1" indent="-342900">
              <a:buClr>
                <a:srgbClr val="006498"/>
              </a:buClr>
              <a:buFont typeface=".AppleSystemUIFont" charset="-120"/>
              <a:buChar char="+"/>
            </a:pPr>
            <a:r>
              <a:rPr lang="en-US" sz="1600" dirty="0">
                <a:solidFill>
                  <a:srgbClr val="000000"/>
                </a:solidFill>
              </a:rPr>
              <a:t>The IPAB has been one of the most criticized provisions of the ACA – the IPAB has been referred to as a “death panel”</a:t>
            </a:r>
          </a:p>
          <a:p>
            <a:pPr marL="342900" lvl="1" indent="-342900">
              <a:buClr>
                <a:srgbClr val="006498"/>
              </a:buClr>
              <a:buFont typeface=".AppleSystemUIFont" charset="-120"/>
              <a:buChar char="+"/>
            </a:pPr>
            <a:r>
              <a:rPr lang="en-US" sz="1600" dirty="0">
                <a:solidFill>
                  <a:srgbClr val="000000"/>
                </a:solidFill>
              </a:rPr>
              <a:t>The IPAB is tasked with developing a proposal to reduce Medicare spending if the projected 5-year Medicare per capita growth rate exceeds the Medicare per capita target growth rate</a:t>
            </a:r>
          </a:p>
          <a:p>
            <a:pPr marL="342900" lvl="1" indent="-342900">
              <a:buClr>
                <a:srgbClr val="006498"/>
              </a:buClr>
              <a:buFont typeface=".AppleSystemUIFont" charset="-120"/>
              <a:buChar char="+"/>
            </a:pPr>
            <a:r>
              <a:rPr lang="en-US" sz="1600" dirty="0">
                <a:solidFill>
                  <a:srgbClr val="000000"/>
                </a:solidFill>
              </a:rPr>
              <a:t>To date, the IPAB has not been utilized because the projected 5-year Medicare per capita growth rate has not exceeded the Medicare per capita target growth rate</a:t>
            </a:r>
          </a:p>
          <a:p>
            <a:pPr marL="342900" lvl="1" indent="-342900">
              <a:buClr>
                <a:srgbClr val="006498"/>
              </a:buClr>
              <a:buFont typeface=".AppleSystemUIFont" charset="-120"/>
              <a:buChar char="+"/>
            </a:pPr>
            <a:r>
              <a:rPr lang="en-US" sz="1600" dirty="0">
                <a:solidFill>
                  <a:srgbClr val="000000"/>
                </a:solidFill>
              </a:rPr>
              <a:t>It’s possible the IPAB could quietly exist until a proposal to reduce Medicare spending is required from the board because the Republicans lack a filibuster-proof majority in the Senate, and the IPAB probably can’t be repealed through the budget reconciliation process</a:t>
            </a:r>
          </a:p>
          <a:p>
            <a:pPr marL="342900" lvl="1" indent="-342900">
              <a:buClr>
                <a:srgbClr val="006498"/>
              </a:buClr>
              <a:buFont typeface=".AppleSystemUIFont" charset="-120"/>
              <a:buChar char="+"/>
            </a:pPr>
            <a:r>
              <a:rPr lang="en-US" sz="1600" dirty="0">
                <a:solidFill>
                  <a:srgbClr val="000000"/>
                </a:solidFill>
              </a:rPr>
              <a:t>The IPAB could be triggered this year</a:t>
            </a:r>
          </a:p>
          <a:p>
            <a:pPr marL="342900" lvl="1" indent="-342900">
              <a:buClr>
                <a:srgbClr val="006498"/>
              </a:buClr>
              <a:buFont typeface=".AppleSystemUIFont" charset="-120"/>
              <a:buChar char="+"/>
            </a:pPr>
            <a:endParaRPr lang="en-US" sz="1600" dirty="0">
              <a:solidFill>
                <a:srgbClr val="000000"/>
              </a:solidFill>
            </a:endParaRPr>
          </a:p>
          <a:p>
            <a:pPr marL="342900" lvl="1" indent="-342900">
              <a:buClr>
                <a:srgbClr val="006498"/>
              </a:buClr>
              <a:buFont typeface=".AppleSystemUIFont" charset="-120"/>
              <a:buChar char="+"/>
            </a:pPr>
            <a:endParaRPr lang="en-US" sz="1600" dirty="0">
              <a:solidFill>
                <a:srgbClr val="000000"/>
              </a:solidFill>
            </a:endParaRPr>
          </a:p>
        </p:txBody>
      </p:sp>
      <p:sp>
        <p:nvSpPr>
          <p:cNvPr id="17" name="TextBox 16"/>
          <p:cNvSpPr txBox="1"/>
          <p:nvPr/>
        </p:nvSpPr>
        <p:spPr>
          <a:xfrm>
            <a:off x="1200150" y="1181100"/>
            <a:ext cx="1695450" cy="584775"/>
          </a:xfrm>
          <a:prstGeom prst="rect">
            <a:avLst/>
          </a:prstGeom>
          <a:solidFill>
            <a:schemeClr val="bg1">
              <a:lumMod val="85000"/>
            </a:schemeClr>
          </a:solidFill>
          <a:ln w="38100">
            <a:solidFill>
              <a:srgbClr val="86AB5D"/>
            </a:solidFill>
          </a:ln>
        </p:spPr>
        <p:txBody>
          <a:bodyPr wrap="square" rtlCol="0">
            <a:spAutoFit/>
          </a:bodyPr>
          <a:lstStyle/>
          <a:p>
            <a:pPr algn="ctr"/>
            <a:r>
              <a:rPr lang="en-US" sz="3200" dirty="0">
                <a:solidFill>
                  <a:srgbClr val="86AB5D"/>
                </a:solidFill>
              </a:rPr>
              <a:t>MACRA</a:t>
            </a:r>
            <a:r>
              <a:rPr lang="en-US" sz="3200" b="1" dirty="0">
                <a:solidFill>
                  <a:srgbClr val="552733"/>
                </a:solidFill>
              </a:rPr>
              <a:t>   </a:t>
            </a:r>
          </a:p>
        </p:txBody>
      </p:sp>
      <p:sp>
        <p:nvSpPr>
          <p:cNvPr id="18" name="TextBox 17"/>
          <p:cNvSpPr txBox="1"/>
          <p:nvPr/>
        </p:nvSpPr>
        <p:spPr>
          <a:xfrm>
            <a:off x="3638550" y="1200150"/>
            <a:ext cx="1695450" cy="584775"/>
          </a:xfrm>
          <a:prstGeom prst="rect">
            <a:avLst/>
          </a:prstGeom>
          <a:solidFill>
            <a:schemeClr val="bg1">
              <a:lumMod val="85000"/>
            </a:schemeClr>
          </a:solidFill>
          <a:ln w="38100">
            <a:solidFill>
              <a:srgbClr val="86AB5D"/>
            </a:solidFill>
          </a:ln>
        </p:spPr>
        <p:txBody>
          <a:bodyPr wrap="square" rtlCol="0">
            <a:spAutoFit/>
          </a:bodyPr>
          <a:lstStyle/>
          <a:p>
            <a:pPr algn="ctr"/>
            <a:r>
              <a:rPr lang="en-US" sz="3200" dirty="0">
                <a:solidFill>
                  <a:srgbClr val="86AB5D"/>
                </a:solidFill>
              </a:rPr>
              <a:t>CMMI </a:t>
            </a:r>
            <a:r>
              <a:rPr lang="en-US" sz="3200" dirty="0">
                <a:solidFill>
                  <a:srgbClr val="552733"/>
                </a:solidFill>
              </a:rPr>
              <a:t>  </a:t>
            </a:r>
          </a:p>
        </p:txBody>
      </p:sp>
      <p:sp>
        <p:nvSpPr>
          <p:cNvPr id="20" name="TextBox 19"/>
          <p:cNvSpPr txBox="1"/>
          <p:nvPr/>
        </p:nvSpPr>
        <p:spPr>
          <a:xfrm>
            <a:off x="6172200" y="1219200"/>
            <a:ext cx="1695450" cy="584775"/>
          </a:xfrm>
          <a:prstGeom prst="rect">
            <a:avLst/>
          </a:prstGeom>
          <a:solidFill>
            <a:schemeClr val="bg1">
              <a:lumMod val="85000"/>
            </a:schemeClr>
          </a:solidFill>
          <a:ln w="38100">
            <a:solidFill>
              <a:srgbClr val="552733"/>
            </a:solidFill>
          </a:ln>
        </p:spPr>
        <p:txBody>
          <a:bodyPr wrap="square" rtlCol="0">
            <a:spAutoFit/>
          </a:bodyPr>
          <a:lstStyle/>
          <a:p>
            <a:pPr algn="ctr"/>
            <a:r>
              <a:rPr lang="en-US" sz="3200" b="1" dirty="0">
                <a:solidFill>
                  <a:srgbClr val="552733"/>
                </a:solidFill>
              </a:rPr>
              <a:t>IPAB</a:t>
            </a:r>
          </a:p>
        </p:txBody>
      </p:sp>
    </p:spTree>
    <p:extLst>
      <p:ext uri="{BB962C8B-B14F-4D97-AF65-F5344CB8AC3E}">
        <p14:creationId xmlns:p14="http://schemas.microsoft.com/office/powerpoint/2010/main" val="122527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82795" y="3545802"/>
            <a:ext cx="4961205" cy="2704391"/>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2"/>
          <p:cNvSpPr/>
          <p:nvPr/>
        </p:nvSpPr>
        <p:spPr>
          <a:xfrm>
            <a:off x="2836985" y="3506253"/>
            <a:ext cx="956604" cy="1046439"/>
          </a:xfrm>
          <a:prstGeom prst="round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19"/>
          <p:cNvSpPr/>
          <p:nvPr/>
        </p:nvSpPr>
        <p:spPr>
          <a:xfrm>
            <a:off x="1491175" y="4213306"/>
            <a:ext cx="956604" cy="1131682"/>
          </a:xfrm>
          <a:prstGeom prst="round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23</a:t>
            </a:fld>
            <a:endParaRPr lang="en-US" dirty="0"/>
          </a:p>
        </p:txBody>
      </p:sp>
      <p:sp>
        <p:nvSpPr>
          <p:cNvPr id="11" name="TextBox 10"/>
          <p:cNvSpPr txBox="1"/>
          <p:nvPr/>
        </p:nvSpPr>
        <p:spPr>
          <a:xfrm>
            <a:off x="496884" y="294218"/>
            <a:ext cx="864711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WHEN WILL THE UNCERTAINTIES BEGIN TO CLEAR?</a:t>
            </a:r>
            <a:endParaRPr lang="en-US" sz="1700" dirty="0">
              <a:solidFill>
                <a:srgbClr val="552733"/>
              </a:solidFill>
              <a:latin typeface="Arial" charset="0"/>
              <a:ea typeface="Arial" charset="0"/>
              <a:cs typeface="Arial" charset="0"/>
            </a:endParaRPr>
          </a:p>
        </p:txBody>
      </p:sp>
      <p:cxnSp>
        <p:nvCxnSpPr>
          <p:cNvPr id="15" name="Straight Connector 14"/>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755075" y="926275"/>
            <a:ext cx="3206338" cy="10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Notched Right 7"/>
          <p:cNvSpPr/>
          <p:nvPr/>
        </p:nvSpPr>
        <p:spPr>
          <a:xfrm>
            <a:off x="1149155" y="2254200"/>
            <a:ext cx="7488408" cy="1167618"/>
          </a:xfrm>
          <a:prstGeom prst="notchedRightArrow">
            <a:avLst/>
          </a:prstGeom>
          <a:solidFill>
            <a:srgbClr val="86AB5D"/>
          </a:solidFill>
          <a:ln w="25400">
            <a:solidFill>
              <a:srgbClr val="86A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a:cxnSpLocks/>
          </p:cNvCxnSpPr>
          <p:nvPr/>
        </p:nvCxnSpPr>
        <p:spPr>
          <a:xfrm>
            <a:off x="1969477" y="2607176"/>
            <a:ext cx="0" cy="1521726"/>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95" y="2639553"/>
            <a:ext cx="1683433" cy="461665"/>
          </a:xfrm>
          <a:prstGeom prst="rect">
            <a:avLst/>
          </a:prstGeom>
          <a:noFill/>
        </p:spPr>
        <p:txBody>
          <a:bodyPr wrap="square" rtlCol="0">
            <a:spAutoFit/>
          </a:bodyPr>
          <a:lstStyle/>
          <a:p>
            <a:pPr algn="ctr"/>
            <a:r>
              <a:rPr lang="en-US" sz="2400" b="1" dirty="0">
                <a:solidFill>
                  <a:srgbClr val="006498"/>
                </a:solidFill>
              </a:rPr>
              <a:t>2017</a:t>
            </a:r>
          </a:p>
        </p:txBody>
      </p:sp>
      <p:sp>
        <p:nvSpPr>
          <p:cNvPr id="22" name="TextBox 21"/>
          <p:cNvSpPr txBox="1"/>
          <p:nvPr/>
        </p:nvSpPr>
        <p:spPr>
          <a:xfrm>
            <a:off x="1421176" y="4260806"/>
            <a:ext cx="1070671" cy="1046440"/>
          </a:xfrm>
          <a:prstGeom prst="rect">
            <a:avLst/>
          </a:prstGeom>
          <a:noFill/>
        </p:spPr>
        <p:txBody>
          <a:bodyPr wrap="square" rtlCol="0">
            <a:spAutoFit/>
          </a:bodyPr>
          <a:lstStyle/>
          <a:p>
            <a:pPr algn="ctr"/>
            <a:r>
              <a:rPr lang="en-US" sz="1400" b="1" u="sng" dirty="0">
                <a:solidFill>
                  <a:schemeClr val="bg1"/>
                </a:solidFill>
              </a:rPr>
              <a:t>February 1</a:t>
            </a:r>
          </a:p>
          <a:p>
            <a:pPr algn="ctr"/>
            <a:r>
              <a:rPr lang="en-US" sz="1200" dirty="0">
                <a:solidFill>
                  <a:schemeClr val="bg1"/>
                </a:solidFill>
              </a:rPr>
              <a:t>MA/Part D Rate Notice and Draft Call Letter</a:t>
            </a:r>
          </a:p>
        </p:txBody>
      </p:sp>
      <p:cxnSp>
        <p:nvCxnSpPr>
          <p:cNvPr id="23" name="Straight Connector 22"/>
          <p:cNvCxnSpPr>
            <a:cxnSpLocks/>
          </p:cNvCxnSpPr>
          <p:nvPr/>
        </p:nvCxnSpPr>
        <p:spPr>
          <a:xfrm>
            <a:off x="3315287" y="2607176"/>
            <a:ext cx="0" cy="865728"/>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36985" y="3506253"/>
            <a:ext cx="956604" cy="1046440"/>
          </a:xfrm>
          <a:prstGeom prst="rect">
            <a:avLst/>
          </a:prstGeom>
          <a:noFill/>
        </p:spPr>
        <p:txBody>
          <a:bodyPr wrap="square" rtlCol="0">
            <a:spAutoFit/>
          </a:bodyPr>
          <a:lstStyle/>
          <a:p>
            <a:pPr algn="ctr"/>
            <a:r>
              <a:rPr lang="en-US" sz="1400" b="1" u="sng" dirty="0">
                <a:solidFill>
                  <a:schemeClr val="bg1"/>
                </a:solidFill>
              </a:rPr>
              <a:t>April 3</a:t>
            </a:r>
          </a:p>
          <a:p>
            <a:pPr algn="ctr"/>
            <a:r>
              <a:rPr lang="en-US" sz="1200" dirty="0">
                <a:solidFill>
                  <a:schemeClr val="bg1"/>
                </a:solidFill>
              </a:rPr>
              <a:t>Final MA/Part D Call Letter and Rates</a:t>
            </a:r>
          </a:p>
        </p:txBody>
      </p:sp>
      <p:sp>
        <p:nvSpPr>
          <p:cNvPr id="27" name="Right Brace 26"/>
          <p:cNvSpPr/>
          <p:nvPr/>
        </p:nvSpPr>
        <p:spPr>
          <a:xfrm rot="16200000">
            <a:off x="2159636" y="1182663"/>
            <a:ext cx="262109" cy="2246144"/>
          </a:xfrm>
          <a:prstGeom prst="rightBrace">
            <a:avLst>
              <a:gd name="adj1" fmla="val 33208"/>
              <a:gd name="adj2" fmla="val 51253"/>
            </a:avLst>
          </a:prstGeom>
          <a:ln>
            <a:solidFill>
              <a:srgbClr val="86AB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a:xfrm>
            <a:off x="1252026" y="1098860"/>
            <a:ext cx="2138290" cy="1015663"/>
          </a:xfrm>
          <a:prstGeom prst="rect">
            <a:avLst/>
          </a:prstGeom>
          <a:noFill/>
        </p:spPr>
        <p:txBody>
          <a:bodyPr wrap="square" rtlCol="0">
            <a:spAutoFit/>
          </a:bodyPr>
          <a:lstStyle/>
          <a:p>
            <a:pPr algn="ctr"/>
            <a:r>
              <a:rPr lang="en-US" b="1" dirty="0"/>
              <a:t>FY 2017 Budget and Reconciliation Bill</a:t>
            </a:r>
          </a:p>
          <a:p>
            <a:pPr algn="ctr"/>
            <a:r>
              <a:rPr lang="en-US" sz="1100" i="1" dirty="0"/>
              <a:t>Will focus on repealing ACA provisions</a:t>
            </a:r>
          </a:p>
        </p:txBody>
      </p:sp>
      <p:sp>
        <p:nvSpPr>
          <p:cNvPr id="29" name="Right Brace 28"/>
          <p:cNvSpPr/>
          <p:nvPr/>
        </p:nvSpPr>
        <p:spPr>
          <a:xfrm rot="16200000">
            <a:off x="6363532" y="1180316"/>
            <a:ext cx="262109" cy="2246144"/>
          </a:xfrm>
          <a:prstGeom prst="rightBrace">
            <a:avLst>
              <a:gd name="adj1" fmla="val 33208"/>
              <a:gd name="adj2" fmla="val 51253"/>
            </a:avLst>
          </a:prstGeom>
          <a:ln>
            <a:solidFill>
              <a:srgbClr val="86AB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p:cNvSpPr txBox="1"/>
          <p:nvPr/>
        </p:nvSpPr>
        <p:spPr>
          <a:xfrm>
            <a:off x="5455922" y="1293465"/>
            <a:ext cx="2138290" cy="815608"/>
          </a:xfrm>
          <a:prstGeom prst="rect">
            <a:avLst/>
          </a:prstGeom>
          <a:noFill/>
        </p:spPr>
        <p:txBody>
          <a:bodyPr wrap="square" rtlCol="0">
            <a:spAutoFit/>
          </a:bodyPr>
          <a:lstStyle/>
          <a:p>
            <a:pPr algn="ctr"/>
            <a:r>
              <a:rPr lang="en-US" b="1" dirty="0"/>
              <a:t>FY 2018 Budget and Reconciliation Bill</a:t>
            </a:r>
          </a:p>
          <a:p>
            <a:pPr algn="ctr"/>
            <a:r>
              <a:rPr lang="en-US" sz="1100" i="1" dirty="0"/>
              <a:t>Could possibly involve Medicare</a:t>
            </a:r>
          </a:p>
        </p:txBody>
      </p:sp>
      <p:sp>
        <p:nvSpPr>
          <p:cNvPr id="45" name="TextBox 44"/>
          <p:cNvSpPr txBox="1"/>
          <p:nvPr/>
        </p:nvSpPr>
        <p:spPr>
          <a:xfrm>
            <a:off x="4182793" y="3639617"/>
            <a:ext cx="4907768" cy="2431435"/>
          </a:xfrm>
          <a:prstGeom prst="rect">
            <a:avLst/>
          </a:prstGeom>
          <a:noFill/>
        </p:spPr>
        <p:txBody>
          <a:bodyPr wrap="square" rtlCol="0">
            <a:spAutoFit/>
          </a:bodyPr>
          <a:lstStyle/>
          <a:p>
            <a:pPr algn="ctr"/>
            <a:r>
              <a:rPr lang="en-US" b="1" u="sng" dirty="0">
                <a:solidFill>
                  <a:srgbClr val="552533"/>
                </a:solidFill>
              </a:rPr>
              <a:t>Budget Reconciliation </a:t>
            </a:r>
            <a:r>
              <a:rPr lang="en-US" b="1" u="sng" dirty="0"/>
              <a:t/>
            </a:r>
            <a:br>
              <a:rPr lang="en-US" b="1" u="sng" dirty="0"/>
            </a:br>
            <a:endParaRPr lang="en-US" sz="800" b="1" u="sng" dirty="0"/>
          </a:p>
          <a:p>
            <a:pPr marL="285750" indent="-285750">
              <a:buClr>
                <a:srgbClr val="006498"/>
              </a:buClr>
              <a:buFont typeface=".AppleSystemUIFont" charset="-120"/>
              <a:buChar char="+"/>
            </a:pPr>
            <a:r>
              <a:rPr lang="en-US" sz="1200" dirty="0"/>
              <a:t>Avoids filibuster because only 51 votes are needed</a:t>
            </a:r>
          </a:p>
          <a:p>
            <a:pPr marL="285750" indent="-285750">
              <a:buClr>
                <a:srgbClr val="006498"/>
              </a:buClr>
              <a:buFont typeface=".AppleSystemUIFont" charset="-120"/>
              <a:buChar char="+"/>
            </a:pPr>
            <a:r>
              <a:rPr lang="en-US" sz="1200" dirty="0"/>
              <a:t>Limited to provisions that have an impact on budget</a:t>
            </a:r>
          </a:p>
          <a:p>
            <a:pPr marL="285750" indent="-285750">
              <a:buClr>
                <a:srgbClr val="006498"/>
              </a:buClr>
              <a:buFont typeface=".AppleSystemUIFont" charset="-120"/>
              <a:buChar char="+"/>
            </a:pPr>
            <a:r>
              <a:rPr lang="en-US" sz="1200" dirty="0"/>
              <a:t>Opportunity to repeal parts of the ACA with a simple majority</a:t>
            </a:r>
          </a:p>
          <a:p>
            <a:pPr marL="285750" indent="-285750">
              <a:buClr>
                <a:srgbClr val="006498"/>
              </a:buClr>
              <a:buFont typeface=".AppleSystemUIFont" charset="-120"/>
              <a:buChar char="+"/>
            </a:pPr>
            <a:endParaRPr lang="en-US" sz="1200" dirty="0"/>
          </a:p>
          <a:p>
            <a:pPr marL="285750" indent="-285750">
              <a:buClr>
                <a:srgbClr val="006498"/>
              </a:buClr>
              <a:buFont typeface=".AppleSystemUIFont" charset="-120"/>
              <a:buChar char="+"/>
            </a:pPr>
            <a:r>
              <a:rPr lang="en-US" sz="1200" b="1" dirty="0">
                <a:solidFill>
                  <a:srgbClr val="006498"/>
                </a:solidFill>
              </a:rPr>
              <a:t>EXAMPLE – FY 2017 Budget Reconciliation Process:</a:t>
            </a:r>
          </a:p>
          <a:p>
            <a:pPr marL="285750" indent="-285750">
              <a:buClr>
                <a:srgbClr val="006498"/>
              </a:buClr>
              <a:buFont typeface=".AppleSystemUIFont" charset="-120"/>
              <a:buChar char="+"/>
            </a:pPr>
            <a:r>
              <a:rPr lang="en-US" sz="1200" b="1" dirty="0"/>
              <a:t>Step 1: </a:t>
            </a:r>
            <a:r>
              <a:rPr lang="en-US" sz="1200" dirty="0"/>
              <a:t>Pass non-binding budget resolution - $1 B in savings for FY 2017 </a:t>
            </a:r>
          </a:p>
          <a:p>
            <a:pPr marL="285750" indent="-285750">
              <a:buClr>
                <a:srgbClr val="006498"/>
              </a:buClr>
              <a:buFont typeface=".AppleSystemUIFont" charset="-120"/>
              <a:buChar char="+"/>
            </a:pPr>
            <a:r>
              <a:rPr lang="en-US" sz="1200" b="1" dirty="0"/>
              <a:t>Step 2: </a:t>
            </a:r>
            <a:r>
              <a:rPr lang="en-US" sz="1200" dirty="0"/>
              <a:t>Follow up with binding reconciliation bill (i.e., legislative language) – currently being drafted, with a new tentative target of the end of March or early April</a:t>
            </a:r>
          </a:p>
          <a:p>
            <a:pPr marL="285750" indent="-285750">
              <a:buFont typeface="Arial" panose="020B0604020202020204" pitchFamily="34" charset="0"/>
              <a:buChar char="•"/>
            </a:pPr>
            <a:endParaRPr lang="en-US" dirty="0"/>
          </a:p>
        </p:txBody>
      </p:sp>
      <p:sp>
        <p:nvSpPr>
          <p:cNvPr id="9" name="Rectangle 8"/>
          <p:cNvSpPr/>
          <p:nvPr/>
        </p:nvSpPr>
        <p:spPr>
          <a:xfrm>
            <a:off x="4182793" y="5850340"/>
            <a:ext cx="4961206" cy="338554"/>
          </a:xfrm>
          <a:prstGeom prst="rect">
            <a:avLst/>
          </a:prstGeom>
        </p:spPr>
        <p:txBody>
          <a:bodyPr wrap="square">
            <a:spAutoFit/>
          </a:bodyPr>
          <a:lstStyle/>
          <a:p>
            <a:pPr algn="ctr"/>
            <a:r>
              <a:rPr lang="en-US" sz="1600" b="1" dirty="0">
                <a:solidFill>
                  <a:srgbClr val="006498"/>
                </a:solidFill>
              </a:rPr>
              <a:t>Medicare outlook: business as usual in 2017-18</a:t>
            </a:r>
          </a:p>
        </p:txBody>
      </p:sp>
      <p:cxnSp>
        <p:nvCxnSpPr>
          <p:cNvPr id="46" name="Straight Connector 45"/>
          <p:cNvCxnSpPr/>
          <p:nvPr/>
        </p:nvCxnSpPr>
        <p:spPr>
          <a:xfrm>
            <a:off x="4085112" y="5804276"/>
            <a:ext cx="5058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428282" y="2657903"/>
            <a:ext cx="594154" cy="369332"/>
          </a:xfrm>
          <a:prstGeom prst="rect">
            <a:avLst/>
          </a:prstGeom>
          <a:noFill/>
        </p:spPr>
        <p:txBody>
          <a:bodyPr wrap="square" rtlCol="0">
            <a:spAutoFit/>
          </a:bodyPr>
          <a:lstStyle/>
          <a:p>
            <a:r>
              <a:rPr lang="en-US" dirty="0">
                <a:solidFill>
                  <a:srgbClr val="006498"/>
                </a:solidFill>
              </a:rPr>
              <a:t>Jan.</a:t>
            </a:r>
          </a:p>
        </p:txBody>
      </p:sp>
      <p:sp>
        <p:nvSpPr>
          <p:cNvPr id="32" name="TextBox 31"/>
          <p:cNvSpPr txBox="1"/>
          <p:nvPr/>
        </p:nvSpPr>
        <p:spPr>
          <a:xfrm>
            <a:off x="7831568" y="2648933"/>
            <a:ext cx="637314" cy="369332"/>
          </a:xfrm>
          <a:prstGeom prst="rect">
            <a:avLst/>
          </a:prstGeom>
          <a:noFill/>
        </p:spPr>
        <p:txBody>
          <a:bodyPr wrap="square" rtlCol="0">
            <a:spAutoFit/>
          </a:bodyPr>
          <a:lstStyle/>
          <a:p>
            <a:r>
              <a:rPr lang="en-US" dirty="0">
                <a:solidFill>
                  <a:srgbClr val="006498"/>
                </a:solidFill>
              </a:rPr>
              <a:t>Dec.</a:t>
            </a:r>
          </a:p>
        </p:txBody>
      </p:sp>
    </p:spTree>
    <p:extLst>
      <p:ext uri="{BB962C8B-B14F-4D97-AF65-F5344CB8AC3E}">
        <p14:creationId xmlns:p14="http://schemas.microsoft.com/office/powerpoint/2010/main" val="1413953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3771"/>
            <a:ext cx="3452649" cy="51789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24</a:t>
            </a:fld>
            <a:endParaRPr lang="en-US" dirty="0"/>
          </a:p>
        </p:txBody>
      </p:sp>
      <p:cxnSp>
        <p:nvCxnSpPr>
          <p:cNvPr id="14" name="Straight Connector 13"/>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181" y="294218"/>
            <a:ext cx="7488500"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TRUMP ADMINISTRATION: FIRST 30 DAYS</a:t>
            </a:r>
            <a:endParaRPr lang="en-US" sz="1700" dirty="0">
              <a:solidFill>
                <a:srgbClr val="552733"/>
              </a:solidFill>
              <a:latin typeface="Arial" charset="0"/>
              <a:ea typeface="Arial" charset="0"/>
              <a:cs typeface="Arial" charset="0"/>
            </a:endParaRPr>
          </a:p>
        </p:txBody>
      </p:sp>
      <p:cxnSp>
        <p:nvCxnSpPr>
          <p:cNvPr id="18" name="Straight Connector 17"/>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6240" y="839026"/>
            <a:ext cx="4917752" cy="5565626"/>
          </a:xfrm>
          <a:prstGeom prst="rect">
            <a:avLst/>
          </a:prstGeom>
        </p:spPr>
        <p:txBody>
          <a:bodyPr wrap="square">
            <a:spAutoFit/>
          </a:bodyPr>
          <a:lstStyle/>
          <a:p>
            <a:pPr marL="285750" indent="-285750">
              <a:spcAft>
                <a:spcPts val="1125"/>
              </a:spcAft>
              <a:buClr>
                <a:srgbClr val="86AB5D"/>
              </a:buClr>
              <a:buFont typeface="ZapfDingbatsITC" charset="0"/>
              <a:buChar char="✚"/>
              <a:defRPr/>
            </a:pPr>
            <a:r>
              <a:rPr lang="en-US" sz="1600" b="1" dirty="0">
                <a:solidFill>
                  <a:srgbClr val="006498"/>
                </a:solidFill>
                <a:ea typeface="Times New Roman" panose="02020603050405020304" pitchFamily="18" charset="0"/>
              </a:rPr>
              <a:t>Executive Orders </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Affirms commitment to repeal ACA and directs federal agencies </a:t>
            </a:r>
            <a:r>
              <a:rPr lang="en-US" sz="1600" i="1" dirty="0">
                <a:solidFill>
                  <a:schemeClr val="bg2">
                    <a:lumMod val="50000"/>
                  </a:schemeClr>
                </a:solidFill>
                <a:ea typeface="Times New Roman" panose="02020603050405020304" pitchFamily="18" charset="0"/>
              </a:rPr>
              <a:t>“to waive, defer, grant exemptions from, or delay the implementation of any provision or requirement of the Act that would impose a fiscal burden on any state...” </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New regulations require the repeal of two existing regulations.</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Hiring freeze for federal agencies.</a:t>
            </a:r>
            <a:endParaRPr lang="en-US" sz="800" b="1" dirty="0">
              <a:solidFill>
                <a:schemeClr val="bg2">
                  <a:lumMod val="50000"/>
                </a:schemeClr>
              </a:solidFill>
              <a:ea typeface="Times New Roman" panose="02020603050405020304" pitchFamily="18" charset="0"/>
            </a:endParaRPr>
          </a:p>
          <a:p>
            <a:pPr marL="285750" indent="-285750">
              <a:spcAft>
                <a:spcPts val="1125"/>
              </a:spcAft>
              <a:buClr>
                <a:srgbClr val="86AB5D"/>
              </a:buClr>
              <a:buFont typeface="ZapfDingbatsITC" charset="0"/>
              <a:buChar char="✚"/>
              <a:defRPr/>
            </a:pPr>
            <a:r>
              <a:rPr lang="en-US" sz="1600" b="1" dirty="0">
                <a:solidFill>
                  <a:srgbClr val="006498"/>
                </a:solidFill>
                <a:ea typeface="Times New Roman" panose="02020603050405020304" pitchFamily="18" charset="0"/>
              </a:rPr>
              <a:t>Confirmation Hearings</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New HHS Secretary confirmed last week </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Hearing for CMS nominee this week</a:t>
            </a:r>
          </a:p>
          <a:p>
            <a:pPr marL="285750" indent="-285750">
              <a:spcAft>
                <a:spcPts val="1125"/>
              </a:spcAft>
              <a:buClr>
                <a:srgbClr val="86AB5D"/>
              </a:buClr>
              <a:buFont typeface="ZapfDingbatsITC" charset="0"/>
              <a:buChar char="✚"/>
              <a:defRPr/>
            </a:pPr>
            <a:r>
              <a:rPr lang="en-US" sz="1600" b="1" dirty="0">
                <a:solidFill>
                  <a:srgbClr val="006498"/>
                </a:solidFill>
                <a:ea typeface="Times New Roman" panose="02020603050405020304" pitchFamily="18" charset="0"/>
              </a:rPr>
              <a:t>Advance Notice and Draft Call Letter for CY 2018</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Slight rate bump – 25 basis points</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Pause of phase in of encounter data</a:t>
            </a:r>
          </a:p>
          <a:p>
            <a:pPr marL="742950" lvl="1" indent="-285750">
              <a:spcAft>
                <a:spcPts val="1125"/>
              </a:spcAft>
              <a:buClr>
                <a:srgbClr val="86AB5D"/>
              </a:buClr>
              <a:buFont typeface="ZapfDingbatsITC" charset="0"/>
              <a:buChar char="✚"/>
              <a:defRPr/>
            </a:pPr>
            <a:r>
              <a:rPr lang="en-US" sz="1600" dirty="0">
                <a:solidFill>
                  <a:schemeClr val="bg2">
                    <a:lumMod val="50000"/>
                  </a:schemeClr>
                </a:solidFill>
                <a:ea typeface="Times New Roman" panose="02020603050405020304" pitchFamily="18" charset="0"/>
              </a:rPr>
              <a:t>Generally business as usual for MA plans</a:t>
            </a:r>
          </a:p>
        </p:txBody>
      </p:sp>
    </p:spTree>
    <p:extLst>
      <p:ext uri="{BB962C8B-B14F-4D97-AF65-F5344CB8AC3E}">
        <p14:creationId xmlns:p14="http://schemas.microsoft.com/office/powerpoint/2010/main" val="121930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67" y="4010314"/>
            <a:ext cx="9395590" cy="103038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81" y="105422"/>
            <a:ext cx="7687951" cy="6443729"/>
          </a:xfrm>
          <a:prstGeom prst="rect">
            <a:avLst/>
          </a:prstGeom>
        </p:spPr>
      </p:pic>
      <p:sp>
        <p:nvSpPr>
          <p:cNvPr id="6" name="TextBox 5"/>
          <p:cNvSpPr txBox="1"/>
          <p:nvPr/>
        </p:nvSpPr>
        <p:spPr>
          <a:xfrm>
            <a:off x="47134" y="499108"/>
            <a:ext cx="9144000" cy="1015663"/>
          </a:xfrm>
          <a:prstGeom prst="rect">
            <a:avLst/>
          </a:prstGeom>
          <a:noFill/>
        </p:spPr>
        <p:txBody>
          <a:bodyPr wrap="square" rtlCol="0">
            <a:spAutoFit/>
          </a:bodyPr>
          <a:lstStyle/>
          <a:p>
            <a:pPr algn="ctr"/>
            <a:r>
              <a:rPr lang="en-US" sz="6000" dirty="0" smtClean="0">
                <a:solidFill>
                  <a:srgbClr val="86AB5D"/>
                </a:solidFill>
                <a:latin typeface="Arial" charset="0"/>
                <a:ea typeface="Arial" charset="0"/>
                <a:cs typeface="Arial" charset="0"/>
              </a:rPr>
              <a:t>Q&amp;A</a:t>
            </a:r>
            <a:endParaRPr lang="en-US" sz="6000" dirty="0">
              <a:solidFill>
                <a:srgbClr val="86AB5D"/>
              </a:solidFill>
              <a:latin typeface="Arial" charset="0"/>
              <a:ea typeface="Arial" charset="0"/>
              <a:cs typeface="Arial" charset="0"/>
            </a:endParaRPr>
          </a:p>
        </p:txBody>
      </p:sp>
      <p:cxnSp>
        <p:nvCxnSpPr>
          <p:cNvPr id="23" name="Straight Connector 22"/>
          <p:cNvCxnSpPr/>
          <p:nvPr/>
        </p:nvCxnSpPr>
        <p:spPr>
          <a:xfrm>
            <a:off x="3437681" y="1412111"/>
            <a:ext cx="2372810"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095" y="5314156"/>
            <a:ext cx="7164371" cy="480767"/>
          </a:xfrm>
          <a:prstGeom prst="rect">
            <a:avLst/>
          </a:prstGeom>
        </p:spPr>
      </p:pic>
      <p:cxnSp>
        <p:nvCxnSpPr>
          <p:cNvPr id="12" name="Straight Connector 11"/>
          <p:cNvCxnSpPr/>
          <p:nvPr/>
        </p:nvCxnSpPr>
        <p:spPr>
          <a:xfrm>
            <a:off x="1300899" y="5040697"/>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66257" y="1651501"/>
            <a:ext cx="5905754" cy="3416320"/>
          </a:xfrm>
          <a:prstGeom prst="rect">
            <a:avLst/>
          </a:prstGeom>
          <a:noFill/>
        </p:spPr>
        <p:txBody>
          <a:bodyPr wrap="square" rtlCol="0">
            <a:spAutoFit/>
          </a:bodyPr>
          <a:lstStyle/>
          <a:p>
            <a:pPr algn="ctr"/>
            <a:r>
              <a:rPr lang="en-US" b="1" cap="all" dirty="0">
                <a:solidFill>
                  <a:srgbClr val="0066A3"/>
                </a:solidFill>
                <a:latin typeface="Arial" charset="0"/>
                <a:ea typeface="Arial" charset="0"/>
                <a:cs typeface="Arial" charset="0"/>
              </a:rPr>
              <a:t>Mary Hsieh, </a:t>
            </a:r>
            <a:r>
              <a:rPr lang="en-US" b="1" cap="all" dirty="0" err="1">
                <a:solidFill>
                  <a:srgbClr val="0066A3"/>
                </a:solidFill>
                <a:latin typeface="Arial" charset="0"/>
                <a:ea typeface="Arial" charset="0"/>
                <a:cs typeface="Arial" charset="0"/>
              </a:rPr>
              <a:t>PharmD</a:t>
            </a:r>
            <a:r>
              <a:rPr lang="en-US" b="1" cap="all" dirty="0">
                <a:solidFill>
                  <a:srgbClr val="0066A3"/>
                </a:solidFill>
                <a:latin typeface="Arial" charset="0"/>
                <a:ea typeface="Arial" charset="0"/>
                <a:cs typeface="Arial" charset="0"/>
              </a:rPr>
              <a:t> MPH</a:t>
            </a:r>
          </a:p>
          <a:p>
            <a:pPr algn="ctr"/>
            <a:r>
              <a:rPr lang="en-US" i="1" dirty="0" smtClean="0">
                <a:solidFill>
                  <a:schemeClr val="tx1">
                    <a:lumMod val="50000"/>
                    <a:lumOff val="50000"/>
                  </a:schemeClr>
                </a:solidFill>
                <a:latin typeface="Arial" charset="0"/>
                <a:ea typeface="Arial" charset="0"/>
                <a:cs typeface="Arial" charset="0"/>
              </a:rPr>
              <a:t>Principal</a:t>
            </a:r>
          </a:p>
          <a:p>
            <a:pPr algn="ctr"/>
            <a:r>
              <a:rPr lang="en-US" i="1" dirty="0" smtClean="0">
                <a:solidFill>
                  <a:schemeClr val="tx1">
                    <a:lumMod val="50000"/>
                    <a:lumOff val="50000"/>
                  </a:schemeClr>
                </a:solidFill>
                <a:latin typeface="Arial" charset="0"/>
                <a:ea typeface="Arial" charset="0"/>
                <a:cs typeface="Arial" charset="0"/>
              </a:rPr>
              <a:t>mhsieh@healthmanagement.com</a:t>
            </a:r>
          </a:p>
          <a:p>
            <a:pPr algn="ctr"/>
            <a:endParaRPr lang="en-US" b="1" cap="all" dirty="0" smtClean="0">
              <a:solidFill>
                <a:srgbClr val="0066A3"/>
              </a:solidFill>
              <a:latin typeface="Arial" charset="0"/>
              <a:ea typeface="Arial" charset="0"/>
              <a:cs typeface="Arial" charset="0"/>
            </a:endParaRPr>
          </a:p>
          <a:p>
            <a:pPr algn="ctr"/>
            <a:r>
              <a:rPr lang="en-US" b="1" cap="all" dirty="0">
                <a:solidFill>
                  <a:srgbClr val="0066A3"/>
                </a:solidFill>
                <a:latin typeface="Arial" charset="0"/>
                <a:ea typeface="Arial" charset="0"/>
                <a:cs typeface="Arial" charset="0"/>
              </a:rPr>
              <a:t>Aimee </a:t>
            </a:r>
            <a:r>
              <a:rPr lang="en-US" b="1" cap="all" dirty="0">
                <a:solidFill>
                  <a:srgbClr val="0066A3"/>
                </a:solidFill>
                <a:latin typeface="Arial" charset="0"/>
                <a:ea typeface="Arial" charset="0"/>
                <a:cs typeface="Arial" charset="0"/>
              </a:rPr>
              <a:t>Lashbrook, JD, MHSA</a:t>
            </a:r>
            <a:r>
              <a:rPr lang="en-US" dirty="0" smtClean="0">
                <a:latin typeface="Arial" charset="0"/>
                <a:ea typeface="Arial" charset="0"/>
                <a:cs typeface="Arial" charset="0"/>
              </a:rPr>
              <a:t/>
            </a:r>
            <a:br>
              <a:rPr lang="en-US" dirty="0" smtClean="0">
                <a:latin typeface="Arial" charset="0"/>
                <a:ea typeface="Arial" charset="0"/>
                <a:cs typeface="Arial" charset="0"/>
              </a:rPr>
            </a:br>
            <a:r>
              <a:rPr lang="en-US" i="1" dirty="0" smtClean="0">
                <a:solidFill>
                  <a:schemeClr val="tx1">
                    <a:lumMod val="50000"/>
                    <a:lumOff val="50000"/>
                  </a:schemeClr>
                </a:solidFill>
                <a:latin typeface="Arial" charset="0"/>
                <a:ea typeface="Arial" charset="0"/>
                <a:cs typeface="Arial" charset="0"/>
              </a:rPr>
              <a:t>Senior Consultant</a:t>
            </a:r>
          </a:p>
          <a:p>
            <a:pPr algn="ctr"/>
            <a:r>
              <a:rPr lang="en-US" i="1" dirty="0" smtClean="0">
                <a:solidFill>
                  <a:schemeClr val="tx1">
                    <a:lumMod val="50000"/>
                    <a:lumOff val="50000"/>
                  </a:schemeClr>
                </a:solidFill>
                <a:latin typeface="Arial" charset="0"/>
                <a:ea typeface="Arial" charset="0"/>
                <a:cs typeface="Arial" charset="0"/>
              </a:rPr>
              <a:t>alashbrook@healthmanagement.com</a:t>
            </a:r>
            <a:br>
              <a:rPr lang="en-US" i="1" dirty="0" smtClean="0">
                <a:solidFill>
                  <a:schemeClr val="tx1">
                    <a:lumMod val="50000"/>
                    <a:lumOff val="50000"/>
                  </a:schemeClr>
                </a:solidFill>
                <a:latin typeface="Arial" charset="0"/>
                <a:ea typeface="Arial" charset="0"/>
                <a:cs typeface="Arial" charset="0"/>
              </a:rPr>
            </a:br>
            <a:endParaRPr lang="en-US" dirty="0" smtClean="0">
              <a:latin typeface="Arial" charset="0"/>
              <a:ea typeface="Arial" charset="0"/>
              <a:cs typeface="Arial" charset="0"/>
            </a:endParaRPr>
          </a:p>
          <a:p>
            <a:pPr algn="ctr"/>
            <a:r>
              <a:rPr lang="en-US" b="1" cap="all" dirty="0">
                <a:solidFill>
                  <a:srgbClr val="0066A3"/>
                </a:solidFill>
                <a:latin typeface="Arial" charset="0"/>
                <a:ea typeface="Arial" charset="0"/>
                <a:cs typeface="Arial" charset="0"/>
              </a:rPr>
              <a:t>Jason </a:t>
            </a:r>
            <a:r>
              <a:rPr lang="en-US" b="1" cap="all" dirty="0" err="1">
                <a:solidFill>
                  <a:srgbClr val="0066A3"/>
                </a:solidFill>
                <a:latin typeface="Arial" charset="0"/>
                <a:ea typeface="Arial" charset="0"/>
                <a:cs typeface="Arial" charset="0"/>
              </a:rPr>
              <a:t>silva</a:t>
            </a:r>
            <a:r>
              <a:rPr lang="en-US" b="1" cap="all" dirty="0">
                <a:solidFill>
                  <a:srgbClr val="0066A3"/>
                </a:solidFill>
                <a:latin typeface="Arial" charset="0"/>
                <a:ea typeface="Arial" charset="0"/>
                <a:cs typeface="Arial" charset="0"/>
              </a:rPr>
              <a:t>, JD, PMP</a:t>
            </a:r>
          </a:p>
          <a:p>
            <a:pPr algn="ctr"/>
            <a:r>
              <a:rPr lang="en-US" i="1" dirty="0">
                <a:solidFill>
                  <a:schemeClr val="tx1">
                    <a:lumMod val="50000"/>
                    <a:lumOff val="50000"/>
                  </a:schemeClr>
                </a:solidFill>
                <a:latin typeface="Arial" charset="0"/>
                <a:ea typeface="Arial" charset="0"/>
                <a:cs typeface="Arial" charset="0"/>
              </a:rPr>
              <a:t>Senior Consultant</a:t>
            </a:r>
          </a:p>
          <a:p>
            <a:pPr algn="ctr"/>
            <a:r>
              <a:rPr lang="en-US" i="1" dirty="0">
                <a:solidFill>
                  <a:schemeClr val="tx1">
                    <a:lumMod val="50000"/>
                    <a:lumOff val="50000"/>
                  </a:schemeClr>
                </a:solidFill>
                <a:latin typeface="Arial" charset="0"/>
                <a:ea typeface="Arial" charset="0"/>
                <a:cs typeface="Arial" charset="0"/>
              </a:rPr>
              <a:t>jsilva@healthmanagement.com</a:t>
            </a:r>
            <a:endParaRPr lang="en-US" b="1" cap="all" dirty="0" smtClean="0">
              <a:solidFill>
                <a:srgbClr val="0066A3"/>
              </a:solidFill>
              <a:latin typeface="Arial" charset="0"/>
              <a:ea typeface="Arial" charset="0"/>
              <a:cs typeface="Arial" charset="0"/>
            </a:endParaRPr>
          </a:p>
          <a:p>
            <a:pPr algn="ctr"/>
            <a:endParaRPr lang="en-US" b="1" cap="all" dirty="0">
              <a:solidFill>
                <a:srgbClr val="0066A3"/>
              </a:solidFill>
              <a:latin typeface="Arial" charset="0"/>
              <a:ea typeface="Arial" charset="0"/>
              <a:cs typeface="Arial" charset="0"/>
            </a:endParaRPr>
          </a:p>
        </p:txBody>
      </p:sp>
    </p:spTree>
    <p:extLst>
      <p:ext uri="{BB962C8B-B14F-4D97-AF65-F5344CB8AC3E}">
        <p14:creationId xmlns:p14="http://schemas.microsoft.com/office/powerpoint/2010/main" val="2440089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36619" y="4620134"/>
            <a:ext cx="6879436" cy="396876"/>
          </a:xfrm>
        </p:spPr>
        <p:txBody>
          <a:bodyPr/>
          <a:lstStyle/>
          <a:p>
            <a:endParaRPr lang="en-US"/>
          </a:p>
        </p:txBody>
      </p:sp>
      <p:sp>
        <p:nvSpPr>
          <p:cNvPr id="3" name="Text Placeholder 2"/>
          <p:cNvSpPr>
            <a:spLocks noGrp="1"/>
          </p:cNvSpPr>
          <p:nvPr>
            <p:ph type="body" sz="quarter" idx="13"/>
          </p:nvPr>
        </p:nvSpPr>
        <p:spPr>
          <a:xfrm>
            <a:off x="1036621" y="1623293"/>
            <a:ext cx="6887880" cy="1526717"/>
          </a:xfrm>
        </p:spPr>
        <p:txBody>
          <a:bodyPr/>
          <a:lstStyle/>
          <a:p>
            <a:endParaRPr lang="en-US"/>
          </a:p>
        </p:txBody>
      </p:sp>
      <p:sp>
        <p:nvSpPr>
          <p:cNvPr id="4" name="Text Placeholder 3"/>
          <p:cNvSpPr>
            <a:spLocks noGrp="1"/>
          </p:cNvSpPr>
          <p:nvPr>
            <p:ph type="body" sz="quarter" idx="14"/>
          </p:nvPr>
        </p:nvSpPr>
        <p:spPr>
          <a:xfrm>
            <a:off x="1037273" y="3201707"/>
            <a:ext cx="6886575" cy="332332"/>
          </a:xfrm>
        </p:spPr>
        <p:txBody>
          <a:bodyPr>
            <a:normAutofit/>
          </a:bodyPr>
          <a:lstStyle/>
          <a:p>
            <a:endParaRPr lang="en-US"/>
          </a:p>
        </p:txBody>
      </p:sp>
      <p:pic>
        <p:nvPicPr>
          <p:cNvPr id="9" name="Picture 8"/>
          <p:cNvPicPr>
            <a:picLocks noChangeAspect="1"/>
          </p:cNvPicPr>
          <p:nvPr/>
        </p:nvPicPr>
        <p:blipFill>
          <a:blip r:embed="rId3"/>
          <a:stretch>
            <a:fillRect/>
          </a:stretch>
        </p:blipFill>
        <p:spPr>
          <a:xfrm>
            <a:off x="331470" y="169826"/>
            <a:ext cx="8536773" cy="6356703"/>
          </a:xfrm>
          <a:prstGeom prst="rect">
            <a:avLst/>
          </a:prstGeom>
        </p:spPr>
      </p:pic>
      <p:sp>
        <p:nvSpPr>
          <p:cNvPr id="7" name="Rounded Rectangle 6"/>
          <p:cNvSpPr/>
          <p:nvPr/>
        </p:nvSpPr>
        <p:spPr>
          <a:xfrm>
            <a:off x="6625030" y="467575"/>
            <a:ext cx="610643" cy="43214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33054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54907" y="4638422"/>
            <a:ext cx="6879436" cy="396876"/>
          </a:xfrm>
        </p:spPr>
        <p:txBody>
          <a:bodyPr/>
          <a:lstStyle/>
          <a:p>
            <a:endParaRPr lang="en-US"/>
          </a:p>
        </p:txBody>
      </p:sp>
      <p:sp>
        <p:nvSpPr>
          <p:cNvPr id="3" name="Text Placeholder 2"/>
          <p:cNvSpPr>
            <a:spLocks noGrp="1"/>
          </p:cNvSpPr>
          <p:nvPr>
            <p:ph type="body" sz="quarter" idx="13"/>
          </p:nvPr>
        </p:nvSpPr>
        <p:spPr>
          <a:xfrm>
            <a:off x="1054909" y="1641581"/>
            <a:ext cx="6887880" cy="1526717"/>
          </a:xfrm>
        </p:spPr>
        <p:txBody>
          <a:bodyPr/>
          <a:lstStyle/>
          <a:p>
            <a:endParaRPr lang="en-US"/>
          </a:p>
        </p:txBody>
      </p:sp>
      <p:sp>
        <p:nvSpPr>
          <p:cNvPr id="4" name="Text Placeholder 3"/>
          <p:cNvSpPr>
            <a:spLocks noGrp="1"/>
          </p:cNvSpPr>
          <p:nvPr>
            <p:ph type="body" sz="quarter" idx="14"/>
          </p:nvPr>
        </p:nvSpPr>
        <p:spPr>
          <a:xfrm>
            <a:off x="1055561" y="3219995"/>
            <a:ext cx="6886575" cy="332332"/>
          </a:xfrm>
        </p:spPr>
        <p:txBody>
          <a:bodyPr>
            <a:normAutofit/>
          </a:bodyPr>
          <a:lstStyle/>
          <a:p>
            <a:endParaRPr lang="en-US"/>
          </a:p>
        </p:txBody>
      </p:sp>
      <p:pic>
        <p:nvPicPr>
          <p:cNvPr id="10" name="Picture 9"/>
          <p:cNvPicPr>
            <a:picLocks noChangeAspect="1"/>
          </p:cNvPicPr>
          <p:nvPr/>
        </p:nvPicPr>
        <p:blipFill>
          <a:blip r:embed="rId3"/>
          <a:stretch>
            <a:fillRect/>
          </a:stretch>
        </p:blipFill>
        <p:spPr>
          <a:xfrm>
            <a:off x="331470" y="138557"/>
            <a:ext cx="8538210" cy="6386215"/>
          </a:xfrm>
          <a:prstGeom prst="rect">
            <a:avLst/>
          </a:prstGeom>
        </p:spPr>
      </p:pic>
      <p:sp>
        <p:nvSpPr>
          <p:cNvPr id="7" name="Rounded Rectangle 6"/>
          <p:cNvSpPr/>
          <p:nvPr/>
        </p:nvSpPr>
        <p:spPr>
          <a:xfrm>
            <a:off x="5826339" y="4055732"/>
            <a:ext cx="3043341" cy="1581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154297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1483" y="4674998"/>
            <a:ext cx="6879436" cy="396876"/>
          </a:xfrm>
        </p:spPr>
        <p:txBody>
          <a:bodyPr/>
          <a:lstStyle/>
          <a:p>
            <a:endParaRPr lang="en-US"/>
          </a:p>
        </p:txBody>
      </p:sp>
      <p:sp>
        <p:nvSpPr>
          <p:cNvPr id="3" name="Text Placeholder 2"/>
          <p:cNvSpPr>
            <a:spLocks noGrp="1"/>
          </p:cNvSpPr>
          <p:nvPr>
            <p:ph type="body" sz="quarter" idx="13"/>
          </p:nvPr>
        </p:nvSpPr>
        <p:spPr>
          <a:xfrm>
            <a:off x="1091485" y="1678157"/>
            <a:ext cx="6887880" cy="1526717"/>
          </a:xfrm>
        </p:spPr>
        <p:txBody>
          <a:bodyPr/>
          <a:lstStyle/>
          <a:p>
            <a:endParaRPr lang="en-US"/>
          </a:p>
        </p:txBody>
      </p:sp>
      <p:sp>
        <p:nvSpPr>
          <p:cNvPr id="4" name="Text Placeholder 3"/>
          <p:cNvSpPr>
            <a:spLocks noGrp="1"/>
          </p:cNvSpPr>
          <p:nvPr>
            <p:ph type="body" sz="quarter" idx="14"/>
          </p:nvPr>
        </p:nvSpPr>
        <p:spPr>
          <a:xfrm>
            <a:off x="1092137" y="3256571"/>
            <a:ext cx="6886575" cy="332332"/>
          </a:xfrm>
        </p:spPr>
        <p:txBody>
          <a:bodyPr>
            <a:normAutofit/>
          </a:bodyPr>
          <a:lstStyle/>
          <a:p>
            <a:endParaRPr lang="en-US"/>
          </a:p>
        </p:txBody>
      </p:sp>
      <p:pic>
        <p:nvPicPr>
          <p:cNvPr id="5" name="Picture 4"/>
          <p:cNvPicPr>
            <a:picLocks noChangeAspect="1"/>
          </p:cNvPicPr>
          <p:nvPr/>
        </p:nvPicPr>
        <p:blipFill>
          <a:blip r:embed="rId3"/>
          <a:stretch>
            <a:fillRect/>
          </a:stretch>
        </p:blipFill>
        <p:spPr>
          <a:xfrm>
            <a:off x="318494" y="106369"/>
            <a:ext cx="8494036" cy="6429274"/>
          </a:xfrm>
          <a:prstGeom prst="rect">
            <a:avLst/>
          </a:prstGeom>
        </p:spPr>
      </p:pic>
      <p:sp>
        <p:nvSpPr>
          <p:cNvPr id="7" name="Rounded Rectangle 6"/>
          <p:cNvSpPr/>
          <p:nvPr/>
        </p:nvSpPr>
        <p:spPr>
          <a:xfrm>
            <a:off x="5748452" y="3992746"/>
            <a:ext cx="3029788" cy="10531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27616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351" y="783771"/>
            <a:ext cx="3452649" cy="517897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6</a:t>
            </a:fld>
            <a:endParaRPr lang="en-US"/>
          </a:p>
        </p:txBody>
      </p:sp>
      <p:cxnSp>
        <p:nvCxnSpPr>
          <p:cNvPr id="14" name="Straight Connector 13"/>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181" y="294218"/>
            <a:ext cx="7488500"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LEARNING OBJECTIVES</a:t>
            </a:r>
            <a:endParaRPr lang="en-US" sz="1700" dirty="0">
              <a:solidFill>
                <a:srgbClr val="552733"/>
              </a:solidFill>
              <a:latin typeface="Arial" charset="0"/>
              <a:ea typeface="Arial" charset="0"/>
              <a:cs typeface="Arial" charset="0"/>
            </a:endParaRPr>
          </a:p>
        </p:txBody>
      </p:sp>
      <p:cxnSp>
        <p:nvCxnSpPr>
          <p:cNvPr id="18" name="Straight Connector 17"/>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9007" y="1328209"/>
            <a:ext cx="4522709" cy="4878259"/>
          </a:xfrm>
          <a:prstGeom prst="rect">
            <a:avLst/>
          </a:prstGeom>
        </p:spPr>
        <p:txBody>
          <a:bodyPr wrap="square">
            <a:spAutoFit/>
          </a:bodyPr>
          <a:lstStyle/>
          <a:p>
            <a:pPr marL="342900" indent="-342900">
              <a:spcAft>
                <a:spcPts val="1125"/>
              </a:spcAft>
              <a:buClr>
                <a:srgbClr val="86AB5D"/>
              </a:buClr>
              <a:buFont typeface="+mj-lt"/>
              <a:buAutoNum type="arabicPeriod"/>
              <a:defRPr/>
            </a:pPr>
            <a:r>
              <a:rPr lang="en-US" sz="1600" b="1" dirty="0">
                <a:solidFill>
                  <a:schemeClr val="bg2">
                    <a:lumMod val="50000"/>
                  </a:schemeClr>
                </a:solidFill>
                <a:ea typeface="Times New Roman" panose="02020603050405020304" pitchFamily="18" charset="0"/>
              </a:rPr>
              <a:t>Understand the ACA’s Medicare provisions, </a:t>
            </a:r>
            <a:br>
              <a:rPr lang="en-US" sz="1600" b="1" dirty="0">
                <a:solidFill>
                  <a:schemeClr val="bg2">
                    <a:lumMod val="50000"/>
                  </a:schemeClr>
                </a:solidFill>
                <a:ea typeface="Times New Roman" panose="02020603050405020304" pitchFamily="18" charset="0"/>
              </a:rPr>
            </a:br>
            <a:r>
              <a:rPr lang="en-US" sz="1600" b="1" dirty="0">
                <a:solidFill>
                  <a:schemeClr val="bg2">
                    <a:lumMod val="50000"/>
                  </a:schemeClr>
                </a:solidFill>
                <a:ea typeface="Times New Roman" panose="02020603050405020304" pitchFamily="18" charset="0"/>
              </a:rPr>
              <a:t>and what’s at stake in proposals to repeal and replace or otherwise modernize the program</a:t>
            </a:r>
          </a:p>
          <a:p>
            <a:pPr marL="342900" indent="-342900">
              <a:spcAft>
                <a:spcPts val="1125"/>
              </a:spcAft>
              <a:buClr>
                <a:srgbClr val="86AB5D"/>
              </a:buClr>
              <a:buFont typeface="+mj-lt"/>
              <a:buAutoNum type="arabicPeriod"/>
              <a:defRPr/>
            </a:pPr>
            <a:r>
              <a:rPr lang="en-US" sz="1600" b="1" dirty="0">
                <a:solidFill>
                  <a:schemeClr val="bg2">
                    <a:lumMod val="50000"/>
                  </a:schemeClr>
                </a:solidFill>
                <a:ea typeface="Times New Roman" panose="02020603050405020304" pitchFamily="18" charset="0"/>
              </a:rPr>
              <a:t>Identify key perspectives likely to shape the future of Medicare </a:t>
            </a:r>
          </a:p>
          <a:p>
            <a:pPr marL="342900" indent="-342900">
              <a:spcAft>
                <a:spcPts val="1125"/>
              </a:spcAft>
              <a:buClr>
                <a:srgbClr val="86AB5D"/>
              </a:buClr>
              <a:buFont typeface="+mj-lt"/>
              <a:buAutoNum type="arabicPeriod"/>
              <a:defRPr/>
            </a:pPr>
            <a:r>
              <a:rPr lang="en-US" sz="1600" b="1" dirty="0">
                <a:solidFill>
                  <a:schemeClr val="bg2">
                    <a:lumMod val="50000"/>
                  </a:schemeClr>
                </a:solidFill>
                <a:ea typeface="Times New Roman" panose="02020603050405020304" pitchFamily="18" charset="0"/>
              </a:rPr>
              <a:t>Evaluate potential opportunities and threats </a:t>
            </a:r>
            <a:br>
              <a:rPr lang="en-US" sz="1600" b="1" dirty="0">
                <a:solidFill>
                  <a:schemeClr val="bg2">
                    <a:lumMod val="50000"/>
                  </a:schemeClr>
                </a:solidFill>
                <a:ea typeface="Times New Roman" panose="02020603050405020304" pitchFamily="18" charset="0"/>
              </a:rPr>
            </a:br>
            <a:r>
              <a:rPr lang="en-US" sz="1600" b="1" dirty="0">
                <a:solidFill>
                  <a:schemeClr val="bg2">
                    <a:lumMod val="50000"/>
                  </a:schemeClr>
                </a:solidFill>
                <a:ea typeface="Times New Roman" panose="02020603050405020304" pitchFamily="18" charset="0"/>
              </a:rPr>
              <a:t>to insurance-based programs like Medicare Advantage and </a:t>
            </a:r>
            <a:r>
              <a:rPr lang="en-US" sz="1600" b="1" dirty="0" err="1">
                <a:solidFill>
                  <a:schemeClr val="bg2">
                    <a:lumMod val="50000"/>
                  </a:schemeClr>
                </a:solidFill>
                <a:ea typeface="Times New Roman" panose="02020603050405020304" pitchFamily="18" charset="0"/>
              </a:rPr>
              <a:t>Medigap</a:t>
            </a:r>
            <a:endParaRPr lang="en-US" sz="1600" b="1" dirty="0">
              <a:solidFill>
                <a:schemeClr val="bg2">
                  <a:lumMod val="50000"/>
                </a:schemeClr>
              </a:solidFill>
              <a:ea typeface="Times New Roman" panose="02020603050405020304" pitchFamily="18" charset="0"/>
            </a:endParaRPr>
          </a:p>
          <a:p>
            <a:pPr marL="342900" indent="-342900">
              <a:spcAft>
                <a:spcPts val="1125"/>
              </a:spcAft>
              <a:buClr>
                <a:srgbClr val="86AB5D"/>
              </a:buClr>
              <a:buFont typeface="+mj-lt"/>
              <a:buAutoNum type="arabicPeriod"/>
              <a:defRPr/>
            </a:pPr>
            <a:r>
              <a:rPr lang="en-US" sz="1600" b="1" dirty="0">
                <a:solidFill>
                  <a:schemeClr val="bg2">
                    <a:lumMod val="50000"/>
                  </a:schemeClr>
                </a:solidFill>
                <a:ea typeface="Times New Roman" panose="02020603050405020304" pitchFamily="18" charset="0"/>
              </a:rPr>
              <a:t>Discuss components of a Medicare premium support program, and political will to proceed with major changes </a:t>
            </a:r>
          </a:p>
          <a:p>
            <a:pPr marL="342900" indent="-342900">
              <a:spcAft>
                <a:spcPts val="1125"/>
              </a:spcAft>
              <a:buClr>
                <a:srgbClr val="86AB5D"/>
              </a:buClr>
              <a:buFont typeface="+mj-lt"/>
              <a:buAutoNum type="arabicPeriod"/>
              <a:defRPr/>
            </a:pPr>
            <a:r>
              <a:rPr lang="en-US" sz="1600" b="1" dirty="0">
                <a:solidFill>
                  <a:schemeClr val="bg2">
                    <a:lumMod val="50000"/>
                  </a:schemeClr>
                </a:solidFill>
                <a:ea typeface="Times New Roman" panose="02020603050405020304" pitchFamily="18" charset="0"/>
              </a:rPr>
              <a:t>Assess future of value-based programs </a:t>
            </a:r>
            <a:br>
              <a:rPr lang="en-US" sz="1600" b="1" dirty="0">
                <a:solidFill>
                  <a:schemeClr val="bg2">
                    <a:lumMod val="50000"/>
                  </a:schemeClr>
                </a:solidFill>
                <a:ea typeface="Times New Roman" panose="02020603050405020304" pitchFamily="18" charset="0"/>
              </a:rPr>
            </a:br>
            <a:r>
              <a:rPr lang="en-US" sz="1600" b="1" dirty="0">
                <a:solidFill>
                  <a:schemeClr val="bg2">
                    <a:lumMod val="50000"/>
                  </a:schemeClr>
                </a:solidFill>
                <a:ea typeface="Times New Roman" panose="02020603050405020304" pitchFamily="18" charset="0"/>
              </a:rPr>
              <a:t>like CMMI, IPAB, and MACRA</a:t>
            </a:r>
          </a:p>
          <a:p>
            <a:pPr marL="342900" indent="-342900">
              <a:spcAft>
                <a:spcPts val="1125"/>
              </a:spcAft>
              <a:buClr>
                <a:srgbClr val="86AB5D"/>
              </a:buClr>
              <a:buFont typeface="+mj-lt"/>
              <a:buAutoNum type="arabicPeriod"/>
              <a:defRPr/>
            </a:pPr>
            <a:r>
              <a:rPr lang="en-US" sz="1600" b="1" dirty="0">
                <a:solidFill>
                  <a:schemeClr val="bg2">
                    <a:lumMod val="50000"/>
                  </a:schemeClr>
                </a:solidFill>
                <a:ea typeface="Times New Roman" panose="02020603050405020304" pitchFamily="18" charset="0"/>
              </a:rPr>
              <a:t>Highlight policy windows to understand when changes, if any, could occur</a:t>
            </a:r>
          </a:p>
          <a:p>
            <a:pPr marL="342900" indent="-342900">
              <a:spcAft>
                <a:spcPts val="1125"/>
              </a:spcAft>
              <a:buClr>
                <a:srgbClr val="86AB5D"/>
              </a:buClr>
              <a:buFont typeface="+mj-lt"/>
              <a:buAutoNum type="arabicPeriod"/>
              <a:defRPr/>
            </a:pPr>
            <a:endParaRPr lang="en-US" sz="1600" b="1" dirty="0">
              <a:solidFill>
                <a:schemeClr val="bg2">
                  <a:lumMod val="50000"/>
                </a:schemeClr>
              </a:solidFill>
              <a:ea typeface="Times New Roman" panose="02020603050405020304" pitchFamily="18" charset="0"/>
            </a:endParaRPr>
          </a:p>
        </p:txBody>
      </p:sp>
    </p:spTree>
    <p:extLst>
      <p:ext uri="{BB962C8B-B14F-4D97-AF65-F5344CB8AC3E}">
        <p14:creationId xmlns:p14="http://schemas.microsoft.com/office/powerpoint/2010/main" val="142952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7</a:t>
            </a:fld>
            <a:endParaRPr lang="en-US"/>
          </a:p>
        </p:txBody>
      </p:sp>
      <p:cxnSp>
        <p:nvCxnSpPr>
          <p:cNvPr id="14" name="Straight Connector 13"/>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181" y="294218"/>
            <a:ext cx="4539705"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UNCERTAINTIES LIE AHEAD</a:t>
            </a:r>
            <a:endParaRPr lang="en-US" sz="1700" dirty="0">
              <a:solidFill>
                <a:srgbClr val="552733"/>
              </a:solidFill>
              <a:latin typeface="Arial" charset="0"/>
              <a:ea typeface="Arial" charset="0"/>
              <a:cs typeface="Arial" charset="0"/>
            </a:endParaRPr>
          </a:p>
        </p:txBody>
      </p:sp>
      <p:cxnSp>
        <p:nvCxnSpPr>
          <p:cNvPr id="18" name="Straight Connector 17"/>
          <p:cNvCxnSpPr/>
          <p:nvPr/>
        </p:nvCxnSpPr>
        <p:spPr>
          <a:xfrm>
            <a:off x="-130629" y="783771"/>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108482" y="3332982"/>
            <a:ext cx="1582026" cy="1531198"/>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6131830" y="3332982"/>
            <a:ext cx="0" cy="1799613"/>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623824" y="3332982"/>
            <a:ext cx="1582026" cy="1531198"/>
          </a:xfrm>
          <a:prstGeom prst="rect">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08482" y="3669870"/>
            <a:ext cx="1582026" cy="923330"/>
          </a:xfrm>
          <a:prstGeom prst="rect">
            <a:avLst/>
          </a:prstGeom>
        </p:spPr>
        <p:txBody>
          <a:bodyPr wrap="square">
            <a:spAutoFit/>
          </a:bodyPr>
          <a:lstStyle/>
          <a:p>
            <a:pPr algn="ctr"/>
            <a:r>
              <a:rPr lang="en-US" b="1" dirty="0">
                <a:solidFill>
                  <a:schemeClr val="bg1"/>
                </a:solidFill>
              </a:rPr>
              <a:t>Private Medicare Market</a:t>
            </a:r>
            <a:endParaRPr lang="en-US" sz="800" b="1" dirty="0">
              <a:solidFill>
                <a:schemeClr val="bg1"/>
              </a:solidFill>
            </a:endParaRPr>
          </a:p>
        </p:txBody>
      </p:sp>
      <p:sp>
        <p:nvSpPr>
          <p:cNvPr id="28" name="Rectangle 27"/>
          <p:cNvSpPr/>
          <p:nvPr/>
        </p:nvSpPr>
        <p:spPr>
          <a:xfrm>
            <a:off x="6623824" y="3392871"/>
            <a:ext cx="1582026" cy="1200329"/>
          </a:xfrm>
          <a:prstGeom prst="rect">
            <a:avLst/>
          </a:prstGeom>
        </p:spPr>
        <p:txBody>
          <a:bodyPr wrap="square">
            <a:spAutoFit/>
          </a:bodyPr>
          <a:lstStyle/>
          <a:p>
            <a:pPr algn="ctr"/>
            <a:endParaRPr lang="en-US" b="1" dirty="0">
              <a:solidFill>
                <a:schemeClr val="bg1"/>
              </a:solidFill>
            </a:endParaRPr>
          </a:p>
          <a:p>
            <a:pPr algn="ctr"/>
            <a:r>
              <a:rPr lang="en-US" b="1" dirty="0">
                <a:solidFill>
                  <a:schemeClr val="bg1"/>
                </a:solidFill>
              </a:rPr>
              <a:t>Medicare </a:t>
            </a:r>
            <a:br>
              <a:rPr lang="en-US" b="1" dirty="0">
                <a:solidFill>
                  <a:schemeClr val="bg1"/>
                </a:solidFill>
              </a:rPr>
            </a:br>
            <a:r>
              <a:rPr lang="en-US" b="1" dirty="0">
                <a:solidFill>
                  <a:schemeClr val="bg1"/>
                </a:solidFill>
              </a:rPr>
              <a:t>Fee For Service</a:t>
            </a:r>
          </a:p>
        </p:txBody>
      </p:sp>
      <p:sp>
        <p:nvSpPr>
          <p:cNvPr id="6" name="Rectangle 5"/>
          <p:cNvSpPr/>
          <p:nvPr/>
        </p:nvSpPr>
        <p:spPr>
          <a:xfrm>
            <a:off x="4032415" y="1147133"/>
            <a:ext cx="4447310" cy="1754326"/>
          </a:xfrm>
          <a:prstGeom prst="rect">
            <a:avLst/>
          </a:prstGeom>
        </p:spPr>
        <p:txBody>
          <a:bodyPr wrap="square">
            <a:spAutoFit/>
          </a:bodyPr>
          <a:lstStyle/>
          <a:p>
            <a:r>
              <a:rPr lang="en-US" b="1" dirty="0">
                <a:solidFill>
                  <a:srgbClr val="006498"/>
                </a:solidFill>
              </a:rPr>
              <a:t>Business relies on certainty, but certainty is in short supply following the 2016 election…</a:t>
            </a:r>
          </a:p>
          <a:p>
            <a:endParaRPr lang="en-US" dirty="0"/>
          </a:p>
          <a:p>
            <a:r>
              <a:rPr lang="en-US" dirty="0"/>
              <a:t>The only thing certain is the degree of uncertainty under the new administration and Congress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5557"/>
            <a:ext cx="3697224" cy="5068824"/>
          </a:xfrm>
          <a:prstGeom prst="rect">
            <a:avLst/>
          </a:prstGeom>
        </p:spPr>
      </p:pic>
      <p:sp>
        <p:nvSpPr>
          <p:cNvPr id="10" name="TextBox 9"/>
          <p:cNvSpPr txBox="1"/>
          <p:nvPr/>
        </p:nvSpPr>
        <p:spPr>
          <a:xfrm>
            <a:off x="0" y="1147133"/>
            <a:ext cx="3667160" cy="5940088"/>
          </a:xfrm>
          <a:prstGeom prst="rect">
            <a:avLst/>
          </a:prstGeom>
          <a:noFill/>
        </p:spPr>
        <p:txBody>
          <a:bodyPr wrap="square" rtlCol="0">
            <a:spAutoFit/>
          </a:bodyPr>
          <a:lstStyle/>
          <a:p>
            <a:pPr algn="ctr">
              <a:lnSpc>
                <a:spcPts val="2400"/>
              </a:lnSpc>
            </a:pPr>
            <a:r>
              <a:rPr lang="en-US" sz="1400" dirty="0">
                <a:solidFill>
                  <a:schemeClr val="bg1"/>
                </a:solidFill>
              </a:rPr>
              <a:t/>
            </a:r>
            <a:br>
              <a:rPr lang="en-US" sz="1400" dirty="0">
                <a:solidFill>
                  <a:schemeClr val="bg1"/>
                </a:solidFill>
              </a:rPr>
            </a:br>
            <a:r>
              <a:rPr lang="en-US" sz="1400" dirty="0">
                <a:solidFill>
                  <a:schemeClr val="bg1"/>
                </a:solidFill>
                <a:cs typeface="Arial" panose="020B0604020202020204" pitchFamily="34" charset="0"/>
              </a:rPr>
              <a:t>Medicare Advantage</a:t>
            </a:r>
          </a:p>
          <a:p>
            <a:pPr algn="ctr">
              <a:lnSpc>
                <a:spcPts val="2400"/>
              </a:lnSpc>
            </a:pPr>
            <a:r>
              <a:rPr lang="en-US" sz="1400" dirty="0">
                <a:solidFill>
                  <a:schemeClr val="bg1"/>
                </a:solidFill>
                <a:cs typeface="Arial" panose="020B0604020202020204" pitchFamily="34" charset="0"/>
              </a:rPr>
              <a:t>MACRA</a:t>
            </a:r>
            <a:br>
              <a:rPr lang="en-US" sz="1400" dirty="0">
                <a:solidFill>
                  <a:schemeClr val="bg1"/>
                </a:solidFill>
                <a:cs typeface="Arial" panose="020B0604020202020204" pitchFamily="34" charset="0"/>
              </a:rPr>
            </a:br>
            <a:r>
              <a:rPr lang="en-US" sz="1400" dirty="0">
                <a:solidFill>
                  <a:schemeClr val="bg1"/>
                </a:solidFill>
                <a:cs typeface="Arial" panose="020B0604020202020204" pitchFamily="34" charset="0"/>
              </a:rPr>
              <a:t>CMMI</a:t>
            </a:r>
          </a:p>
          <a:p>
            <a:pPr algn="ctr">
              <a:lnSpc>
                <a:spcPts val="2400"/>
              </a:lnSpc>
            </a:pPr>
            <a:r>
              <a:rPr lang="en-US" sz="1400" dirty="0">
                <a:solidFill>
                  <a:schemeClr val="bg1"/>
                </a:solidFill>
                <a:cs typeface="Arial" panose="020B0604020202020204" pitchFamily="34" charset="0"/>
              </a:rPr>
              <a:t>IPAB</a:t>
            </a:r>
          </a:p>
          <a:p>
            <a:pPr algn="ctr">
              <a:lnSpc>
                <a:spcPts val="2400"/>
              </a:lnSpc>
            </a:pPr>
            <a:r>
              <a:rPr lang="en-US" sz="1400" dirty="0">
                <a:solidFill>
                  <a:schemeClr val="bg1"/>
                </a:solidFill>
                <a:cs typeface="Arial" panose="020B0604020202020204" pitchFamily="34" charset="0"/>
              </a:rPr>
              <a:t>Defined Contribution</a:t>
            </a:r>
          </a:p>
          <a:p>
            <a:pPr algn="ctr">
              <a:lnSpc>
                <a:spcPts val="2400"/>
              </a:lnSpc>
            </a:pPr>
            <a:r>
              <a:rPr lang="en-US" sz="1400" dirty="0">
                <a:solidFill>
                  <a:schemeClr val="bg1"/>
                </a:solidFill>
                <a:cs typeface="Arial" panose="020B0604020202020204" pitchFamily="34" charset="0"/>
              </a:rPr>
              <a:t>Premium Support</a:t>
            </a:r>
          </a:p>
          <a:p>
            <a:pPr algn="ctr">
              <a:lnSpc>
                <a:spcPts val="2400"/>
              </a:lnSpc>
            </a:pPr>
            <a:r>
              <a:rPr lang="en-US" sz="1400" dirty="0">
                <a:solidFill>
                  <a:schemeClr val="bg1"/>
                </a:solidFill>
                <a:cs typeface="Arial" panose="020B0604020202020204" pitchFamily="34" charset="0"/>
              </a:rPr>
              <a:t>Health Savings Accounts</a:t>
            </a:r>
          </a:p>
          <a:p>
            <a:pPr algn="ctr">
              <a:lnSpc>
                <a:spcPts val="2400"/>
              </a:lnSpc>
            </a:pPr>
            <a:r>
              <a:rPr lang="en-US" sz="1400" dirty="0">
                <a:solidFill>
                  <a:schemeClr val="bg1"/>
                </a:solidFill>
                <a:cs typeface="Arial" panose="020B0604020202020204" pitchFamily="34" charset="0"/>
              </a:rPr>
              <a:t>Privatization</a:t>
            </a:r>
          </a:p>
          <a:p>
            <a:pPr algn="ctr">
              <a:lnSpc>
                <a:spcPts val="2400"/>
              </a:lnSpc>
            </a:pPr>
            <a:r>
              <a:rPr lang="en-US" sz="1400" dirty="0">
                <a:solidFill>
                  <a:schemeClr val="bg1"/>
                </a:solidFill>
                <a:cs typeface="Arial" panose="020B0604020202020204" pitchFamily="34" charset="0"/>
              </a:rPr>
              <a:t>Value-Based Framework</a:t>
            </a:r>
          </a:p>
          <a:p>
            <a:pPr algn="ctr">
              <a:lnSpc>
                <a:spcPts val="2400"/>
              </a:lnSpc>
            </a:pPr>
            <a:r>
              <a:rPr lang="en-US" sz="1400" dirty="0" err="1">
                <a:solidFill>
                  <a:schemeClr val="bg1"/>
                </a:solidFill>
                <a:cs typeface="Arial" panose="020B0604020202020204" pitchFamily="34" charset="0"/>
              </a:rPr>
              <a:t>Medigap</a:t>
            </a:r>
            <a:r>
              <a:rPr lang="en-US" sz="1400" dirty="0">
                <a:solidFill>
                  <a:schemeClr val="bg1"/>
                </a:solidFill>
                <a:cs typeface="Arial" panose="020B0604020202020204" pitchFamily="34" charset="0"/>
              </a:rPr>
              <a:t> Reform</a:t>
            </a:r>
          </a:p>
          <a:p>
            <a:pPr algn="ctr">
              <a:lnSpc>
                <a:spcPts val="2400"/>
              </a:lnSpc>
            </a:pPr>
            <a:r>
              <a:rPr lang="en-US" sz="1400" dirty="0">
                <a:solidFill>
                  <a:schemeClr val="bg1"/>
                </a:solidFill>
                <a:cs typeface="Arial" panose="020B0604020202020204" pitchFamily="34" charset="0"/>
              </a:rPr>
              <a:t>Coding Intensity</a:t>
            </a:r>
          </a:p>
          <a:p>
            <a:pPr algn="ctr">
              <a:lnSpc>
                <a:spcPts val="2400"/>
              </a:lnSpc>
            </a:pPr>
            <a:r>
              <a:rPr lang="en-US" sz="1400" dirty="0">
                <a:solidFill>
                  <a:schemeClr val="bg1"/>
                </a:solidFill>
                <a:cs typeface="Arial" panose="020B0604020202020204" pitchFamily="34" charset="0"/>
              </a:rPr>
              <a:t>Part A &amp; B Deductibles</a:t>
            </a:r>
          </a:p>
          <a:p>
            <a:pPr algn="ctr">
              <a:lnSpc>
                <a:spcPts val="2400"/>
              </a:lnSpc>
            </a:pPr>
            <a:r>
              <a:rPr lang="en-US" sz="1400" dirty="0">
                <a:solidFill>
                  <a:schemeClr val="bg1"/>
                </a:solidFill>
                <a:cs typeface="Arial" panose="020B0604020202020204" pitchFamily="34" charset="0"/>
              </a:rPr>
              <a:t>Medicare Eligibility</a:t>
            </a:r>
          </a:p>
          <a:p>
            <a:pPr algn="ctr">
              <a:lnSpc>
                <a:spcPts val="2400"/>
              </a:lnSpc>
            </a:pPr>
            <a:r>
              <a:rPr lang="en-US" sz="1400" dirty="0">
                <a:solidFill>
                  <a:schemeClr val="bg1"/>
                </a:solidFill>
                <a:cs typeface="Arial" panose="020B0604020202020204" pitchFamily="34" charset="0"/>
              </a:rPr>
              <a:t>Provider Rules and Reimbursement</a:t>
            </a:r>
          </a:p>
          <a:p>
            <a:pPr algn="ctr">
              <a:lnSpc>
                <a:spcPts val="2400"/>
              </a:lnSpc>
            </a:pPr>
            <a:r>
              <a:rPr lang="en-US" sz="1400" dirty="0">
                <a:solidFill>
                  <a:schemeClr val="bg1"/>
                </a:solidFill>
                <a:cs typeface="Arial" panose="020B0604020202020204" pitchFamily="34" charset="0"/>
              </a:rPr>
              <a:t>Dual </a:t>
            </a:r>
            <a:r>
              <a:rPr lang="en-US" sz="1400" dirty="0" err="1">
                <a:solidFill>
                  <a:schemeClr val="bg1"/>
                </a:solidFill>
                <a:cs typeface="Arial" panose="020B0604020202020204" pitchFamily="34" charset="0"/>
              </a:rPr>
              <a:t>Eligibles</a:t>
            </a:r>
            <a:endParaRPr lang="en-US" sz="1400" dirty="0">
              <a:solidFill>
                <a:schemeClr val="bg1"/>
              </a:solidFill>
              <a:cs typeface="Arial" panose="020B0604020202020204" pitchFamily="34" charset="0"/>
            </a:endParaRPr>
          </a:p>
          <a:p>
            <a:pPr algn="ctr">
              <a:lnSpc>
                <a:spcPts val="2400"/>
              </a:lnSpc>
            </a:pPr>
            <a:endParaRPr lang="en-US" sz="1400" b="1" dirty="0">
              <a:solidFill>
                <a:schemeClr val="bg1"/>
              </a:solidFill>
              <a:cs typeface="Arial" panose="020B0604020202020204" pitchFamily="34" charset="0"/>
            </a:endParaRPr>
          </a:p>
          <a:p>
            <a:pPr algn="ctr">
              <a:lnSpc>
                <a:spcPts val="2400"/>
              </a:lnSpc>
            </a:pPr>
            <a:endParaRPr lang="en-US" sz="1400" dirty="0">
              <a:solidFill>
                <a:schemeClr val="bg1"/>
              </a:solidFill>
            </a:endParaRPr>
          </a:p>
          <a:p>
            <a:pPr algn="ctr">
              <a:lnSpc>
                <a:spcPts val="2400"/>
              </a:lnSpc>
            </a:pPr>
            <a:endParaRPr lang="en-US" sz="1400" dirty="0">
              <a:solidFill>
                <a:schemeClr val="bg1"/>
              </a:solidFill>
            </a:endParaRPr>
          </a:p>
        </p:txBody>
      </p:sp>
    </p:spTree>
    <p:extLst>
      <p:ext uri="{BB962C8B-B14F-4D97-AF65-F5344CB8AC3E}">
        <p14:creationId xmlns:p14="http://schemas.microsoft.com/office/powerpoint/2010/main" val="48537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F76AA2C4-AE0E-5946-A9D4-6533D68737BD}" type="slidenum">
              <a:rPr lang="en-US" smtClean="0"/>
              <a:t>8</a:t>
            </a:fld>
            <a:endParaRPr lang="en-US"/>
          </a:p>
        </p:txBody>
      </p:sp>
      <p:sp>
        <p:nvSpPr>
          <p:cNvPr id="8" name="TextBox 7"/>
          <p:cNvSpPr txBox="1"/>
          <p:nvPr/>
        </p:nvSpPr>
        <p:spPr>
          <a:xfrm>
            <a:off x="423651" y="434072"/>
            <a:ext cx="7397157"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KEY PERSPECTIVES MAY IMPACT THE FUTURE OF MEDICARE</a:t>
            </a:r>
            <a:endParaRPr lang="en-US" sz="1700" dirty="0">
              <a:solidFill>
                <a:srgbClr val="552733"/>
              </a:solidFill>
              <a:latin typeface="Arial" charset="0"/>
              <a:ea typeface="Arial" charset="0"/>
              <a:cs typeface="Arial" charset="0"/>
            </a:endParaRPr>
          </a:p>
        </p:txBody>
      </p:sp>
      <p:cxnSp>
        <p:nvCxnSpPr>
          <p:cNvPr id="9" name="Straight Connector 8"/>
          <p:cNvCxnSpPr/>
          <p:nvPr/>
        </p:nvCxnSpPr>
        <p:spPr>
          <a:xfrm>
            <a:off x="0" y="1033153"/>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7555" y="1544718"/>
            <a:ext cx="4024276" cy="4970591"/>
          </a:xfrm>
          <a:prstGeom prst="rect">
            <a:avLst/>
          </a:prstGeom>
        </p:spPr>
        <p:txBody>
          <a:bodyPr wrap="square">
            <a:spAutoFit/>
          </a:bodyPr>
          <a:lstStyle/>
          <a:p>
            <a:pPr marL="285750" indent="-285750">
              <a:spcAft>
                <a:spcPts val="1125"/>
              </a:spcAft>
              <a:buClr>
                <a:srgbClr val="006498"/>
              </a:buClr>
              <a:buFont typeface=".AppleSystemUIFont" charset="-120"/>
              <a:buChar char="+"/>
              <a:defRPr/>
            </a:pPr>
            <a:r>
              <a:rPr lang="en-US" sz="1400" b="1" dirty="0">
                <a:solidFill>
                  <a:schemeClr val="bg2">
                    <a:lumMod val="50000"/>
                  </a:schemeClr>
                </a:solidFill>
                <a:ea typeface="Times New Roman" panose="02020603050405020304" pitchFamily="18" charset="0"/>
              </a:rPr>
              <a:t>Campaigned on a promise not to cut Medicare or Social Security</a:t>
            </a:r>
          </a:p>
          <a:p>
            <a:pPr lvl="1">
              <a:spcAft>
                <a:spcPts val="1125"/>
              </a:spcAft>
              <a:buClr>
                <a:srgbClr val="86AB5D"/>
              </a:buClr>
              <a:defRPr/>
            </a:pPr>
            <a:r>
              <a:rPr lang="en-US" sz="1200" b="1" i="1" dirty="0">
                <a:solidFill>
                  <a:schemeClr val="bg2">
                    <a:lumMod val="50000"/>
                  </a:schemeClr>
                </a:solidFill>
                <a:ea typeface="Times New Roman" panose="02020603050405020304" pitchFamily="18" charset="0"/>
              </a:rPr>
              <a:t>“Every Republican wants to do a big number on…Medicare. And we can’t do that…It is not fair to the people who have been paying in for years” </a:t>
            </a:r>
            <a:r>
              <a:rPr lang="en-US" sz="1200" dirty="0">
                <a:solidFill>
                  <a:schemeClr val="bg2">
                    <a:lumMod val="50000"/>
                  </a:schemeClr>
                </a:solidFill>
                <a:ea typeface="Times New Roman" panose="02020603050405020304" pitchFamily="18" charset="0"/>
              </a:rPr>
              <a:t>[Trump on the Campaign Trail, NH 2016]</a:t>
            </a:r>
          </a:p>
          <a:p>
            <a:pPr lvl="1">
              <a:spcAft>
                <a:spcPts val="1125"/>
              </a:spcAft>
              <a:buClr>
                <a:srgbClr val="86AB5D"/>
              </a:buClr>
              <a:defRPr/>
            </a:pPr>
            <a:r>
              <a:rPr lang="en-US" sz="1200" b="1" dirty="0">
                <a:solidFill>
                  <a:schemeClr val="bg2">
                    <a:lumMod val="50000"/>
                  </a:schemeClr>
                </a:solidFill>
                <a:ea typeface="Times New Roman" panose="02020603050405020304" pitchFamily="18" charset="0"/>
              </a:rPr>
              <a:t>“President-elect Trump made it very clear in the course of the campaign that we’re going to keep our promises in Social Security and Medicare” </a:t>
            </a:r>
            <a:br>
              <a:rPr lang="en-US" sz="1200" b="1" dirty="0">
                <a:solidFill>
                  <a:schemeClr val="bg2">
                    <a:lumMod val="50000"/>
                  </a:schemeClr>
                </a:solidFill>
                <a:ea typeface="Times New Roman" panose="02020603050405020304" pitchFamily="18" charset="0"/>
              </a:rPr>
            </a:br>
            <a:r>
              <a:rPr lang="en-US" sz="1200" dirty="0">
                <a:solidFill>
                  <a:schemeClr val="bg2">
                    <a:lumMod val="50000"/>
                  </a:schemeClr>
                </a:solidFill>
                <a:ea typeface="Times New Roman" panose="02020603050405020304" pitchFamily="18" charset="0"/>
              </a:rPr>
              <a:t>[VP-Elect Mike Pence, Dec 4]</a:t>
            </a:r>
          </a:p>
          <a:p>
            <a:pPr lvl="1">
              <a:spcAft>
                <a:spcPts val="1125"/>
              </a:spcAft>
              <a:buClr>
                <a:srgbClr val="86AB5D"/>
              </a:buClr>
              <a:defRPr/>
            </a:pPr>
            <a:r>
              <a:rPr lang="en-US" sz="1200" b="1" dirty="0">
                <a:solidFill>
                  <a:schemeClr val="bg2">
                    <a:lumMod val="50000"/>
                  </a:schemeClr>
                </a:solidFill>
                <a:ea typeface="Times New Roman" panose="02020603050405020304" pitchFamily="18" charset="0"/>
              </a:rPr>
              <a:t>“I don’t think President-elect Trump wants to meddle with Medicare or Social Security” </a:t>
            </a:r>
            <a:r>
              <a:rPr lang="en-US" sz="1200" dirty="0">
                <a:solidFill>
                  <a:schemeClr val="bg2">
                    <a:lumMod val="50000"/>
                  </a:schemeClr>
                </a:solidFill>
                <a:ea typeface="Times New Roman" panose="02020603050405020304" pitchFamily="18" charset="0"/>
              </a:rPr>
              <a:t>[Reince Priebus, CBS’s Face the Nation, Jan 2017]</a:t>
            </a:r>
          </a:p>
          <a:p>
            <a:pPr marL="285750" indent="-285750">
              <a:spcAft>
                <a:spcPts val="1125"/>
              </a:spcAft>
              <a:buClr>
                <a:srgbClr val="006498"/>
              </a:buClr>
              <a:buFont typeface=".AppleSystemUIFont" charset="-120"/>
              <a:buChar char="+"/>
              <a:defRPr/>
            </a:pPr>
            <a:r>
              <a:rPr lang="en-US" sz="1400" b="1" dirty="0">
                <a:solidFill>
                  <a:schemeClr val="bg2">
                    <a:lumMod val="50000"/>
                  </a:schemeClr>
                </a:solidFill>
                <a:ea typeface="Times New Roman" panose="02020603050405020304" pitchFamily="18" charset="0"/>
              </a:rPr>
              <a:t>But nominated Tom Price, a critic of the Medicare program</a:t>
            </a:r>
          </a:p>
          <a:p>
            <a:pPr marL="285750" indent="-285750">
              <a:spcAft>
                <a:spcPts val="1125"/>
              </a:spcAft>
              <a:buClr>
                <a:srgbClr val="006498"/>
              </a:buClr>
              <a:buFont typeface=".AppleSystemUIFont" charset="-120"/>
              <a:buChar char="+"/>
              <a:defRPr/>
            </a:pPr>
            <a:r>
              <a:rPr lang="en-US" sz="1400" b="1" dirty="0">
                <a:solidFill>
                  <a:schemeClr val="bg2">
                    <a:lumMod val="50000"/>
                  </a:schemeClr>
                </a:solidFill>
                <a:ea typeface="Times New Roman" panose="02020603050405020304" pitchFamily="18" charset="0"/>
              </a:rPr>
              <a:t>And supports at least some degree of change</a:t>
            </a:r>
          </a:p>
          <a:p>
            <a:pPr lvl="1">
              <a:spcAft>
                <a:spcPts val="1125"/>
              </a:spcAft>
              <a:buClr>
                <a:srgbClr val="86AB5D"/>
              </a:buClr>
              <a:defRPr/>
            </a:pPr>
            <a:r>
              <a:rPr lang="en-US" sz="1200" b="1" i="1" dirty="0">
                <a:solidFill>
                  <a:schemeClr val="bg2">
                    <a:lumMod val="50000"/>
                  </a:schemeClr>
                </a:solidFill>
                <a:ea typeface="Times New Roman" panose="02020603050405020304" pitchFamily="18" charset="0"/>
              </a:rPr>
              <a:t>“The Administration will act to… Modernize Medicare, so that it will be ready for the challenges with the coming retirement of the Baby Boom generation – and beyond” </a:t>
            </a:r>
            <a:r>
              <a:rPr lang="en-US" sz="1200" dirty="0">
                <a:solidFill>
                  <a:schemeClr val="bg2">
                    <a:lumMod val="50000"/>
                  </a:schemeClr>
                </a:solidFill>
                <a:ea typeface="Times New Roman" panose="02020603050405020304" pitchFamily="18" charset="0"/>
              </a:rPr>
              <a:t>[Trump Transition website, Dec 2016] </a:t>
            </a:r>
          </a:p>
        </p:txBody>
      </p:sp>
      <p:sp>
        <p:nvSpPr>
          <p:cNvPr id="3" name="Rectangle 2"/>
          <p:cNvSpPr/>
          <p:nvPr/>
        </p:nvSpPr>
        <p:spPr>
          <a:xfrm>
            <a:off x="433912" y="1210098"/>
            <a:ext cx="2676108" cy="369332"/>
          </a:xfrm>
          <a:prstGeom prst="rect">
            <a:avLst/>
          </a:prstGeom>
        </p:spPr>
        <p:txBody>
          <a:bodyPr wrap="square">
            <a:spAutoFit/>
          </a:bodyPr>
          <a:lstStyle/>
          <a:p>
            <a:r>
              <a:rPr lang="en-US" b="1" dirty="0">
                <a:solidFill>
                  <a:srgbClr val="006498"/>
                </a:solidFill>
              </a:rPr>
              <a:t>PRESIDENT TRUMP</a:t>
            </a:r>
          </a:p>
        </p:txBody>
      </p:sp>
      <p:cxnSp>
        <p:nvCxnSpPr>
          <p:cNvPr id="18" name="Straight Connector 17"/>
          <p:cNvCxnSpPr/>
          <p:nvPr/>
        </p:nvCxnSpPr>
        <p:spPr>
          <a:xfrm>
            <a:off x="405865" y="518195"/>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880471" y="1582053"/>
            <a:ext cx="3723052" cy="3303468"/>
          </a:xfrm>
          <a:prstGeom prst="rect">
            <a:avLst/>
          </a:prstGeom>
        </p:spPr>
        <p:txBody>
          <a:bodyPr wrap="square">
            <a:spAutoFit/>
          </a:bodyPr>
          <a:lstStyle/>
          <a:p>
            <a:pPr marL="285750" indent="-285750">
              <a:spcAft>
                <a:spcPts val="1125"/>
              </a:spcAft>
              <a:buClr>
                <a:srgbClr val="006498"/>
              </a:buClr>
              <a:buFont typeface=".AppleSystemUIFont" charset="-120"/>
              <a:buChar char="+"/>
              <a:defRPr/>
            </a:pPr>
            <a:r>
              <a:rPr lang="en-US" sz="1400" b="1" dirty="0">
                <a:solidFill>
                  <a:schemeClr val="bg2">
                    <a:lumMod val="50000"/>
                  </a:schemeClr>
                </a:solidFill>
                <a:ea typeface="Times New Roman" panose="02020603050405020304" pitchFamily="18" charset="0"/>
              </a:rPr>
              <a:t>The GOP generally supports an overhaul of Medicare, including raising the age of eligibility and moving to a premium support model</a:t>
            </a:r>
          </a:p>
          <a:p>
            <a:pPr lvl="1">
              <a:spcAft>
                <a:spcPts val="1125"/>
              </a:spcAft>
              <a:buClr>
                <a:srgbClr val="86AB5D"/>
              </a:buClr>
              <a:defRPr/>
            </a:pPr>
            <a:r>
              <a:rPr lang="en-US" sz="1200" i="1" dirty="0">
                <a:solidFill>
                  <a:schemeClr val="bg2">
                    <a:lumMod val="50000"/>
                  </a:schemeClr>
                </a:solidFill>
                <a:ea typeface="Times New Roman" panose="02020603050405020304" pitchFamily="18" charset="0"/>
              </a:rPr>
              <a:t>Desire to balance the budget, which implicates entitlement programs like Medicare</a:t>
            </a:r>
          </a:p>
          <a:p>
            <a:pPr lvl="1">
              <a:spcAft>
                <a:spcPts val="1125"/>
              </a:spcAft>
              <a:buClr>
                <a:srgbClr val="86AB5D"/>
              </a:buClr>
              <a:defRPr/>
            </a:pPr>
            <a:r>
              <a:rPr lang="en-US" sz="1200" i="1" dirty="0">
                <a:solidFill>
                  <a:schemeClr val="bg2">
                    <a:lumMod val="50000"/>
                  </a:schemeClr>
                </a:solidFill>
                <a:ea typeface="Times New Roman" panose="02020603050405020304" pitchFamily="18" charset="0"/>
              </a:rPr>
              <a:t>Influential GOP leaders, including House Speaker Rep. Paul Ryan, have tried to tackle Medicare reform for almost a decade</a:t>
            </a:r>
          </a:p>
          <a:p>
            <a:pPr marL="285750" indent="-285750">
              <a:spcAft>
                <a:spcPts val="1125"/>
              </a:spcAft>
              <a:buClr>
                <a:srgbClr val="006498"/>
              </a:buClr>
              <a:buFont typeface=".AppleSystemUIFont" charset="-120"/>
              <a:buChar char="+"/>
              <a:defRPr/>
            </a:pPr>
            <a:r>
              <a:rPr lang="en-US" sz="1400" b="1" dirty="0">
                <a:solidFill>
                  <a:schemeClr val="bg2">
                    <a:lumMod val="50000"/>
                  </a:schemeClr>
                </a:solidFill>
                <a:ea typeface="Times New Roman" panose="02020603050405020304" pitchFamily="18" charset="0"/>
              </a:rPr>
              <a:t>Democratic leadership has vowed to fight significant changes to the program</a:t>
            </a:r>
          </a:p>
          <a:p>
            <a:pPr marL="285750" indent="-285750">
              <a:spcAft>
                <a:spcPts val="1125"/>
              </a:spcAft>
              <a:buClr>
                <a:srgbClr val="006498"/>
              </a:buClr>
              <a:buFont typeface=".AppleSystemUIFont" charset="-120"/>
              <a:buChar char="+"/>
              <a:defRPr/>
            </a:pPr>
            <a:r>
              <a:rPr lang="en-US" sz="1400" b="1" dirty="0">
                <a:solidFill>
                  <a:schemeClr val="bg2">
                    <a:lumMod val="50000"/>
                  </a:schemeClr>
                </a:solidFill>
                <a:ea typeface="Times New Roman" panose="02020603050405020304" pitchFamily="18" charset="0"/>
              </a:rPr>
              <a:t>Competing priorities may influence GOP agenda</a:t>
            </a:r>
          </a:p>
        </p:txBody>
      </p:sp>
      <p:sp>
        <p:nvSpPr>
          <p:cNvPr id="13" name="Rectangle 12"/>
          <p:cNvSpPr/>
          <p:nvPr/>
        </p:nvSpPr>
        <p:spPr>
          <a:xfrm>
            <a:off x="4856693" y="1212721"/>
            <a:ext cx="2249050" cy="369332"/>
          </a:xfrm>
          <a:prstGeom prst="rect">
            <a:avLst/>
          </a:prstGeom>
        </p:spPr>
        <p:txBody>
          <a:bodyPr wrap="square">
            <a:spAutoFit/>
          </a:bodyPr>
          <a:lstStyle/>
          <a:p>
            <a:r>
              <a:rPr lang="en-US" b="1" dirty="0">
                <a:solidFill>
                  <a:srgbClr val="006498"/>
                </a:solidFill>
              </a:rPr>
              <a:t>115</a:t>
            </a:r>
            <a:r>
              <a:rPr lang="en-US" b="1" baseline="30000" dirty="0">
                <a:solidFill>
                  <a:srgbClr val="006498"/>
                </a:solidFill>
              </a:rPr>
              <a:t>TH</a:t>
            </a:r>
            <a:r>
              <a:rPr lang="en-US" b="1" dirty="0">
                <a:solidFill>
                  <a:srgbClr val="006498"/>
                </a:solidFill>
              </a:rPr>
              <a:t> CONGRESS</a:t>
            </a:r>
          </a:p>
        </p:txBody>
      </p:sp>
      <p:cxnSp>
        <p:nvCxnSpPr>
          <p:cNvPr id="10" name="Straight Connector 9"/>
          <p:cNvCxnSpPr/>
          <p:nvPr/>
        </p:nvCxnSpPr>
        <p:spPr>
          <a:xfrm>
            <a:off x="4433616" y="1296460"/>
            <a:ext cx="0" cy="505989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5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6" name="Slide Number Placeholder 15"/>
          <p:cNvSpPr>
            <a:spLocks noGrp="1"/>
          </p:cNvSpPr>
          <p:nvPr>
            <p:ph type="sldNum" sz="quarter" idx="12"/>
          </p:nvPr>
        </p:nvSpPr>
        <p:spPr/>
        <p:txBody>
          <a:bodyPr/>
          <a:lstStyle/>
          <a:p>
            <a:fld id="{F76AA2C4-AE0E-5946-A9D4-6533D68737BD}" type="slidenum">
              <a:rPr lang="en-US" smtClean="0"/>
              <a:t>9</a:t>
            </a:fld>
            <a:endParaRPr lang="en-US"/>
          </a:p>
        </p:txBody>
      </p:sp>
      <p:sp>
        <p:nvSpPr>
          <p:cNvPr id="11" name="TextBox 10"/>
          <p:cNvSpPr txBox="1"/>
          <p:nvPr/>
        </p:nvSpPr>
        <p:spPr>
          <a:xfrm>
            <a:off x="496884" y="423314"/>
            <a:ext cx="7076499" cy="353943"/>
          </a:xfrm>
          <a:prstGeom prst="rect">
            <a:avLst/>
          </a:prstGeom>
          <a:noFill/>
        </p:spPr>
        <p:txBody>
          <a:bodyPr wrap="square" rtlCol="0">
            <a:spAutoFit/>
          </a:bodyPr>
          <a:lstStyle/>
          <a:p>
            <a:r>
              <a:rPr lang="en-US" sz="1700" b="1" dirty="0">
                <a:solidFill>
                  <a:srgbClr val="552733"/>
                </a:solidFill>
                <a:latin typeface="Arial" charset="0"/>
                <a:ea typeface="Arial" charset="0"/>
                <a:cs typeface="Arial" charset="0"/>
              </a:rPr>
              <a:t>KEY PERSPECTIVES MAY IMPACT THE FUTURE OF MEDICARE</a:t>
            </a:r>
            <a:endParaRPr lang="en-US" sz="1700" dirty="0">
              <a:solidFill>
                <a:srgbClr val="552733"/>
              </a:solidFill>
              <a:latin typeface="Arial" charset="0"/>
              <a:ea typeface="Arial" charset="0"/>
              <a:cs typeface="Arial" charset="0"/>
            </a:endParaRPr>
          </a:p>
        </p:txBody>
      </p:sp>
      <p:cxnSp>
        <p:nvCxnSpPr>
          <p:cNvPr id="12" name="Straight Connector 11"/>
          <p:cNvCxnSpPr/>
          <p:nvPr/>
        </p:nvCxnSpPr>
        <p:spPr>
          <a:xfrm>
            <a:off x="0" y="1033153"/>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1832" y="1725854"/>
            <a:ext cx="3775801" cy="3970318"/>
          </a:xfrm>
          <a:prstGeom prst="rect">
            <a:avLst/>
          </a:prstGeom>
        </p:spPr>
        <p:txBody>
          <a:bodyPr wrap="square">
            <a:spAutoFit/>
          </a:bodyPr>
          <a:lstStyle/>
          <a:p>
            <a:pPr marL="285750" indent="-285750">
              <a:buClr>
                <a:srgbClr val="006498"/>
              </a:buClr>
              <a:buFont typeface=".AppleSystemUIFont" charset="-120"/>
              <a:buChar char="+"/>
            </a:pPr>
            <a:r>
              <a:rPr lang="en-US" sz="1400" dirty="0"/>
              <a:t>Orthopedic surgeon with MD from University of Michigan and Residency at Emory University</a:t>
            </a:r>
          </a:p>
          <a:p>
            <a:pPr marL="285750" indent="-285750">
              <a:buClr>
                <a:srgbClr val="006498"/>
              </a:buClr>
              <a:buFont typeface=".AppleSystemUIFont" charset="-120"/>
              <a:buChar char="+"/>
            </a:pPr>
            <a:r>
              <a:rPr lang="en-US" sz="1400" dirty="0"/>
              <a:t>One </a:t>
            </a:r>
            <a:r>
              <a:rPr lang="en-US" sz="1400"/>
              <a:t>of 16 </a:t>
            </a:r>
            <a:r>
              <a:rPr lang="en-US" sz="1400" dirty="0"/>
              <a:t>physicians on the GOP Doctors Caucus</a:t>
            </a:r>
          </a:p>
          <a:p>
            <a:pPr marL="285750" indent="-285750">
              <a:buClr>
                <a:srgbClr val="006498"/>
              </a:buClr>
              <a:buFont typeface=".AppleSystemUIFont" charset="-120"/>
              <a:buChar char="+"/>
            </a:pPr>
            <a:r>
              <a:rPr lang="en-US" sz="1400" dirty="0"/>
              <a:t>Will be first physician to lead HHS since 1993</a:t>
            </a:r>
          </a:p>
          <a:p>
            <a:pPr marL="285750" indent="-285750">
              <a:buClr>
                <a:srgbClr val="006498"/>
              </a:buClr>
              <a:buFont typeface=".AppleSystemUIFont" charset="-120"/>
              <a:buChar char="+"/>
            </a:pPr>
            <a:r>
              <a:rPr lang="en-US" sz="1400" dirty="0"/>
              <a:t>Vocal opponent of ACA with close ties to </a:t>
            </a:r>
            <a:br>
              <a:rPr lang="en-US" sz="1400" dirty="0"/>
            </a:br>
            <a:r>
              <a:rPr lang="en-US" sz="1400" dirty="0"/>
              <a:t>Rep. Ryan</a:t>
            </a:r>
          </a:p>
          <a:p>
            <a:pPr marL="285750" indent="-285750">
              <a:buClr>
                <a:srgbClr val="006498"/>
              </a:buClr>
              <a:buFont typeface=".AppleSystemUIFont" charset="-120"/>
              <a:buChar char="+"/>
            </a:pPr>
            <a:r>
              <a:rPr lang="en-US" sz="1400" dirty="0"/>
              <a:t>Voted for MACRA (the SGR replacement), but has concerns about implementation</a:t>
            </a:r>
          </a:p>
          <a:p>
            <a:pPr marL="285750" indent="-285750">
              <a:buClr>
                <a:srgbClr val="006498"/>
              </a:buClr>
              <a:buFont typeface=".AppleSystemUIFont" charset="-120"/>
              <a:buChar char="+"/>
            </a:pPr>
            <a:r>
              <a:rPr lang="en-US" sz="1400" dirty="0"/>
              <a:t>Supports moving Medicare from defined benefit to defined contribution with premium support</a:t>
            </a:r>
          </a:p>
          <a:p>
            <a:pPr marL="285750" indent="-285750">
              <a:buClr>
                <a:srgbClr val="006498"/>
              </a:buClr>
              <a:buFont typeface=".AppleSystemUIFont" charset="-120"/>
              <a:buChar char="+"/>
            </a:pPr>
            <a:r>
              <a:rPr lang="en-US" sz="1400" dirty="0"/>
              <a:t>Supports health savings accounts</a:t>
            </a:r>
          </a:p>
          <a:p>
            <a:pPr marL="285750" indent="-285750">
              <a:buClr>
                <a:srgbClr val="006498"/>
              </a:buClr>
              <a:buFont typeface=".AppleSystemUIFont" charset="-120"/>
              <a:buChar char="+"/>
            </a:pPr>
            <a:r>
              <a:rPr lang="en-US" sz="1400" dirty="0"/>
              <a:t>Vocal critic of CMMI’s </a:t>
            </a:r>
            <a:r>
              <a:rPr lang="en-US" sz="1400" i="1" dirty="0"/>
              <a:t>mandatory</a:t>
            </a:r>
            <a:r>
              <a:rPr lang="en-US" sz="1400" dirty="0"/>
              <a:t> demonstrations, and other Medicare policies perceived to create barriers between patient-physician relationship</a:t>
            </a:r>
          </a:p>
        </p:txBody>
      </p:sp>
      <p:cxnSp>
        <p:nvCxnSpPr>
          <p:cNvPr id="13" name="Straight Connector 12"/>
          <p:cNvCxnSpPr>
            <a:cxnSpLocks/>
          </p:cNvCxnSpPr>
          <p:nvPr/>
        </p:nvCxnSpPr>
        <p:spPr>
          <a:xfrm>
            <a:off x="4433616" y="1296460"/>
            <a:ext cx="0" cy="4841581"/>
          </a:xfrm>
          <a:prstGeom prst="line">
            <a:avLst/>
          </a:prstGeom>
          <a:ln>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11832" y="1191355"/>
            <a:ext cx="2489644" cy="557204"/>
          </a:xfrm>
          <a:prstGeom prst="rect">
            <a:avLst/>
          </a:prstGeom>
        </p:spPr>
        <p:txBody>
          <a:bodyPr wrap="square">
            <a:spAutoFit/>
          </a:bodyPr>
          <a:lstStyle/>
          <a:p>
            <a:pPr>
              <a:lnSpc>
                <a:spcPts val="1800"/>
              </a:lnSpc>
            </a:pPr>
            <a:r>
              <a:rPr lang="en-US" b="1" dirty="0">
                <a:solidFill>
                  <a:srgbClr val="006498"/>
                </a:solidFill>
              </a:rPr>
              <a:t>REP. TOM PRICE (R-GA) </a:t>
            </a:r>
            <a:r>
              <a:rPr lang="en-US" dirty="0">
                <a:solidFill>
                  <a:srgbClr val="006498"/>
                </a:solidFill>
              </a:rPr>
              <a:t>HHS Secretary</a:t>
            </a:r>
            <a:endParaRPr lang="en-US" sz="1600" dirty="0">
              <a:solidFill>
                <a:srgbClr val="006498"/>
              </a:solidFill>
            </a:endParaRPr>
          </a:p>
        </p:txBody>
      </p:sp>
      <p:sp>
        <p:nvSpPr>
          <p:cNvPr id="14" name="Rectangle 13"/>
          <p:cNvSpPr/>
          <p:nvPr/>
        </p:nvSpPr>
        <p:spPr>
          <a:xfrm>
            <a:off x="4899250" y="1748559"/>
            <a:ext cx="3616100" cy="2677656"/>
          </a:xfrm>
          <a:prstGeom prst="rect">
            <a:avLst/>
          </a:prstGeom>
        </p:spPr>
        <p:txBody>
          <a:bodyPr wrap="square">
            <a:spAutoFit/>
          </a:bodyPr>
          <a:lstStyle/>
          <a:p>
            <a:pPr marL="285750" indent="-285750">
              <a:buClr>
                <a:srgbClr val="006498"/>
              </a:buClr>
              <a:buFont typeface=".AppleSystemUIFont" charset="-120"/>
              <a:buChar char="+"/>
            </a:pPr>
            <a:r>
              <a:rPr lang="en-US" sz="1400" dirty="0"/>
              <a:t>Healthcare consultant and helped develop Medicaid expansion plans in Indiana, Iowa, Kentucky, Michigan and Ohio </a:t>
            </a:r>
          </a:p>
          <a:p>
            <a:pPr marL="285750" indent="-285750">
              <a:buClr>
                <a:srgbClr val="006498"/>
              </a:buClr>
              <a:buFont typeface=".AppleSystemUIFont" charset="-120"/>
              <a:buChar char="+"/>
            </a:pPr>
            <a:r>
              <a:rPr lang="en-US" sz="1400" dirty="0"/>
              <a:t>Introduced health savings accounts (HSAs) into the Indiana Medicaid program and supportive of state flexibility and consumer driven health care</a:t>
            </a:r>
          </a:p>
          <a:p>
            <a:pPr marL="285750" indent="-285750">
              <a:buClr>
                <a:srgbClr val="006498"/>
              </a:buClr>
              <a:buFont typeface=".AppleSystemUIFont" charset="-120"/>
              <a:buChar char="+"/>
            </a:pPr>
            <a:r>
              <a:rPr lang="en-US" sz="1400" dirty="0"/>
              <a:t>Served as VP of Planning for the Health &amp; Hospital Corporation of Marion County and Director with the Association of State and Territorial Health Officials (ASTHO) in Washington, D.C.</a:t>
            </a:r>
          </a:p>
        </p:txBody>
      </p:sp>
      <p:sp>
        <p:nvSpPr>
          <p:cNvPr id="17" name="Rectangle 16"/>
          <p:cNvSpPr/>
          <p:nvPr/>
        </p:nvSpPr>
        <p:spPr>
          <a:xfrm>
            <a:off x="4899250" y="1181004"/>
            <a:ext cx="2906407" cy="553998"/>
          </a:xfrm>
          <a:prstGeom prst="rect">
            <a:avLst/>
          </a:prstGeom>
        </p:spPr>
        <p:txBody>
          <a:bodyPr wrap="square">
            <a:spAutoFit/>
          </a:bodyPr>
          <a:lstStyle/>
          <a:p>
            <a:pPr>
              <a:lnSpc>
                <a:spcPts val="1800"/>
              </a:lnSpc>
            </a:pPr>
            <a:r>
              <a:rPr lang="en-US" b="1" dirty="0">
                <a:solidFill>
                  <a:srgbClr val="006498"/>
                </a:solidFill>
              </a:rPr>
              <a:t>SEEMA VERMA </a:t>
            </a:r>
            <a:br>
              <a:rPr lang="en-US" b="1" dirty="0">
                <a:solidFill>
                  <a:srgbClr val="006498"/>
                </a:solidFill>
              </a:rPr>
            </a:br>
            <a:r>
              <a:rPr lang="en-US" dirty="0">
                <a:solidFill>
                  <a:srgbClr val="006498"/>
                </a:solidFill>
              </a:rPr>
              <a:t>CMS Administrator Nominee</a:t>
            </a:r>
          </a:p>
        </p:txBody>
      </p:sp>
      <p:cxnSp>
        <p:nvCxnSpPr>
          <p:cNvPr id="15" name="Straight Connector 14"/>
          <p:cNvCxnSpPr/>
          <p:nvPr/>
        </p:nvCxnSpPr>
        <p:spPr>
          <a:xfrm>
            <a:off x="459655" y="518195"/>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443828"/>
      </p:ext>
    </p:extLst>
  </p:cSld>
  <p:clrMapOvr>
    <a:masterClrMapping/>
  </p:clrMapOvr>
</p:sld>
</file>

<file path=ppt/theme/theme1.xml><?xml version="1.0" encoding="utf-8"?>
<a:theme xmlns:a="http://schemas.openxmlformats.org/drawingml/2006/main" name="Office Theme">
  <a:themeElements>
    <a:clrScheme name="HMA">
      <a:dk1>
        <a:srgbClr val="000000"/>
      </a:dk1>
      <a:lt1>
        <a:srgbClr val="FFFFFF"/>
      </a:lt1>
      <a:dk2>
        <a:srgbClr val="44546A"/>
      </a:dk2>
      <a:lt2>
        <a:srgbClr val="E7E6E6"/>
      </a:lt2>
      <a:accent1>
        <a:srgbClr val="0F65A7"/>
      </a:accent1>
      <a:accent2>
        <a:srgbClr val="86AB5D"/>
      </a:accent2>
      <a:accent3>
        <a:srgbClr val="552533"/>
      </a:accent3>
      <a:accent4>
        <a:srgbClr val="75A6CB"/>
      </a:accent4>
      <a:accent5>
        <a:srgbClr val="B7D794"/>
      </a:accent5>
      <a:accent6>
        <a:srgbClr val="7C455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1182</TotalTime>
  <Words>3970</Words>
  <Application>Microsoft Office PowerPoint</Application>
  <PresentationFormat>On-screen Show (4:3)</PresentationFormat>
  <Paragraphs>454</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.AppleSystemUIFont</vt:lpstr>
      <vt:lpstr>Arial</vt:lpstr>
      <vt:lpstr>Book Antiqua</vt:lpstr>
      <vt:lpstr>Calibri</vt:lpstr>
      <vt:lpstr>Calibri Light</vt:lpstr>
      <vt:lpstr>Georgia</vt:lpstr>
      <vt:lpstr>Times New Roman</vt:lpstr>
      <vt:lpstr>ZapfDingbatsITC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Hudson</dc:creator>
  <cp:lastModifiedBy>Alona Nenko</cp:lastModifiedBy>
  <cp:revision>72</cp:revision>
  <cp:lastPrinted>2017-02-13T21:42:27Z</cp:lastPrinted>
  <dcterms:created xsi:type="dcterms:W3CDTF">2016-05-26T12:42:21Z</dcterms:created>
  <dcterms:modified xsi:type="dcterms:W3CDTF">2017-02-15T15:31:39Z</dcterms:modified>
</cp:coreProperties>
</file>