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91" r:id="rId3"/>
    <p:sldId id="278" r:id="rId4"/>
    <p:sldId id="295" r:id="rId5"/>
    <p:sldId id="308" r:id="rId6"/>
    <p:sldId id="300" r:id="rId7"/>
    <p:sldId id="297" r:id="rId8"/>
    <p:sldId id="309" r:id="rId9"/>
    <p:sldId id="301" r:id="rId10"/>
    <p:sldId id="299" r:id="rId11"/>
    <p:sldId id="310" r:id="rId12"/>
    <p:sldId id="302" r:id="rId13"/>
    <p:sldId id="298" r:id="rId14"/>
    <p:sldId id="311" r:id="rId15"/>
    <p:sldId id="296" r:id="rId16"/>
    <p:sldId id="293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0" autoAdjust="0"/>
    <p:restoredTop sz="93878" autoAdjust="0"/>
  </p:normalViewPr>
  <p:slideViewPr>
    <p:cSldViewPr>
      <p:cViewPr varScale="1">
        <p:scale>
          <a:sx n="62" d="100"/>
          <a:sy n="62" d="100"/>
        </p:scale>
        <p:origin x="66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2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7AC83-0A0A-4607-8047-06BF66BC08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A3CDA-AA4B-41CA-8450-969D3142AAA4}">
      <dgm:prSet custT="1"/>
      <dgm:spPr>
        <a:solidFill>
          <a:srgbClr val="00206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4000" dirty="0"/>
            <a:t>IMPLICATIONS</a:t>
          </a:r>
        </a:p>
      </dgm:t>
    </dgm:pt>
    <dgm:pt modelId="{FF7C261B-05E6-45DA-BA05-F47AE38CFA55}" type="parTrans" cxnId="{7A055AF3-453C-4A98-8820-F33749E2879C}">
      <dgm:prSet/>
      <dgm:spPr/>
      <dgm:t>
        <a:bodyPr/>
        <a:lstStyle/>
        <a:p>
          <a:endParaRPr lang="en-US"/>
        </a:p>
      </dgm:t>
    </dgm:pt>
    <dgm:pt modelId="{0FC781EB-04E3-4EAE-96B1-06096AF2A46A}" type="sibTrans" cxnId="{7A055AF3-453C-4A98-8820-F33749E2879C}">
      <dgm:prSet/>
      <dgm:spPr/>
      <dgm:t>
        <a:bodyPr/>
        <a:lstStyle/>
        <a:p>
          <a:endParaRPr lang="en-US"/>
        </a:p>
      </dgm:t>
    </dgm:pt>
    <dgm:pt modelId="{028EDF73-C573-4D2C-8766-A672DAD3AD21}">
      <dgm:prSet custT="1"/>
      <dgm:spPr/>
      <dgm:t>
        <a:bodyPr/>
        <a:lstStyle/>
        <a:p>
          <a:pPr marL="372600"/>
          <a:r>
            <a:rPr lang="en-US" sz="2400" dirty="0"/>
            <a:t>Negative reactions (including anger &amp; acute withdrawal syndrome) are widely reported following overdose reversal with naloxone</a:t>
          </a:r>
        </a:p>
      </dgm:t>
    </dgm:pt>
    <dgm:pt modelId="{857534EB-EDC2-4190-B5C2-A56C15ADEC85}" type="parTrans" cxnId="{A3707356-84FD-41C2-A92C-531EF44F8F15}">
      <dgm:prSet/>
      <dgm:spPr/>
      <dgm:t>
        <a:bodyPr/>
        <a:lstStyle/>
        <a:p>
          <a:endParaRPr lang="en-US"/>
        </a:p>
      </dgm:t>
    </dgm:pt>
    <dgm:pt modelId="{A8A1D1B1-434C-4240-9ED8-C041429D0399}" type="sibTrans" cxnId="{A3707356-84FD-41C2-A92C-531EF44F8F15}">
      <dgm:prSet/>
      <dgm:spPr/>
      <dgm:t>
        <a:bodyPr/>
        <a:lstStyle/>
        <a:p>
          <a:endParaRPr lang="en-US"/>
        </a:p>
      </dgm:t>
    </dgm:pt>
    <dgm:pt modelId="{FE14F8A0-D794-4D0A-B65C-6704B998C063}">
      <dgm:prSet custT="1"/>
      <dgm:spPr/>
      <dgm:t>
        <a:bodyPr/>
        <a:lstStyle/>
        <a:p>
          <a:pPr marL="372600"/>
          <a:r>
            <a:rPr lang="en-US" sz="2400" dirty="0"/>
            <a:t>Negative reactions following overdose reversal with naloxone can result in medical self-discharge, additional use of substances &amp; potential risk of death</a:t>
          </a:r>
        </a:p>
      </dgm:t>
    </dgm:pt>
    <dgm:pt modelId="{7EEBA22F-FDF2-4197-8C85-A41AC4504490}" type="parTrans" cxnId="{74ED7087-E803-46DB-953D-0135E45D6E83}">
      <dgm:prSet/>
      <dgm:spPr/>
      <dgm:t>
        <a:bodyPr/>
        <a:lstStyle/>
        <a:p>
          <a:endParaRPr lang="en-US"/>
        </a:p>
      </dgm:t>
    </dgm:pt>
    <dgm:pt modelId="{430B3418-8EE0-4CB4-AC5C-CE407C239956}" type="sibTrans" cxnId="{74ED7087-E803-46DB-953D-0135E45D6E83}">
      <dgm:prSet/>
      <dgm:spPr/>
      <dgm:t>
        <a:bodyPr/>
        <a:lstStyle/>
        <a:p>
          <a:endParaRPr lang="en-US"/>
        </a:p>
      </dgm:t>
    </dgm:pt>
    <dgm:pt modelId="{69A1812A-DCB7-D141-936E-96F02C9B8D37}" type="pres">
      <dgm:prSet presAssocID="{CA77AC83-0A0A-4607-8047-06BF66BC0875}" presName="linear" presStyleCnt="0">
        <dgm:presLayoutVars>
          <dgm:animLvl val="lvl"/>
          <dgm:resizeHandles val="exact"/>
        </dgm:presLayoutVars>
      </dgm:prSet>
      <dgm:spPr/>
    </dgm:pt>
    <dgm:pt modelId="{4E436F25-4727-B740-AFB3-AE61B192E340}" type="pres">
      <dgm:prSet presAssocID="{B94A3CDA-AA4B-41CA-8450-969D3142AA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0F3C5D5-6EC0-3A46-8C86-3B0855A62FA2}" type="pres">
      <dgm:prSet presAssocID="{B94A3CDA-AA4B-41CA-8450-969D3142AA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32E108-28C1-2C42-9051-89042D05252C}" type="presOf" srcId="{028EDF73-C573-4D2C-8766-A672DAD3AD21}" destId="{80F3C5D5-6EC0-3A46-8C86-3B0855A62FA2}" srcOrd="0" destOrd="0" presId="urn:microsoft.com/office/officeart/2005/8/layout/vList2"/>
    <dgm:cxn modelId="{A3707356-84FD-41C2-A92C-531EF44F8F15}" srcId="{B94A3CDA-AA4B-41CA-8450-969D3142AAA4}" destId="{028EDF73-C573-4D2C-8766-A672DAD3AD21}" srcOrd="0" destOrd="0" parTransId="{857534EB-EDC2-4190-B5C2-A56C15ADEC85}" sibTransId="{A8A1D1B1-434C-4240-9ED8-C041429D0399}"/>
    <dgm:cxn modelId="{500EB37B-C268-604A-ADD2-7E220275FD20}" type="presOf" srcId="{B94A3CDA-AA4B-41CA-8450-969D3142AAA4}" destId="{4E436F25-4727-B740-AFB3-AE61B192E340}" srcOrd="0" destOrd="0" presId="urn:microsoft.com/office/officeart/2005/8/layout/vList2"/>
    <dgm:cxn modelId="{74ED7087-E803-46DB-953D-0135E45D6E83}" srcId="{B94A3CDA-AA4B-41CA-8450-969D3142AAA4}" destId="{FE14F8A0-D794-4D0A-B65C-6704B998C063}" srcOrd="1" destOrd="0" parTransId="{7EEBA22F-FDF2-4197-8C85-A41AC4504490}" sibTransId="{430B3418-8EE0-4CB4-AC5C-CE407C239956}"/>
    <dgm:cxn modelId="{A8AB78B0-0EAA-1040-8FCA-87032E18CEE2}" type="presOf" srcId="{CA77AC83-0A0A-4607-8047-06BF66BC0875}" destId="{69A1812A-DCB7-D141-936E-96F02C9B8D37}" srcOrd="0" destOrd="0" presId="urn:microsoft.com/office/officeart/2005/8/layout/vList2"/>
    <dgm:cxn modelId="{78F064EE-5BF6-2844-BF5D-2021DB27F297}" type="presOf" srcId="{FE14F8A0-D794-4D0A-B65C-6704B998C063}" destId="{80F3C5D5-6EC0-3A46-8C86-3B0855A62FA2}" srcOrd="0" destOrd="1" presId="urn:microsoft.com/office/officeart/2005/8/layout/vList2"/>
    <dgm:cxn modelId="{7A055AF3-453C-4A98-8820-F33749E2879C}" srcId="{CA77AC83-0A0A-4607-8047-06BF66BC0875}" destId="{B94A3CDA-AA4B-41CA-8450-969D3142AAA4}" srcOrd="0" destOrd="0" parTransId="{FF7C261B-05E6-45DA-BA05-F47AE38CFA55}" sibTransId="{0FC781EB-04E3-4EAE-96B1-06096AF2A46A}"/>
    <dgm:cxn modelId="{D3093E40-5963-F746-8B5A-523C70144AB4}" type="presParOf" srcId="{69A1812A-DCB7-D141-936E-96F02C9B8D37}" destId="{4E436F25-4727-B740-AFB3-AE61B192E340}" srcOrd="0" destOrd="0" presId="urn:microsoft.com/office/officeart/2005/8/layout/vList2"/>
    <dgm:cxn modelId="{50F3100B-23F9-8D44-B704-277535A31D71}" type="presParOf" srcId="{69A1812A-DCB7-D141-936E-96F02C9B8D37}" destId="{80F3C5D5-6EC0-3A46-8C86-3B0855A62F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7AC83-0A0A-4607-8047-06BF66BC08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A3CDA-AA4B-41CA-8450-969D3142AAA4}">
      <dgm:prSet custT="1"/>
      <dgm:spPr>
        <a:solidFill>
          <a:srgbClr val="00206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4000" dirty="0"/>
            <a:t>IMPLICATIONS</a:t>
          </a:r>
        </a:p>
      </dgm:t>
    </dgm:pt>
    <dgm:pt modelId="{FF7C261B-05E6-45DA-BA05-F47AE38CFA55}" type="parTrans" cxnId="{7A055AF3-453C-4A98-8820-F33749E2879C}">
      <dgm:prSet/>
      <dgm:spPr/>
      <dgm:t>
        <a:bodyPr/>
        <a:lstStyle/>
        <a:p>
          <a:endParaRPr lang="en-US"/>
        </a:p>
      </dgm:t>
    </dgm:pt>
    <dgm:pt modelId="{0FC781EB-04E3-4EAE-96B1-06096AF2A46A}" type="sibTrans" cxnId="{7A055AF3-453C-4A98-8820-F33749E2879C}">
      <dgm:prSet/>
      <dgm:spPr/>
      <dgm:t>
        <a:bodyPr/>
        <a:lstStyle/>
        <a:p>
          <a:endParaRPr lang="en-US"/>
        </a:p>
      </dgm:t>
    </dgm:pt>
    <dgm:pt modelId="{028EDF73-C573-4D2C-8766-A672DAD3AD21}">
      <dgm:prSet custT="1"/>
      <dgm:spPr/>
      <dgm:t>
        <a:bodyPr/>
        <a:lstStyle/>
        <a:p>
          <a:pPr marL="372600"/>
          <a:r>
            <a:rPr lang="en-US" sz="2400" dirty="0"/>
            <a:t>Negative reactions following overdose reversal with naloxone are not inevitable </a:t>
          </a:r>
        </a:p>
      </dgm:t>
    </dgm:pt>
    <dgm:pt modelId="{857534EB-EDC2-4190-B5C2-A56C15ADEC85}" type="parTrans" cxnId="{A3707356-84FD-41C2-A92C-531EF44F8F15}">
      <dgm:prSet/>
      <dgm:spPr/>
      <dgm:t>
        <a:bodyPr/>
        <a:lstStyle/>
        <a:p>
          <a:endParaRPr lang="en-US"/>
        </a:p>
      </dgm:t>
    </dgm:pt>
    <dgm:pt modelId="{A8A1D1B1-434C-4240-9ED8-C041429D0399}" type="sibTrans" cxnId="{A3707356-84FD-41C2-A92C-531EF44F8F15}">
      <dgm:prSet/>
      <dgm:spPr/>
      <dgm:t>
        <a:bodyPr/>
        <a:lstStyle/>
        <a:p>
          <a:endParaRPr lang="en-US"/>
        </a:p>
      </dgm:t>
    </dgm:pt>
    <dgm:pt modelId="{82D0ADC3-11C8-CA47-AD4B-A9AD91F03D2C}">
      <dgm:prSet custT="1"/>
      <dgm:spPr/>
      <dgm:t>
        <a:bodyPr/>
        <a:lstStyle/>
        <a:p>
          <a:pPr marL="372600"/>
          <a:r>
            <a:rPr lang="en-US" sz="2400" dirty="0"/>
            <a:t>Anger (with the associated risk of conflict) following overdose reversal with naloxone can potentially be managed by dose titration &amp; good communication with the person who has overdosed</a:t>
          </a:r>
        </a:p>
      </dgm:t>
    </dgm:pt>
    <dgm:pt modelId="{D2F9A776-E1F9-2449-97DF-61248CCD13D7}" type="parTrans" cxnId="{6E0C7C33-5788-CC45-8A1C-F8B7390F103E}">
      <dgm:prSet/>
      <dgm:spPr/>
      <dgm:t>
        <a:bodyPr/>
        <a:lstStyle/>
        <a:p>
          <a:endParaRPr lang="en-GB"/>
        </a:p>
      </dgm:t>
    </dgm:pt>
    <dgm:pt modelId="{99F7F85D-14EC-6948-98CE-57EF31640071}" type="sibTrans" cxnId="{6E0C7C33-5788-CC45-8A1C-F8B7390F103E}">
      <dgm:prSet/>
      <dgm:spPr/>
      <dgm:t>
        <a:bodyPr/>
        <a:lstStyle/>
        <a:p>
          <a:endParaRPr lang="en-GB"/>
        </a:p>
      </dgm:t>
    </dgm:pt>
    <dgm:pt modelId="{69A1812A-DCB7-D141-936E-96F02C9B8D37}" type="pres">
      <dgm:prSet presAssocID="{CA77AC83-0A0A-4607-8047-06BF66BC0875}" presName="linear" presStyleCnt="0">
        <dgm:presLayoutVars>
          <dgm:animLvl val="lvl"/>
          <dgm:resizeHandles val="exact"/>
        </dgm:presLayoutVars>
      </dgm:prSet>
      <dgm:spPr/>
    </dgm:pt>
    <dgm:pt modelId="{4E436F25-4727-B740-AFB3-AE61B192E340}" type="pres">
      <dgm:prSet presAssocID="{B94A3CDA-AA4B-41CA-8450-969D3142AA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0F3C5D5-6EC0-3A46-8C86-3B0855A62FA2}" type="pres">
      <dgm:prSet presAssocID="{B94A3CDA-AA4B-41CA-8450-969D3142AA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32E108-28C1-2C42-9051-89042D05252C}" type="presOf" srcId="{028EDF73-C573-4D2C-8766-A672DAD3AD21}" destId="{80F3C5D5-6EC0-3A46-8C86-3B0855A62FA2}" srcOrd="0" destOrd="0" presId="urn:microsoft.com/office/officeart/2005/8/layout/vList2"/>
    <dgm:cxn modelId="{6E0C7C33-5788-CC45-8A1C-F8B7390F103E}" srcId="{B94A3CDA-AA4B-41CA-8450-969D3142AAA4}" destId="{82D0ADC3-11C8-CA47-AD4B-A9AD91F03D2C}" srcOrd="1" destOrd="0" parTransId="{D2F9A776-E1F9-2449-97DF-61248CCD13D7}" sibTransId="{99F7F85D-14EC-6948-98CE-57EF31640071}"/>
    <dgm:cxn modelId="{A3707356-84FD-41C2-A92C-531EF44F8F15}" srcId="{B94A3CDA-AA4B-41CA-8450-969D3142AAA4}" destId="{028EDF73-C573-4D2C-8766-A672DAD3AD21}" srcOrd="0" destOrd="0" parTransId="{857534EB-EDC2-4190-B5C2-A56C15ADEC85}" sibTransId="{A8A1D1B1-434C-4240-9ED8-C041429D0399}"/>
    <dgm:cxn modelId="{500EB37B-C268-604A-ADD2-7E220275FD20}" type="presOf" srcId="{B94A3CDA-AA4B-41CA-8450-969D3142AAA4}" destId="{4E436F25-4727-B740-AFB3-AE61B192E340}" srcOrd="0" destOrd="0" presId="urn:microsoft.com/office/officeart/2005/8/layout/vList2"/>
    <dgm:cxn modelId="{A8AB78B0-0EAA-1040-8FCA-87032E18CEE2}" type="presOf" srcId="{CA77AC83-0A0A-4607-8047-06BF66BC0875}" destId="{69A1812A-DCB7-D141-936E-96F02C9B8D37}" srcOrd="0" destOrd="0" presId="urn:microsoft.com/office/officeart/2005/8/layout/vList2"/>
    <dgm:cxn modelId="{314D0AE5-8331-0B48-9536-6E27F261D43F}" type="presOf" srcId="{82D0ADC3-11C8-CA47-AD4B-A9AD91F03D2C}" destId="{80F3C5D5-6EC0-3A46-8C86-3B0855A62FA2}" srcOrd="0" destOrd="1" presId="urn:microsoft.com/office/officeart/2005/8/layout/vList2"/>
    <dgm:cxn modelId="{7A055AF3-453C-4A98-8820-F33749E2879C}" srcId="{CA77AC83-0A0A-4607-8047-06BF66BC0875}" destId="{B94A3CDA-AA4B-41CA-8450-969D3142AAA4}" srcOrd="0" destOrd="0" parTransId="{FF7C261B-05E6-45DA-BA05-F47AE38CFA55}" sibTransId="{0FC781EB-04E3-4EAE-96B1-06096AF2A46A}"/>
    <dgm:cxn modelId="{D3093E40-5963-F746-8B5A-523C70144AB4}" type="presParOf" srcId="{69A1812A-DCB7-D141-936E-96F02C9B8D37}" destId="{4E436F25-4727-B740-AFB3-AE61B192E340}" srcOrd="0" destOrd="0" presId="urn:microsoft.com/office/officeart/2005/8/layout/vList2"/>
    <dgm:cxn modelId="{50F3100B-23F9-8D44-B704-277535A31D71}" type="presParOf" srcId="{69A1812A-DCB7-D141-936E-96F02C9B8D37}" destId="{80F3C5D5-6EC0-3A46-8C86-3B0855A62F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7AC83-0A0A-4607-8047-06BF66BC08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A3CDA-AA4B-41CA-8450-969D3142AAA4}">
      <dgm:prSet custT="1"/>
      <dgm:spPr>
        <a:solidFill>
          <a:srgbClr val="00206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US" sz="4000" dirty="0"/>
            <a:t>IMPLICATIONS</a:t>
          </a:r>
        </a:p>
      </dgm:t>
    </dgm:pt>
    <dgm:pt modelId="{FF7C261B-05E6-45DA-BA05-F47AE38CFA55}" type="parTrans" cxnId="{7A055AF3-453C-4A98-8820-F33749E2879C}">
      <dgm:prSet/>
      <dgm:spPr/>
      <dgm:t>
        <a:bodyPr/>
        <a:lstStyle/>
        <a:p>
          <a:endParaRPr lang="en-US"/>
        </a:p>
      </dgm:t>
    </dgm:pt>
    <dgm:pt modelId="{0FC781EB-04E3-4EAE-96B1-06096AF2A46A}" type="sibTrans" cxnId="{7A055AF3-453C-4A98-8820-F33749E2879C}">
      <dgm:prSet/>
      <dgm:spPr/>
      <dgm:t>
        <a:bodyPr/>
        <a:lstStyle/>
        <a:p>
          <a:endParaRPr lang="en-US"/>
        </a:p>
      </dgm:t>
    </dgm:pt>
    <dgm:pt modelId="{975E2DC7-E25A-C24B-BE67-A423F6856AFF}">
      <dgm:prSet custT="1"/>
      <dgm:spPr/>
      <dgm:t>
        <a:bodyPr/>
        <a:lstStyle/>
        <a:p>
          <a:pPr marL="372600"/>
          <a:r>
            <a:rPr lang="en-GB" sz="2400" dirty="0">
              <a:latin typeface="AdvOT596495f2"/>
            </a:rPr>
            <a:t>Withdrawal symptoms &amp; rage following naloxone administration may be unrelated phenomena </a:t>
          </a:r>
          <a:endParaRPr lang="en-US" sz="2400" dirty="0"/>
        </a:p>
      </dgm:t>
    </dgm:pt>
    <dgm:pt modelId="{2054D6CD-D8E6-3845-8461-2F241F3D87BF}" type="parTrans" cxnId="{1F2A4080-1D02-5141-834A-6D455E01117F}">
      <dgm:prSet/>
      <dgm:spPr/>
      <dgm:t>
        <a:bodyPr/>
        <a:lstStyle/>
        <a:p>
          <a:endParaRPr lang="en-GB"/>
        </a:p>
      </dgm:t>
    </dgm:pt>
    <dgm:pt modelId="{74579A90-3B35-8449-86E0-BC3E7279ECB6}" type="sibTrans" cxnId="{1F2A4080-1D02-5141-834A-6D455E01117F}">
      <dgm:prSet/>
      <dgm:spPr/>
      <dgm:t>
        <a:bodyPr/>
        <a:lstStyle/>
        <a:p>
          <a:endParaRPr lang="en-GB"/>
        </a:p>
      </dgm:t>
    </dgm:pt>
    <dgm:pt modelId="{69A1812A-DCB7-D141-936E-96F02C9B8D37}" type="pres">
      <dgm:prSet presAssocID="{CA77AC83-0A0A-4607-8047-06BF66BC0875}" presName="linear" presStyleCnt="0">
        <dgm:presLayoutVars>
          <dgm:animLvl val="lvl"/>
          <dgm:resizeHandles val="exact"/>
        </dgm:presLayoutVars>
      </dgm:prSet>
      <dgm:spPr/>
    </dgm:pt>
    <dgm:pt modelId="{4E436F25-4727-B740-AFB3-AE61B192E340}" type="pres">
      <dgm:prSet presAssocID="{B94A3CDA-AA4B-41CA-8450-969D3142AA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0F3C5D5-6EC0-3A46-8C86-3B0855A62FA2}" type="pres">
      <dgm:prSet presAssocID="{B94A3CDA-AA4B-41CA-8450-969D3142AA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00EB37B-C268-604A-ADD2-7E220275FD20}" type="presOf" srcId="{B94A3CDA-AA4B-41CA-8450-969D3142AAA4}" destId="{4E436F25-4727-B740-AFB3-AE61B192E340}" srcOrd="0" destOrd="0" presId="urn:microsoft.com/office/officeart/2005/8/layout/vList2"/>
    <dgm:cxn modelId="{1F2A4080-1D02-5141-834A-6D455E01117F}" srcId="{B94A3CDA-AA4B-41CA-8450-969D3142AAA4}" destId="{975E2DC7-E25A-C24B-BE67-A423F6856AFF}" srcOrd="0" destOrd="0" parTransId="{2054D6CD-D8E6-3845-8461-2F241F3D87BF}" sibTransId="{74579A90-3B35-8449-86E0-BC3E7279ECB6}"/>
    <dgm:cxn modelId="{F450998D-498B-BC48-B29E-C3A31A561A9B}" type="presOf" srcId="{975E2DC7-E25A-C24B-BE67-A423F6856AFF}" destId="{80F3C5D5-6EC0-3A46-8C86-3B0855A62FA2}" srcOrd="0" destOrd="0" presId="urn:microsoft.com/office/officeart/2005/8/layout/vList2"/>
    <dgm:cxn modelId="{A8AB78B0-0EAA-1040-8FCA-87032E18CEE2}" type="presOf" srcId="{CA77AC83-0A0A-4607-8047-06BF66BC0875}" destId="{69A1812A-DCB7-D141-936E-96F02C9B8D37}" srcOrd="0" destOrd="0" presId="urn:microsoft.com/office/officeart/2005/8/layout/vList2"/>
    <dgm:cxn modelId="{7A055AF3-453C-4A98-8820-F33749E2879C}" srcId="{CA77AC83-0A0A-4607-8047-06BF66BC0875}" destId="{B94A3CDA-AA4B-41CA-8450-969D3142AAA4}" srcOrd="0" destOrd="0" parTransId="{FF7C261B-05E6-45DA-BA05-F47AE38CFA55}" sibTransId="{0FC781EB-04E3-4EAE-96B1-06096AF2A46A}"/>
    <dgm:cxn modelId="{D3093E40-5963-F746-8B5A-523C70144AB4}" type="presParOf" srcId="{69A1812A-DCB7-D141-936E-96F02C9B8D37}" destId="{4E436F25-4727-B740-AFB3-AE61B192E340}" srcOrd="0" destOrd="0" presId="urn:microsoft.com/office/officeart/2005/8/layout/vList2"/>
    <dgm:cxn modelId="{50F3100B-23F9-8D44-B704-277535A31D71}" type="presParOf" srcId="{69A1812A-DCB7-D141-936E-96F02C9B8D37}" destId="{80F3C5D5-6EC0-3A46-8C86-3B0855A62F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77AC83-0A0A-4607-8047-06BF66BC08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A3CDA-AA4B-41CA-8450-969D3142AAA4}">
      <dgm:prSet custT="1"/>
      <dgm:spPr>
        <a:solidFill>
          <a:srgbClr val="00206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4000" dirty="0"/>
            <a:t>IMPLICATIONS</a:t>
          </a:r>
        </a:p>
      </dgm:t>
    </dgm:pt>
    <dgm:pt modelId="{FF7C261B-05E6-45DA-BA05-F47AE38CFA55}" type="parTrans" cxnId="{7A055AF3-453C-4A98-8820-F33749E2879C}">
      <dgm:prSet/>
      <dgm:spPr/>
      <dgm:t>
        <a:bodyPr/>
        <a:lstStyle/>
        <a:p>
          <a:endParaRPr lang="en-US"/>
        </a:p>
      </dgm:t>
    </dgm:pt>
    <dgm:pt modelId="{0FC781EB-04E3-4EAE-96B1-06096AF2A46A}" type="sibTrans" cxnId="{7A055AF3-453C-4A98-8820-F33749E2879C}">
      <dgm:prSet/>
      <dgm:spPr/>
      <dgm:t>
        <a:bodyPr/>
        <a:lstStyle/>
        <a:p>
          <a:endParaRPr lang="en-US"/>
        </a:p>
      </dgm:t>
    </dgm:pt>
    <dgm:pt modelId="{028EDF73-C573-4D2C-8766-A672DAD3AD21}">
      <dgm:prSet custT="1"/>
      <dgm:spPr/>
      <dgm:t>
        <a:bodyPr/>
        <a:lstStyle/>
        <a:p>
          <a:pPr marL="372600"/>
          <a:r>
            <a:rPr lang="en-GB" sz="2400" dirty="0">
              <a:latin typeface="AdvOT596495f2"/>
            </a:rPr>
            <a:t>Withdrawal symptoms &amp; anger following naloxone administration may be unrelated</a:t>
          </a:r>
          <a:endParaRPr lang="en-US" sz="2400" dirty="0"/>
        </a:p>
      </dgm:t>
    </dgm:pt>
    <dgm:pt modelId="{857534EB-EDC2-4190-B5C2-A56C15ADEC85}" type="parTrans" cxnId="{A3707356-84FD-41C2-A92C-531EF44F8F15}">
      <dgm:prSet/>
      <dgm:spPr/>
      <dgm:t>
        <a:bodyPr/>
        <a:lstStyle/>
        <a:p>
          <a:endParaRPr lang="en-US"/>
        </a:p>
      </dgm:t>
    </dgm:pt>
    <dgm:pt modelId="{A8A1D1B1-434C-4240-9ED8-C041429D0399}" type="sibTrans" cxnId="{A3707356-84FD-41C2-A92C-531EF44F8F15}">
      <dgm:prSet/>
      <dgm:spPr/>
      <dgm:t>
        <a:bodyPr/>
        <a:lstStyle/>
        <a:p>
          <a:endParaRPr lang="en-US"/>
        </a:p>
      </dgm:t>
    </dgm:pt>
    <dgm:pt modelId="{334C5D17-84A5-B84F-8BBD-8F83DCAA1972}">
      <dgm:prSet custT="1"/>
      <dgm:spPr/>
      <dgm:t>
        <a:bodyPr/>
        <a:lstStyle/>
        <a:p>
          <a:pPr marL="372600"/>
          <a:r>
            <a:rPr lang="en-US" sz="2400" dirty="0"/>
            <a:t>Withdrawal following overdose reversal with naloxone can potentially be managed by dose titration</a:t>
          </a:r>
        </a:p>
      </dgm:t>
    </dgm:pt>
    <dgm:pt modelId="{F69F7AEB-48A7-1C41-8765-9BD19BD277E8}" type="parTrans" cxnId="{315EBEB6-2FF3-E341-A290-0CB8D9B146B1}">
      <dgm:prSet/>
      <dgm:spPr/>
      <dgm:t>
        <a:bodyPr/>
        <a:lstStyle/>
        <a:p>
          <a:endParaRPr lang="en-GB"/>
        </a:p>
      </dgm:t>
    </dgm:pt>
    <dgm:pt modelId="{F8CCB2CA-3832-FB42-AEE0-1563ACCEA4A3}" type="sibTrans" cxnId="{315EBEB6-2FF3-E341-A290-0CB8D9B146B1}">
      <dgm:prSet/>
      <dgm:spPr/>
      <dgm:t>
        <a:bodyPr/>
        <a:lstStyle/>
        <a:p>
          <a:endParaRPr lang="en-GB"/>
        </a:p>
      </dgm:t>
    </dgm:pt>
    <dgm:pt modelId="{38CDA977-AF8A-854A-8FD6-D6251AFA899A}">
      <dgm:prSet custT="1"/>
      <dgm:spPr/>
      <dgm:t>
        <a:bodyPr/>
        <a:lstStyle/>
        <a:p>
          <a:pPr marL="372600"/>
          <a:r>
            <a:rPr lang="en-US" sz="2400" dirty="0"/>
            <a:t>Anger following overdose reversal with naloxone can potentially be managed by good communication with the person who has overdosed</a:t>
          </a:r>
        </a:p>
      </dgm:t>
    </dgm:pt>
    <dgm:pt modelId="{7403D9D9-73EA-7544-9034-1FBDD79ACFD5}" type="parTrans" cxnId="{AABF20FC-0FF7-7049-A85D-E174161FF3AA}">
      <dgm:prSet/>
      <dgm:spPr/>
      <dgm:t>
        <a:bodyPr/>
        <a:lstStyle/>
        <a:p>
          <a:endParaRPr lang="en-GB"/>
        </a:p>
      </dgm:t>
    </dgm:pt>
    <dgm:pt modelId="{F4EE2CD6-13EC-7E4E-A890-70BC64970412}" type="sibTrans" cxnId="{AABF20FC-0FF7-7049-A85D-E174161FF3AA}">
      <dgm:prSet/>
      <dgm:spPr/>
      <dgm:t>
        <a:bodyPr/>
        <a:lstStyle/>
        <a:p>
          <a:endParaRPr lang="en-GB"/>
        </a:p>
      </dgm:t>
    </dgm:pt>
    <dgm:pt modelId="{69A1812A-DCB7-D141-936E-96F02C9B8D37}" type="pres">
      <dgm:prSet presAssocID="{CA77AC83-0A0A-4607-8047-06BF66BC0875}" presName="linear" presStyleCnt="0">
        <dgm:presLayoutVars>
          <dgm:animLvl val="lvl"/>
          <dgm:resizeHandles val="exact"/>
        </dgm:presLayoutVars>
      </dgm:prSet>
      <dgm:spPr/>
    </dgm:pt>
    <dgm:pt modelId="{4E436F25-4727-B740-AFB3-AE61B192E340}" type="pres">
      <dgm:prSet presAssocID="{B94A3CDA-AA4B-41CA-8450-969D3142AA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0F3C5D5-6EC0-3A46-8C86-3B0855A62FA2}" type="pres">
      <dgm:prSet presAssocID="{B94A3CDA-AA4B-41CA-8450-969D3142AA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32E108-28C1-2C42-9051-89042D05252C}" type="presOf" srcId="{028EDF73-C573-4D2C-8766-A672DAD3AD21}" destId="{80F3C5D5-6EC0-3A46-8C86-3B0855A62FA2}" srcOrd="0" destOrd="0" presId="urn:microsoft.com/office/officeart/2005/8/layout/vList2"/>
    <dgm:cxn modelId="{A3707356-84FD-41C2-A92C-531EF44F8F15}" srcId="{B94A3CDA-AA4B-41CA-8450-969D3142AAA4}" destId="{028EDF73-C573-4D2C-8766-A672DAD3AD21}" srcOrd="0" destOrd="0" parTransId="{857534EB-EDC2-4190-B5C2-A56C15ADEC85}" sibTransId="{A8A1D1B1-434C-4240-9ED8-C041429D0399}"/>
    <dgm:cxn modelId="{500EB37B-C268-604A-ADD2-7E220275FD20}" type="presOf" srcId="{B94A3CDA-AA4B-41CA-8450-969D3142AAA4}" destId="{4E436F25-4727-B740-AFB3-AE61B192E340}" srcOrd="0" destOrd="0" presId="urn:microsoft.com/office/officeart/2005/8/layout/vList2"/>
    <dgm:cxn modelId="{2DCA9A9D-15F6-6C48-A548-1C3D76961B5B}" type="presOf" srcId="{38CDA977-AF8A-854A-8FD6-D6251AFA899A}" destId="{80F3C5D5-6EC0-3A46-8C86-3B0855A62FA2}" srcOrd="0" destOrd="2" presId="urn:microsoft.com/office/officeart/2005/8/layout/vList2"/>
    <dgm:cxn modelId="{A8AB78B0-0EAA-1040-8FCA-87032E18CEE2}" type="presOf" srcId="{CA77AC83-0A0A-4607-8047-06BF66BC0875}" destId="{69A1812A-DCB7-D141-936E-96F02C9B8D37}" srcOrd="0" destOrd="0" presId="urn:microsoft.com/office/officeart/2005/8/layout/vList2"/>
    <dgm:cxn modelId="{315EBEB6-2FF3-E341-A290-0CB8D9B146B1}" srcId="{B94A3CDA-AA4B-41CA-8450-969D3142AAA4}" destId="{334C5D17-84A5-B84F-8BBD-8F83DCAA1972}" srcOrd="1" destOrd="0" parTransId="{F69F7AEB-48A7-1C41-8765-9BD19BD277E8}" sibTransId="{F8CCB2CA-3832-FB42-AEE0-1563ACCEA4A3}"/>
    <dgm:cxn modelId="{D103DABF-524D-D34B-A8E6-B1324288B47A}" type="presOf" srcId="{334C5D17-84A5-B84F-8BBD-8F83DCAA1972}" destId="{80F3C5D5-6EC0-3A46-8C86-3B0855A62FA2}" srcOrd="0" destOrd="1" presId="urn:microsoft.com/office/officeart/2005/8/layout/vList2"/>
    <dgm:cxn modelId="{7A055AF3-453C-4A98-8820-F33749E2879C}" srcId="{CA77AC83-0A0A-4607-8047-06BF66BC0875}" destId="{B94A3CDA-AA4B-41CA-8450-969D3142AAA4}" srcOrd="0" destOrd="0" parTransId="{FF7C261B-05E6-45DA-BA05-F47AE38CFA55}" sibTransId="{0FC781EB-04E3-4EAE-96B1-06096AF2A46A}"/>
    <dgm:cxn modelId="{AABF20FC-0FF7-7049-A85D-E174161FF3AA}" srcId="{B94A3CDA-AA4B-41CA-8450-969D3142AAA4}" destId="{38CDA977-AF8A-854A-8FD6-D6251AFA899A}" srcOrd="2" destOrd="0" parTransId="{7403D9D9-73EA-7544-9034-1FBDD79ACFD5}" sibTransId="{F4EE2CD6-13EC-7E4E-A890-70BC64970412}"/>
    <dgm:cxn modelId="{D3093E40-5963-F746-8B5A-523C70144AB4}" type="presParOf" srcId="{69A1812A-DCB7-D141-936E-96F02C9B8D37}" destId="{4E436F25-4727-B740-AFB3-AE61B192E340}" srcOrd="0" destOrd="0" presId="urn:microsoft.com/office/officeart/2005/8/layout/vList2"/>
    <dgm:cxn modelId="{50F3100B-23F9-8D44-B704-277535A31D71}" type="presParOf" srcId="{69A1812A-DCB7-D141-936E-96F02C9B8D37}" destId="{80F3C5D5-6EC0-3A46-8C86-3B0855A62F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36F25-4727-B740-AFB3-AE61B192E340}">
      <dsp:nvSpPr>
        <dsp:cNvPr id="0" name=""/>
        <dsp:cNvSpPr/>
      </dsp:nvSpPr>
      <dsp:spPr>
        <a:xfrm>
          <a:off x="0" y="665309"/>
          <a:ext cx="9525000" cy="12168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IMPLICATIONS</a:t>
          </a:r>
        </a:p>
      </dsp:txBody>
      <dsp:txXfrm>
        <a:off x="59399" y="724708"/>
        <a:ext cx="9406202" cy="1098002"/>
      </dsp:txXfrm>
    </dsp:sp>
    <dsp:sp modelId="{80F3C5D5-6EC0-3A46-8C86-3B0855A62FA2}">
      <dsp:nvSpPr>
        <dsp:cNvPr id="0" name=""/>
        <dsp:cNvSpPr/>
      </dsp:nvSpPr>
      <dsp:spPr>
        <a:xfrm>
          <a:off x="0" y="1882109"/>
          <a:ext cx="9525000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419" tIns="30480" rIns="170688" bIns="30480" numCol="1" spcCol="1270" anchor="t" anchorCtr="0">
          <a:noAutofit/>
        </a:bodyPr>
        <a:lstStyle/>
        <a:p>
          <a:pPr marL="372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Negative reactions (including anger &amp; acute withdrawal syndrome) are widely reported following overdose reversal with naloxone</a:t>
          </a:r>
        </a:p>
        <a:p>
          <a:pPr marL="372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Negative reactions following overdose reversal with naloxone can result in medical self-discharge, additional use of substances &amp; potential risk of death</a:t>
          </a:r>
        </a:p>
      </dsp:txBody>
      <dsp:txXfrm>
        <a:off x="0" y="1882109"/>
        <a:ext cx="9525000" cy="1816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36F25-4727-B740-AFB3-AE61B192E340}">
      <dsp:nvSpPr>
        <dsp:cNvPr id="0" name=""/>
        <dsp:cNvSpPr/>
      </dsp:nvSpPr>
      <dsp:spPr>
        <a:xfrm>
          <a:off x="0" y="665309"/>
          <a:ext cx="9525000" cy="12168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IMPLICATIONS</a:t>
          </a:r>
        </a:p>
      </dsp:txBody>
      <dsp:txXfrm>
        <a:off x="59399" y="724708"/>
        <a:ext cx="9406202" cy="1098002"/>
      </dsp:txXfrm>
    </dsp:sp>
    <dsp:sp modelId="{80F3C5D5-6EC0-3A46-8C86-3B0855A62FA2}">
      <dsp:nvSpPr>
        <dsp:cNvPr id="0" name=""/>
        <dsp:cNvSpPr/>
      </dsp:nvSpPr>
      <dsp:spPr>
        <a:xfrm>
          <a:off x="0" y="1882109"/>
          <a:ext cx="9525000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419" tIns="30480" rIns="170688" bIns="30480" numCol="1" spcCol="1270" anchor="t" anchorCtr="0">
          <a:noAutofit/>
        </a:bodyPr>
        <a:lstStyle/>
        <a:p>
          <a:pPr marL="372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Negative reactions following overdose reversal with naloxone are not inevitable </a:t>
          </a:r>
        </a:p>
        <a:p>
          <a:pPr marL="372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Anger (with the associated risk of conflict) following overdose reversal with naloxone can potentially be managed by dose titration &amp; good communication with the person who has overdosed</a:t>
          </a:r>
        </a:p>
      </dsp:txBody>
      <dsp:txXfrm>
        <a:off x="0" y="1882109"/>
        <a:ext cx="9525000" cy="1816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36F25-4727-B740-AFB3-AE61B192E340}">
      <dsp:nvSpPr>
        <dsp:cNvPr id="0" name=""/>
        <dsp:cNvSpPr/>
      </dsp:nvSpPr>
      <dsp:spPr>
        <a:xfrm>
          <a:off x="0" y="1035322"/>
          <a:ext cx="9525000" cy="12168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IMPLICATIONS</a:t>
          </a:r>
        </a:p>
      </dsp:txBody>
      <dsp:txXfrm>
        <a:off x="59399" y="1094721"/>
        <a:ext cx="9406202" cy="1098002"/>
      </dsp:txXfrm>
    </dsp:sp>
    <dsp:sp modelId="{80F3C5D5-6EC0-3A46-8C86-3B0855A62FA2}">
      <dsp:nvSpPr>
        <dsp:cNvPr id="0" name=""/>
        <dsp:cNvSpPr/>
      </dsp:nvSpPr>
      <dsp:spPr>
        <a:xfrm>
          <a:off x="0" y="2252122"/>
          <a:ext cx="9525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419" tIns="30480" rIns="170688" bIns="30480" numCol="1" spcCol="1270" anchor="t" anchorCtr="0">
          <a:noAutofit/>
        </a:bodyPr>
        <a:lstStyle/>
        <a:p>
          <a:pPr marL="372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>
              <a:latin typeface="AdvOT596495f2"/>
            </a:rPr>
            <a:t>Withdrawal symptoms &amp; rage following naloxone administration may be unrelated phenomena </a:t>
          </a:r>
          <a:endParaRPr lang="en-US" sz="2400" kern="1200" dirty="0"/>
        </a:p>
      </dsp:txBody>
      <dsp:txXfrm>
        <a:off x="0" y="2252122"/>
        <a:ext cx="9525000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36F25-4727-B740-AFB3-AE61B192E340}">
      <dsp:nvSpPr>
        <dsp:cNvPr id="0" name=""/>
        <dsp:cNvSpPr/>
      </dsp:nvSpPr>
      <dsp:spPr>
        <a:xfrm>
          <a:off x="0" y="295297"/>
          <a:ext cx="9525000" cy="12168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IMPLICATIONS</a:t>
          </a:r>
        </a:p>
      </dsp:txBody>
      <dsp:txXfrm>
        <a:off x="59399" y="354696"/>
        <a:ext cx="9406202" cy="1098002"/>
      </dsp:txXfrm>
    </dsp:sp>
    <dsp:sp modelId="{80F3C5D5-6EC0-3A46-8C86-3B0855A62FA2}">
      <dsp:nvSpPr>
        <dsp:cNvPr id="0" name=""/>
        <dsp:cNvSpPr/>
      </dsp:nvSpPr>
      <dsp:spPr>
        <a:xfrm>
          <a:off x="0" y="1512097"/>
          <a:ext cx="9525000" cy="255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419" tIns="30480" rIns="170688" bIns="30480" numCol="1" spcCol="1270" anchor="t" anchorCtr="0">
          <a:noAutofit/>
        </a:bodyPr>
        <a:lstStyle/>
        <a:p>
          <a:pPr marL="372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>
              <a:latin typeface="AdvOT596495f2"/>
            </a:rPr>
            <a:t>Withdrawal symptoms &amp; anger following naloxone administration may be unrelated</a:t>
          </a:r>
          <a:endParaRPr lang="en-US" sz="2400" kern="1200" dirty="0"/>
        </a:p>
        <a:p>
          <a:pPr marL="372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Withdrawal following overdose reversal with naloxone can potentially be managed by dose titration</a:t>
          </a:r>
        </a:p>
        <a:p>
          <a:pPr marL="372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Anger following overdose reversal with naloxone can potentially be managed by good communication with the person who has overdosed</a:t>
          </a:r>
        </a:p>
      </dsp:txBody>
      <dsp:txXfrm>
        <a:off x="0" y="1512097"/>
        <a:ext cx="9525000" cy="255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70FDF-EE46-40DA-9C4C-D7C9CF11D895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5764-CF05-442B-B53C-C5A55CD14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92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1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96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913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30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72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1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6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2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5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8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9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1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55764-CF05-442B-B53C-C5A55CD14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0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_box_red_485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145E-A474-7781-AE38-906C823C3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5C0BD-712B-8DDB-547A-69B78015B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9BBAE-4122-4272-D0E9-7EFD617B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E13D-DA48-DB6F-31E9-4A1D815B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7D786-073C-C471-27E1-D81730F5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9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72E6-ADF8-A70C-B476-9698EB83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36406-FCD7-D4A0-DD31-1C16738F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B8DE-15C5-6BB9-3867-6D4A783E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D643-B0A3-B849-D51D-B6808DCC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ED6DF-9CB9-20EE-C397-D4394CF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9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86CC5-5B0F-8B01-ABFA-FB158BFAD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9EBE4-14FE-874F-C0D8-005F679AD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6E450-6359-F0B3-3293-B9337CF0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E6C6B-27C5-2AE6-D91D-BAE8684F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38125-E25F-842E-0F73-7CF7F311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D64C56-7BE9-5D41-824D-0319FFA616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23" y="3420000"/>
            <a:ext cx="11231999" cy="25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 dirty="0">
                <a:solidFill>
                  <a:schemeClr val="bg1"/>
                </a:solidFill>
              </a:rPr>
              <a:t>Contact details/for more information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1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2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3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+44 (0)20 7848 XXXX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xxxx@kcl.ac.uk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www.kcl.ac.uk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en-GB" dirty="0" err="1">
                <a:solidFill>
                  <a:schemeClr val="bg1"/>
                </a:solidFill>
              </a:rPr>
              <a:t>xxxx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623" y="2184934"/>
            <a:ext cx="7662972" cy="1053665"/>
          </a:xfrm>
        </p:spPr>
        <p:txBody>
          <a:bodyPr anchor="b" anchorCtr="0">
            <a:normAutofit/>
          </a:bodyPr>
          <a:lstStyle>
            <a:lvl1pPr>
              <a:defRPr sz="45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0489316" y="1"/>
            <a:ext cx="1702684" cy="1303021"/>
            <a:chOff x="7949775" y="1"/>
            <a:chExt cx="1194225" cy="910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7949775" y="1"/>
              <a:ext cx="1194225" cy="91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9" name="KCL-LOGO-UK-1.png"/>
            <p:cNvPicPr>
              <a:picLocks noChangeAspect="1"/>
            </p:cNvPicPr>
            <p:nvPr userDrawn="1"/>
          </p:nvPicPr>
          <p:blipFill>
            <a:blip r:embed="rId2" r:link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775" y="258"/>
              <a:ext cx="1194225" cy="909486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2F5BC61-7D93-C442-AAE8-F327F7EC18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23" y="6121401"/>
            <a:ext cx="11231999" cy="380749"/>
          </a:xfrm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latin typeface="Georgia" panose="02040502050405020303" pitchFamily="18" charset="0"/>
              </a:rPr>
              <a:t>© 2020 King’s College London. All rights reserved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47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06E5-8DEF-6488-2C9E-74A6F6BF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F430-63EE-DF3D-5134-CF8AA204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8FD84-834C-D1B3-2606-04C86B6F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01BE1-36C0-9F29-8AA2-56228DB2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92EED-A616-07AA-0779-307B1209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F343-8A43-C8A2-6F77-1D5B3C8E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31881-E1B3-C61C-FFA8-B006F1F14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D523F-4A31-66DC-13DF-95C8DB4E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D71C-DAE2-47D4-3331-31F8B2AF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EFDB-8794-D56A-A3B9-559825BC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CB66-8E34-31D0-6A72-629BE7A3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6DDA-59E3-98EE-72BC-2C95C3607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3711-299A-7570-7714-BA5FDFD55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4B24B-0B07-BE05-4099-E6ED02A7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1AC4C-7570-326C-F20D-4F3C4514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3B51A-4165-628D-3B53-4D96BACB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9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9D51-26F0-6A89-0D52-80D99C55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77AFC-84DE-0FBC-9B76-FA20EF244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F63A8-0C62-0144-6EBE-7A9B17144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DBECB-8606-86C2-6D87-156B064DD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55F54-EC31-6F7C-3DE0-48ECF0FCC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D9304-94F5-3E1B-CDF5-398D1D44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0D5B9-8D13-B50D-6978-2C793FB2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17A7E-1E37-DC0C-2ACE-010B49EE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ADF4-82E5-C697-0139-417851FA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40CD8-1CE7-46A4-9C76-902E15B2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E9C90-C45A-A371-3218-ECDB7BA8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01EBD-8508-494B-1C50-BA944C58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3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E8CA7-D7DA-56C9-839A-D38D3AC2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7FEAF-974A-19F9-EB8F-7C250FFB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39C20-2853-289B-4E23-A7CB6DE1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9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64BB-F393-9210-CB32-A0042577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13336-7A3A-09F3-41D0-8AA4C17D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329A4-B667-80D5-82E9-800376A87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B9C86-038F-0D6C-4A25-7629691E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6795E-4B25-2554-1177-94682E43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A9932-9B29-33AF-CF92-68A86400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01B6-7BA4-445A-3ED9-3C7F208C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3DC36-4B9B-9C3F-BD2C-C62B9F792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EEAD8-0887-21CB-FA0F-72F78ED59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8D3-0CCE-1F13-B480-D047B271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F1E1-7A0A-AE98-076F-45EEDFF3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B5ED6-59F4-4154-99B5-218EF3BB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261867-3FCD-48E5-7CF8-4B094DF7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0B06-969E-BD75-C07E-A8CC2282C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6F94-2BEA-7B0B-D385-74B1580FC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C6AC6-A624-0D3A-B552-930804400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F464C-EE22-0FDC-2535-97CA985C8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2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e.neale@kcl.ac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kcl.ac.uk/people/joanne-nea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2140"/>
            <a:ext cx="4037826" cy="39741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negative reactions following overdose reversal with naloxone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034" y="1072140"/>
            <a:ext cx="7616952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Jo Neale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Professor of Addictions Qualitative Research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National Addiction Centre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Institute of Psychiatry, Psychology &amp; Neuroscience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King’s College London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London, UK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Compassionate Overdose Response Summit, US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349723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C7B76-314D-5928-55A4-03739835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9122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PAPER 3: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750C-C6FC-BE9C-0442-E416F543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73" y="2133600"/>
            <a:ext cx="10896600" cy="368335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effectLst/>
              </a:rPr>
              <a:t>People who use opioids identified three outcomes following a successful opioid overdose reversal with intramuscular or intranasal naloxone:</a:t>
            </a:r>
          </a:p>
          <a:p>
            <a:pPr marL="971550" lvl="4" indent="-5143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GB" sz="2400" dirty="0">
                <a:effectLst/>
              </a:rPr>
              <a:t>‘rage’ </a:t>
            </a:r>
          </a:p>
          <a:p>
            <a:pPr marL="971550" lvl="4" indent="-5143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GB" sz="2400" dirty="0">
                <a:effectLst/>
              </a:rPr>
              <a:t>‘withdrawal symptoms’</a:t>
            </a:r>
          </a:p>
          <a:p>
            <a:pPr marL="971550" lvl="4" indent="-5143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GB" sz="2400" dirty="0">
                <a:effectLst/>
              </a:rPr>
              <a:t>‘not rage, not withdrawal’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Rage and withdrawal symptoms </a:t>
            </a:r>
            <a:r>
              <a:rPr lang="en-GB" sz="2400" dirty="0">
                <a:effectLst/>
              </a:rPr>
              <a:t>did not always occur together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When rage and </a:t>
            </a:r>
            <a:r>
              <a:rPr lang="en-GB" sz="2400" dirty="0">
                <a:effectLst/>
              </a:rPr>
              <a:t>withdrawal symptoms did occur together, they did not always happen in the same order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A391F-FE01-F9B4-60F1-C8C4DA3C2533}"/>
              </a:ext>
            </a:extLst>
          </p:cNvPr>
          <p:cNvSpPr txBox="1"/>
          <p:nvPr/>
        </p:nvSpPr>
        <p:spPr>
          <a:xfrm>
            <a:off x="2168434" y="2952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9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DA088C1-03E8-428B-AAB2-CDD126B95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330265"/>
              </p:ext>
            </p:extLst>
          </p:nvPr>
        </p:nvGraphicFramePr>
        <p:xfrm>
          <a:off x="1066801" y="1412489"/>
          <a:ext cx="9525000" cy="436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22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08147-38BC-AF05-A1C1-D8620DEE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78" y="522357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 b="1" dirty="0"/>
              <a:t>PAPER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8B92F-8297-D650-196B-909AA2BE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3733800" cy="43002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Location: New York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Date: 2014-2019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RCT of overdose education &amp; naloxone prescribing to people with opioid use disorder &amp; qualitative interviews with trial participants who responded to an overdose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Analyses of 47 overdose 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Naloxone had been administered at all events</a:t>
            </a:r>
          </a:p>
          <a:p>
            <a:endParaRPr lang="en-US" sz="2000" dirty="0"/>
          </a:p>
        </p:txBody>
      </p:sp>
      <p:pic>
        <p:nvPicPr>
          <p:cNvPr id="3" name="Picture 2" descr="A close-up of a news&#10;&#10;Description automatically generated with low confidence">
            <a:extLst>
              <a:ext uri="{FF2B5EF4-FFF2-40B4-BE49-F238E27FC236}">
                <a16:creationId xmlns:a16="http://schemas.microsoft.com/office/drawing/2014/main" id="{2B6818C5-0978-0A4A-793E-B74BD00C3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9"/>
          <a:stretch/>
        </p:blipFill>
        <p:spPr>
          <a:xfrm>
            <a:off x="4587222" y="1497852"/>
            <a:ext cx="7546774" cy="3988547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21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C7B76-314D-5928-55A4-03739835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257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PAPER 4: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750C-C6FC-BE9C-0442-E416F543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8537F-8C31-E238-ED0E-E42024023CE0}"/>
              </a:ext>
            </a:extLst>
          </p:cNvPr>
          <p:cNvSpPr txBox="1"/>
          <p:nvPr/>
        </p:nvSpPr>
        <p:spPr>
          <a:xfrm>
            <a:off x="838200" y="2318196"/>
            <a:ext cx="102574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dvOT596495f2"/>
              </a:rPr>
              <a:t>Anger &amp; aggression following naloxone administration for opioid overdose do not seem to be associated with withdrawal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dvOT596495f2"/>
              </a:rPr>
              <a:t>Withdrawal symptoms are </a:t>
            </a:r>
            <a:r>
              <a:rPr lang="en-GB" sz="2000" i="1" dirty="0">
                <a:latin typeface="AdvOT596495f2"/>
              </a:rPr>
              <a:t>potentially</a:t>
            </a:r>
            <a:r>
              <a:rPr lang="en-GB" sz="2000" dirty="0">
                <a:latin typeface="AdvOT596495f2"/>
              </a:rPr>
              <a:t> associated with receiving more than one dose of naloxone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dvOT596495f2"/>
              </a:rPr>
              <a:t>P</a:t>
            </a:r>
            <a:r>
              <a:rPr lang="en-GB" sz="2000" dirty="0">
                <a:effectLst/>
                <a:latin typeface="AdvOT596495f2"/>
              </a:rPr>
              <a:t>eople who had overdosed were </a:t>
            </a:r>
            <a:r>
              <a:rPr lang="en-GB" sz="2000" i="1" dirty="0">
                <a:effectLst/>
                <a:latin typeface="AdvOT596495f2"/>
              </a:rPr>
              <a:t>signi</a:t>
            </a:r>
            <a:r>
              <a:rPr lang="en-GB" sz="2000" i="1" dirty="0">
                <a:effectLst/>
                <a:latin typeface="AdvOT596495f2+fb"/>
              </a:rPr>
              <a:t>fi</a:t>
            </a:r>
            <a:r>
              <a:rPr lang="en-GB" sz="2000" i="1" dirty="0">
                <a:effectLst/>
                <a:latin typeface="AdvOT596495f2"/>
              </a:rPr>
              <a:t>cantly</a:t>
            </a:r>
            <a:r>
              <a:rPr lang="en-GB" sz="2000" dirty="0">
                <a:effectLst/>
                <a:latin typeface="AdvOT596495f2"/>
              </a:rPr>
              <a:t> more likely to display anger if the person resuscitating them criticized, berated or chastised them during resuscitation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dvOT596495f2"/>
              </a:rPr>
              <a:t>People </a:t>
            </a:r>
            <a:r>
              <a:rPr lang="en-GB" sz="2000" dirty="0">
                <a:effectLst/>
                <a:latin typeface="AdvOT596495f2"/>
              </a:rPr>
              <a:t>were </a:t>
            </a:r>
            <a:r>
              <a:rPr lang="en-GB" sz="2000" i="1" dirty="0">
                <a:effectLst/>
                <a:latin typeface="AdvOT596495f2"/>
              </a:rPr>
              <a:t>signi</a:t>
            </a:r>
            <a:r>
              <a:rPr lang="en-GB" sz="2000" i="1" dirty="0">
                <a:effectLst/>
                <a:latin typeface="AdvOT596495f2+fb"/>
              </a:rPr>
              <a:t>fi</a:t>
            </a:r>
            <a:r>
              <a:rPr lang="en-GB" sz="2000" i="1" dirty="0">
                <a:effectLst/>
                <a:latin typeface="AdvOT596495f2"/>
              </a:rPr>
              <a:t>cantly</a:t>
            </a:r>
            <a:r>
              <a:rPr lang="en-GB" sz="2000" dirty="0">
                <a:effectLst/>
                <a:latin typeface="AdvOT596495f2"/>
              </a:rPr>
              <a:t> less likely to display anger if the person resuscitating them communicated positively with them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5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DA088C1-03E8-428B-AAB2-CDD126B95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269168"/>
              </p:ext>
            </p:extLst>
          </p:nvPr>
        </p:nvGraphicFramePr>
        <p:xfrm>
          <a:off x="1066801" y="1412489"/>
          <a:ext cx="9525000" cy="436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08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C7B76-314D-5928-55A4-03739835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3105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750C-C6FC-BE9C-0442-E416F543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18197"/>
            <a:ext cx="11049000" cy="368335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56F2B-692F-10BB-CA03-32C585F49937}"/>
              </a:ext>
            </a:extLst>
          </p:cNvPr>
          <p:cNvSpPr txBox="1"/>
          <p:nvPr/>
        </p:nvSpPr>
        <p:spPr>
          <a:xfrm>
            <a:off x="457200" y="1883609"/>
            <a:ext cx="108188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Negative reactions are widely reported following overdose reversal with naloxone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Negative reactions can result in medical self-discharge, additional use of substances &amp; potential risk of death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Negative reactions following overdose reversal with naloxone are not inevitable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dvOT596495f2"/>
              </a:rPr>
              <a:t>Contrary to common assumptions, withdrawal symptoms &amp; anger following naloxone administration may be unrelated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Withdrawal following overdose reversal with naloxone can potentially be managed by dose titration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Anger following overdose reversal with naloxone can potentially be managed by good communication with the person who has overdosed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harisSIL"/>
              </a:rPr>
              <a:t>Take-home naloxone programmes may be strengthened by including training in how to titrate naloxone dosage &amp; adopt a positive communication style when administering naloxone</a:t>
            </a:r>
            <a:endParaRPr lang="en-GB" sz="20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2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C7B76-314D-5928-55A4-03739835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750C-C6FC-BE9C-0442-E416F543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972" y="381000"/>
            <a:ext cx="7986227" cy="6172200"/>
          </a:xfrm>
        </p:spPr>
        <p:txBody>
          <a:bodyPr anchor="ctr">
            <a:normAutofit/>
          </a:bodyPr>
          <a:lstStyle/>
          <a:p>
            <a:pPr marL="8001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Neale, J.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&amp; Strang, J. (2015) Naloxone – does over-antagonism matter? Evidence of iatrogenic harm after emergency treatment of heroin/opioid overdose, </a:t>
            </a:r>
            <a:r>
              <a:rPr lang="en-GB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Addiction 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110, 1644-52.</a:t>
            </a:r>
            <a:r>
              <a:rPr lang="en-GB" sz="2000" dirty="0">
                <a:effectLst/>
              </a:rPr>
              <a:t> </a:t>
            </a:r>
            <a:endParaRPr lang="en-GB" sz="2000" dirty="0"/>
          </a:p>
          <a:p>
            <a:pPr marL="8001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2000" dirty="0">
                <a:effectLst/>
                <a:ea typeface="Times New Roman" panose="02020603050405020304" pitchFamily="18" charset="0"/>
                <a:cs typeface="Garamond" panose="02020404030301010803" pitchFamily="18" charset="0"/>
              </a:rPr>
              <a:t>Farrugia, A., </a:t>
            </a:r>
            <a:r>
              <a:rPr lang="en-AU" sz="2000" b="1" u="sng" dirty="0">
                <a:effectLst/>
                <a:ea typeface="Times New Roman" panose="02020603050405020304" pitchFamily="18" charset="0"/>
                <a:cs typeface="Garamond" panose="02020404030301010803" pitchFamily="18" charset="0"/>
              </a:rPr>
              <a:t>Neale, J.</a:t>
            </a:r>
            <a:r>
              <a:rPr lang="en-AU" sz="2000" dirty="0">
                <a:effectLst/>
                <a:ea typeface="Times New Roman" panose="02020603050405020304" pitchFamily="18" charset="0"/>
                <a:cs typeface="Garamond" panose="02020404030301010803" pitchFamily="18" charset="0"/>
              </a:rPr>
              <a:t>, Dwyer, R., </a:t>
            </a:r>
            <a:r>
              <a:rPr lang="en-AU" sz="2000" dirty="0" err="1">
                <a:effectLst/>
                <a:ea typeface="Times New Roman" panose="02020603050405020304" pitchFamily="18" charset="0"/>
                <a:cs typeface="Garamond" panose="02020404030301010803" pitchFamily="18" charset="0"/>
              </a:rPr>
              <a:t>Fomiatti</a:t>
            </a:r>
            <a:r>
              <a:rPr lang="en-AU" sz="2000" dirty="0">
                <a:effectLst/>
                <a:ea typeface="Times New Roman" panose="02020603050405020304" pitchFamily="18" charset="0"/>
                <a:cs typeface="Garamond" panose="02020404030301010803" pitchFamily="18" charset="0"/>
              </a:rPr>
              <a:t>, R., Fraser, S., Strang, J. &amp; </a:t>
            </a:r>
            <a:r>
              <a:rPr lang="en-AU" sz="2000" dirty="0" err="1">
                <a:effectLst/>
                <a:ea typeface="Times New Roman" panose="02020603050405020304" pitchFamily="18" charset="0"/>
                <a:cs typeface="Garamond" panose="02020404030301010803" pitchFamily="18" charset="0"/>
              </a:rPr>
              <a:t>Dietze</a:t>
            </a:r>
            <a:r>
              <a:rPr lang="en-AU" sz="2000" dirty="0">
                <a:effectLst/>
                <a:ea typeface="Times New Roman" panose="02020603050405020304" pitchFamily="18" charset="0"/>
                <a:cs typeface="Garamond" panose="02020404030301010803" pitchFamily="18" charset="0"/>
              </a:rPr>
              <a:t>, P. (2019) 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Conflict and communication: managing the multiple affordances of take-home naloxone administration events in Australia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Addiction Research and Theory 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28, 29-37.</a:t>
            </a:r>
          </a:p>
          <a:p>
            <a:pPr marL="8001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Parkin, S., </a:t>
            </a:r>
            <a:r>
              <a:rPr lang="en-GB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Neale, J.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Brown, C., Campbell, A. N., Castillo, F., Jones, J. D., Strang, J. &amp; Comer, S. D. (2020) Opioid overdose reversals using naloxone in New York City by people who use opioids: implications for public health and harm reduction approaches from a qualitative study, </a:t>
            </a:r>
            <a:r>
              <a:rPr lang="en-GB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Drug Policy 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15, 102751</a:t>
            </a:r>
            <a:r>
              <a:rPr lang="en-GB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>
                <a:effectLst/>
              </a:rPr>
              <a:t> </a:t>
            </a:r>
          </a:p>
          <a:p>
            <a:pPr marL="8001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Neale, J.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Kalk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N. J., Parkin, S., Brown, C., Brandt, L., Campbell, A. M. C., Castillo, F., Jones, J. D., Strang, J. &amp; Comer, S. D. (2020) Factors associated with withdrawal symptoms and anger among people resuscitated from an opioid overdose by take-home naloxone: exploratory mixed methods analysis, </a:t>
            </a:r>
            <a:r>
              <a:rPr lang="en-GB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Substance Abuse Treatment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117, 108099.</a:t>
            </a:r>
            <a:r>
              <a:rPr lang="en-GB" sz="2000" dirty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637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BB7BBB-BDEE-0645-B9B4-BC16FFC45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kern="1200" dirty="0"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695B9B-A7BB-114B-9B0A-D88414102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1875" y="680925"/>
            <a:ext cx="586740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</a:rPr>
              <a:t>Professor Jo Neale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National Addiction Centre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Institute of Psychiatry, Psychology &amp; Neuroscience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King’s College London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London, UK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joanne.neale@kcl.ac.uk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Webpage: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https://www.kcl.ac.uk/people/joanne-neale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Twitter: @</a:t>
            </a:r>
            <a:r>
              <a:rPr lang="en-US" dirty="0" err="1">
                <a:solidFill>
                  <a:schemeClr val="tx1"/>
                </a:solidFill>
              </a:rPr>
              <a:t>Jo_S_Neale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903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C7B76-314D-5928-55A4-03739835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1466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DECLARATIONS &amp;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750C-C6FC-BE9C-0442-E416F543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91970"/>
            <a:ext cx="11427850" cy="3683358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Declarations:</a:t>
            </a:r>
            <a:r>
              <a:rPr lang="en-US" sz="2400" b="1" dirty="0"/>
              <a:t> </a:t>
            </a:r>
            <a:r>
              <a:rPr lang="en-GB" sz="2400" b="0" i="0" dirty="0">
                <a:solidFill>
                  <a:srgbClr val="333333"/>
                </a:solidFill>
                <a:effectLst/>
              </a:rPr>
              <a:t>In the last three years, I have secured research funding from </a:t>
            </a:r>
            <a:r>
              <a:rPr lang="en-GB" sz="2400" b="0" i="0" dirty="0" err="1">
                <a:solidFill>
                  <a:srgbClr val="333333"/>
                </a:solidFill>
                <a:effectLst/>
              </a:rPr>
              <a:t>Mundipharma</a:t>
            </a:r>
            <a:r>
              <a:rPr lang="en-GB" sz="2400" b="0" i="0" dirty="0">
                <a:solidFill>
                  <a:srgbClr val="333333"/>
                </a:solidFill>
                <a:effectLst/>
              </a:rPr>
              <a:t> Research Ltd &amp; </a:t>
            </a:r>
            <a:r>
              <a:rPr lang="en-GB" sz="2400" b="0" i="0" dirty="0" err="1">
                <a:solidFill>
                  <a:srgbClr val="333333"/>
                </a:solidFill>
                <a:effectLst/>
              </a:rPr>
              <a:t>Camurus</a:t>
            </a:r>
            <a:r>
              <a:rPr lang="en-GB" sz="2400" b="0" i="0" dirty="0">
                <a:solidFill>
                  <a:srgbClr val="333333"/>
                </a:solidFill>
                <a:effectLst/>
              </a:rPr>
              <a:t> AB, and received </a:t>
            </a:r>
            <a:r>
              <a:rPr lang="en-GB" sz="2400" dirty="0">
                <a:solidFill>
                  <a:srgbClr val="333333"/>
                </a:solidFill>
              </a:rPr>
              <a:t>honoraria from Indivior &amp; </a:t>
            </a:r>
            <a:r>
              <a:rPr lang="en-GB" sz="2400" dirty="0" err="1">
                <a:solidFill>
                  <a:srgbClr val="333333"/>
                </a:solidFill>
              </a:rPr>
              <a:t>Camurus</a:t>
            </a:r>
            <a:r>
              <a:rPr lang="en-GB" sz="2400" dirty="0">
                <a:solidFill>
                  <a:srgbClr val="333333"/>
                </a:solidFill>
              </a:rPr>
              <a:t> AB for presentations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Acknowledgements:</a:t>
            </a:r>
            <a:r>
              <a:rPr lang="en-US" sz="2400" b="1" dirty="0"/>
              <a:t> </a:t>
            </a:r>
            <a:r>
              <a:rPr lang="en-US" sz="2400" dirty="0"/>
              <a:t>This presentation is based on 4 papers arising from 3 studies conducted between 1997 &amp;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Funders: Scottish Office; Australian Research Council; US National Institute on Drug Abuse (NIDA)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Principal Investigators: Professor Neil </a:t>
            </a:r>
            <a:r>
              <a:rPr lang="en-US" sz="2400" dirty="0" err="1"/>
              <a:t>McKeganey</a:t>
            </a:r>
            <a:r>
              <a:rPr lang="en-US" sz="2400" dirty="0"/>
              <a:t>; Professor Suzanne Fraser; Professor Sandy Comer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All study participants, co-investigators &amp; co-authors</a:t>
            </a:r>
          </a:p>
        </p:txBody>
      </p:sp>
    </p:spTree>
    <p:extLst>
      <p:ext uri="{BB962C8B-B14F-4D97-AF65-F5344CB8AC3E}">
        <p14:creationId xmlns:p14="http://schemas.microsoft.com/office/powerpoint/2010/main" val="200414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08147-38BC-AF05-A1C1-D8620DEE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64251"/>
            <a:ext cx="10515600" cy="1306443"/>
          </a:xfrm>
        </p:spPr>
        <p:txBody>
          <a:bodyPr>
            <a:normAutofit/>
          </a:bodyPr>
          <a:lstStyle/>
          <a:p>
            <a:r>
              <a:rPr lang="en-US" b="1" dirty="0"/>
              <a:t>PAPER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8B92F-8297-D650-196B-909AA2BE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09" y="1905000"/>
            <a:ext cx="3420191" cy="43759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Location: Scotland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Date: 1997-1999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200 qualitative interviews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153/200 participants had personally overdosed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Nearly all had witnessed an overdose</a:t>
            </a:r>
          </a:p>
        </p:txBody>
      </p:sp>
      <p:pic>
        <p:nvPicPr>
          <p:cNvPr id="3" name="Picture 2" descr="A picture containing text, screenshot, font, website&#10;&#10;Description automatically generated">
            <a:extLst>
              <a:ext uri="{FF2B5EF4-FFF2-40B4-BE49-F238E27FC236}">
                <a16:creationId xmlns:a16="http://schemas.microsoft.com/office/drawing/2014/main" id="{FFC1BFBD-3631-905D-4155-786ECD8BD6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r="12849" b="-2"/>
          <a:stretch/>
        </p:blipFill>
        <p:spPr>
          <a:xfrm>
            <a:off x="4643907" y="1504113"/>
            <a:ext cx="6753441" cy="462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3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C7B76-314D-5928-55A4-03739835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5" y="293846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PAPER 1: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750C-C6FC-BE9C-0442-E416F543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8" y="2057400"/>
            <a:ext cx="10696052" cy="368335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Few participants knew naloxone by its generic or trade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Nearly all understood street terms, e.g. ‘the jag’, ‘adrenaline’, or ‘the reverse’, or recognized naloxone from the researcher’s description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Participants described feeling ‘horrible’ or unwell, &amp; reported acute withdrawal symptoms post naloxone administration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Participants reported going ‘mad’ or ‘crazy’ or losing their temper &amp; becoming aggressive or violent  because of withdrawal symptoms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Participants frequently reported that they had discharged themselves to find &amp; use more drugs after naloxone administration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060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DA088C1-03E8-428B-AAB2-CDD126B95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244703"/>
              </p:ext>
            </p:extLst>
          </p:nvPr>
        </p:nvGraphicFramePr>
        <p:xfrm>
          <a:off x="1066801" y="1412489"/>
          <a:ext cx="9525000" cy="436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42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08147-38BC-AF05-A1C1-D8620DEE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52" y="334447"/>
            <a:ext cx="10515600" cy="1306443"/>
          </a:xfrm>
        </p:spPr>
        <p:txBody>
          <a:bodyPr>
            <a:normAutofit/>
          </a:bodyPr>
          <a:lstStyle/>
          <a:p>
            <a:r>
              <a:rPr lang="en-US" b="1" dirty="0"/>
              <a:t>PAPER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8B92F-8297-D650-196B-909AA2BE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252" y="1850894"/>
            <a:ext cx="3678881" cy="4303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Location: Australia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Date: 2017-2018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28 qualitative interviews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All participants used opioids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All participants had administered take-home naloxone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50AC8F0-5355-C706-D6A2-EC7375A193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3"/>
          <a:stretch/>
        </p:blipFill>
        <p:spPr>
          <a:xfrm>
            <a:off x="4267200" y="1407284"/>
            <a:ext cx="7650623" cy="4043432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144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C7B76-314D-5928-55A4-03739835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312151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PAPER 2: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750C-C6FC-BE9C-0442-E416F543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F51DD-A0D6-C359-FD2C-D8336C5B4171}"/>
              </a:ext>
            </a:extLst>
          </p:cNvPr>
          <p:cNvSpPr txBox="1"/>
          <p:nvPr/>
        </p:nvSpPr>
        <p:spPr>
          <a:xfrm>
            <a:off x="609600" y="2161743"/>
            <a:ext cx="10657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Participants reported concerns about, &amp; described experiences of, conflict during take-home naloxone administration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Participants also identified positive interactions during &amp; after naloxone administration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Participants reported using specific techniques to reduce the likelihood of  conflict &amp; to increase positive responses during naloxone administration:</a:t>
            </a:r>
          </a:p>
          <a:p>
            <a:pPr marL="1314450" lvl="1" indent="-514350">
              <a:buFont typeface="+mj-lt"/>
              <a:buAutoNum type="romanLcPeriod"/>
            </a:pPr>
            <a:r>
              <a:rPr lang="en-US" sz="2400" dirty="0"/>
              <a:t>Titrating the dose of naloxone</a:t>
            </a:r>
          </a:p>
          <a:p>
            <a:pPr marL="1314450" lvl="1" indent="-514350">
              <a:buFont typeface="+mj-lt"/>
              <a:buAutoNum type="romanLcPeriod"/>
            </a:pPr>
            <a:r>
              <a:rPr lang="en-US" sz="2400" dirty="0"/>
              <a:t>Communicating with a person who had overdosed</a:t>
            </a:r>
          </a:p>
        </p:txBody>
      </p:sp>
    </p:spTree>
    <p:extLst>
      <p:ext uri="{BB962C8B-B14F-4D97-AF65-F5344CB8AC3E}">
        <p14:creationId xmlns:p14="http://schemas.microsoft.com/office/powerpoint/2010/main" val="169185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DA088C1-03E8-428B-AAB2-CDD126B95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731919"/>
              </p:ext>
            </p:extLst>
          </p:nvPr>
        </p:nvGraphicFramePr>
        <p:xfrm>
          <a:off x="1066801" y="1412489"/>
          <a:ext cx="9525000" cy="436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03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08147-38BC-AF05-A1C1-D8620DEE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7400"/>
            <a:ext cx="10515600" cy="1306443"/>
          </a:xfrm>
        </p:spPr>
        <p:txBody>
          <a:bodyPr>
            <a:normAutofit/>
          </a:bodyPr>
          <a:lstStyle/>
          <a:p>
            <a:r>
              <a:rPr lang="en-US" b="1" dirty="0"/>
              <a:t>PAPER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8B92F-8297-D650-196B-909AA2BE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3472276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Location: New York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Date: 2016-2018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46 qualitative interviews with people who used opioids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All participants had administered naloxone (some on multiple occasions)</a:t>
            </a:r>
          </a:p>
        </p:txBody>
      </p:sp>
      <p:pic>
        <p:nvPicPr>
          <p:cNvPr id="5" name="Picture 4" descr="A picture containing text, screenshot, website, web page&#10;&#10;Description automatically generated">
            <a:extLst>
              <a:ext uri="{FF2B5EF4-FFF2-40B4-BE49-F238E27FC236}">
                <a16:creationId xmlns:a16="http://schemas.microsoft.com/office/drawing/2014/main" id="{B32C827F-3569-33FD-4674-A20D785B5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1"/>
          <a:stretch/>
        </p:blipFill>
        <p:spPr>
          <a:xfrm>
            <a:off x="4191000" y="1271337"/>
            <a:ext cx="7888827" cy="4169326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446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Words>1135</Words>
  <Application>Microsoft Office PowerPoint</Application>
  <PresentationFormat>Widescreen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AdvOT596495f2</vt:lpstr>
      <vt:lpstr>AdvOT596495f2+fb</vt:lpstr>
      <vt:lpstr>Arial</vt:lpstr>
      <vt:lpstr>Calibri</vt:lpstr>
      <vt:lpstr>Calibri Light</vt:lpstr>
      <vt:lpstr>CharisSIL</vt:lpstr>
      <vt:lpstr>Georgia</vt:lpstr>
      <vt:lpstr>Times New Roman</vt:lpstr>
      <vt:lpstr>Office Theme</vt:lpstr>
      <vt:lpstr>UNDERSTANDING negative reactions following overdose reversal with naloxone</vt:lpstr>
      <vt:lpstr>DECLARATIONS &amp; ACKNOWLEDGEMENTS</vt:lpstr>
      <vt:lpstr>PAPER 1</vt:lpstr>
      <vt:lpstr>PAPER 1: KEY FINDINGS</vt:lpstr>
      <vt:lpstr>PowerPoint Presentation</vt:lpstr>
      <vt:lpstr>PAPER 2</vt:lpstr>
      <vt:lpstr>PAPER 2: KEY FINDINGS</vt:lpstr>
      <vt:lpstr>PowerPoint Presentation</vt:lpstr>
      <vt:lpstr>PAPER 3</vt:lpstr>
      <vt:lpstr>PAPER 3: KEY FINDINGS</vt:lpstr>
      <vt:lpstr>PowerPoint Presentation</vt:lpstr>
      <vt:lpstr>PAPER 4</vt:lpstr>
      <vt:lpstr>PAPER 4: KEY FINDINGS</vt:lpstr>
      <vt:lpstr>PowerPoint Presentation</vt:lpstr>
      <vt:lpstr>SUMMARY AND CONCLUSIONS</vt:lpstr>
      <vt:lpstr>PAPERS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recovery</dc:title>
  <dc:creator>Neale, Joanne</dc:creator>
  <cp:lastModifiedBy>Jackie Debusschere</cp:lastModifiedBy>
  <cp:revision>229</cp:revision>
  <dcterms:created xsi:type="dcterms:W3CDTF">2006-08-16T00:00:00Z</dcterms:created>
  <dcterms:modified xsi:type="dcterms:W3CDTF">2024-03-28T13:41:54Z</dcterms:modified>
</cp:coreProperties>
</file>