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332" r:id="rId2"/>
    <p:sldId id="336" r:id="rId3"/>
    <p:sldId id="350" r:id="rId4"/>
    <p:sldId id="351" r:id="rId5"/>
    <p:sldId id="352" r:id="rId6"/>
    <p:sldId id="346" r:id="rId7"/>
    <p:sldId id="347" r:id="rId8"/>
    <p:sldId id="341" r:id="rId9"/>
    <p:sldId id="340" r:id="rId10"/>
    <p:sldId id="333" r:id="rId11"/>
    <p:sldId id="325" r:id="rId12"/>
    <p:sldId id="339" r:id="rId13"/>
    <p:sldId id="323" r:id="rId14"/>
    <p:sldId id="258" r:id="rId15"/>
    <p:sldId id="343" r:id="rId16"/>
    <p:sldId id="322" r:id="rId17"/>
    <p:sldId id="306" r:id="rId18"/>
    <p:sldId id="308" r:id="rId19"/>
    <p:sldId id="310" r:id="rId20"/>
    <p:sldId id="345" r:id="rId21"/>
    <p:sldId id="349" r:id="rId22"/>
    <p:sldId id="337" r:id="rId23"/>
    <p:sldId id="329" r:id="rId24"/>
    <p:sldId id="316" r:id="rId25"/>
    <p:sldId id="344" r:id="rId26"/>
    <p:sldId id="331" r:id="rId27"/>
    <p:sldId id="334" r:id="rId28"/>
    <p:sldId id="348" r:id="rId29"/>
    <p:sldId id="353" r:id="rId30"/>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Adachi" initials="JA" lastIdx="1" clrIdx="0">
    <p:extLst>
      <p:ext uri="{19B8F6BF-5375-455C-9EA6-DF929625EA0E}">
        <p15:presenceInfo xmlns:p15="http://schemas.microsoft.com/office/powerpoint/2012/main" userId="S-1-5-21-565777859-672028841-965413785-17570" providerId="AD"/>
      </p:ext>
    </p:extLst>
  </p:cmAuthor>
  <p:cmAuthor id="2" name="Rachel Post" initials="RP" lastIdx="1" clrIdx="1">
    <p:extLst>
      <p:ext uri="{19B8F6BF-5375-455C-9EA6-DF929625EA0E}">
        <p15:presenceInfo xmlns:p15="http://schemas.microsoft.com/office/powerpoint/2012/main" userId="S-1-5-21-565777859-672028841-965413785-17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8"/>
    <a:srgbClr val="552533"/>
    <a:srgbClr val="86A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4" autoAdjust="0"/>
    <p:restoredTop sz="79404" autoAdjust="0"/>
  </p:normalViewPr>
  <p:slideViewPr>
    <p:cSldViewPr snapToGrid="0" snapToObjects="1">
      <p:cViewPr varScale="1">
        <p:scale>
          <a:sx n="49" d="100"/>
          <a:sy n="49" d="100"/>
        </p:scale>
        <p:origin x="1218" y="48"/>
      </p:cViewPr>
      <p:guideLst>
        <p:guide orient="horz" pos="2160"/>
        <p:guide pos="2880"/>
      </p:guideLst>
    </p:cSldViewPr>
  </p:slideViewPr>
  <p:notesTextViewPr>
    <p:cViewPr>
      <p:scale>
        <a:sx n="1" d="1"/>
        <a:sy n="1" d="1"/>
      </p:scale>
      <p:origin x="0" y="0"/>
    </p:cViewPr>
  </p:notesTextViewPr>
  <p:sorterViewPr>
    <p:cViewPr>
      <p:scale>
        <a:sx n="90" d="100"/>
        <a:sy n="90" d="100"/>
      </p:scale>
      <p:origin x="0" y="-2608"/>
    </p:cViewPr>
  </p:sorterViewPr>
  <p:notesViewPr>
    <p:cSldViewPr snapToGrid="0" snapToObjects="1">
      <p:cViewPr>
        <p:scale>
          <a:sx n="80" d="100"/>
          <a:sy n="80" d="100"/>
        </p:scale>
        <p:origin x="2316" y="-6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2655281305119"/>
          <c:y val="0.12313977780500231"/>
          <c:w val="0.86689931862265623"/>
          <c:h val="0.76127766422290855"/>
        </c:manualLayout>
      </c:layout>
      <c:barChart>
        <c:barDir val="col"/>
        <c:grouping val="clustered"/>
        <c:varyColors val="0"/>
        <c:ser>
          <c:idx val="0"/>
          <c:order val="0"/>
          <c:tx>
            <c:strRef>
              <c:f>'[Chart in Microsoft PowerPoint]Sheet2'!$B$3</c:f>
              <c:strCache>
                <c:ptCount val="1"/>
                <c:pt idx="0">
                  <c:v>Permanent Supportive Housing</c:v>
                </c:pt>
              </c:strCache>
            </c:strRef>
          </c:tx>
          <c:spPr>
            <a:solidFill>
              <a:schemeClr val="bg1">
                <a:lumMod val="85000"/>
              </a:schemeClr>
            </a:solidFill>
            <a:ln>
              <a:solidFill>
                <a:srgbClr val="006498"/>
              </a:solidFill>
            </a:ln>
            <a:effectLst/>
          </c:spPr>
          <c:invertIfNegative val="0"/>
          <c:cat>
            <c:strRef>
              <c:f>'[Chart in Microsoft PowerPoint]Sheet2'!$A$4:$A$7</c:f>
              <c:strCache>
                <c:ptCount val="4"/>
                <c:pt idx="0">
                  <c:v>Costs to the healthcare system</c:v>
                </c:pt>
                <c:pt idx="1">
                  <c:v>Primary Care utilization</c:v>
                </c:pt>
                <c:pt idx="2">
                  <c:v>ED utilization</c:v>
                </c:pt>
                <c:pt idx="3">
                  <c:v>Inpatient utilization</c:v>
                </c:pt>
              </c:strCache>
            </c:strRef>
          </c:cat>
          <c:val>
            <c:numRef>
              <c:f>'[Chart in Microsoft PowerPoint]Sheet2'!$B$4:$B$7</c:f>
              <c:numCache>
                <c:formatCode>0%</c:formatCode>
                <c:ptCount val="4"/>
                <c:pt idx="0">
                  <c:v>-0.14000000000000001</c:v>
                </c:pt>
                <c:pt idx="1">
                  <c:v>0.23</c:v>
                </c:pt>
                <c:pt idx="2">
                  <c:v>-0.37</c:v>
                </c:pt>
                <c:pt idx="3">
                  <c:v>-0.3</c:v>
                </c:pt>
              </c:numCache>
            </c:numRef>
          </c:val>
          <c:extLst>
            <c:ext xmlns:c16="http://schemas.microsoft.com/office/drawing/2014/chart" uri="{C3380CC4-5D6E-409C-BE32-E72D297353CC}">
              <c16:uniqueId val="{00000000-B344-446D-A9C4-581DF3FBD2C1}"/>
            </c:ext>
          </c:extLst>
        </c:ser>
        <c:ser>
          <c:idx val="1"/>
          <c:order val="1"/>
          <c:tx>
            <c:strRef>
              <c:f>'[Chart in Microsoft PowerPoint]Sheet2'!$C$3</c:f>
              <c:strCache>
                <c:ptCount val="1"/>
                <c:pt idx="0">
                  <c:v>Housing for Seniors and People with Disabilities</c:v>
                </c:pt>
              </c:strCache>
            </c:strRef>
          </c:tx>
          <c:spPr>
            <a:solidFill>
              <a:srgbClr val="006498"/>
            </a:solidFill>
            <a:ln>
              <a:noFill/>
            </a:ln>
            <a:effectLst/>
          </c:spPr>
          <c:invertIfNegative val="0"/>
          <c:cat>
            <c:strRef>
              <c:f>'[Chart in Microsoft PowerPoint]Sheet2'!$A$4:$A$7</c:f>
              <c:strCache>
                <c:ptCount val="4"/>
                <c:pt idx="0">
                  <c:v>Costs to the healthcare system</c:v>
                </c:pt>
                <c:pt idx="1">
                  <c:v>Primary Care utilization</c:v>
                </c:pt>
                <c:pt idx="2">
                  <c:v>ED utilization</c:v>
                </c:pt>
                <c:pt idx="3">
                  <c:v>Inpatient utilization</c:v>
                </c:pt>
              </c:strCache>
            </c:strRef>
          </c:cat>
          <c:val>
            <c:numRef>
              <c:f>'[Chart in Microsoft PowerPoint]Sheet2'!$C$4:$C$7</c:f>
              <c:numCache>
                <c:formatCode>0%</c:formatCode>
                <c:ptCount val="4"/>
                <c:pt idx="0">
                  <c:v>-0.16</c:v>
                </c:pt>
                <c:pt idx="1">
                  <c:v>0.19</c:v>
                </c:pt>
                <c:pt idx="2">
                  <c:v>-0.18</c:v>
                </c:pt>
                <c:pt idx="3">
                  <c:v>-0.14000000000000001</c:v>
                </c:pt>
              </c:numCache>
            </c:numRef>
          </c:val>
          <c:extLst>
            <c:ext xmlns:c16="http://schemas.microsoft.com/office/drawing/2014/chart" uri="{C3380CC4-5D6E-409C-BE32-E72D297353CC}">
              <c16:uniqueId val="{00000001-B344-446D-A9C4-581DF3FBD2C1}"/>
            </c:ext>
          </c:extLst>
        </c:ser>
        <c:dLbls>
          <c:showLegendKey val="0"/>
          <c:showVal val="0"/>
          <c:showCatName val="0"/>
          <c:showSerName val="0"/>
          <c:showPercent val="0"/>
          <c:showBubbleSize val="0"/>
        </c:dLbls>
        <c:gapWidth val="219"/>
        <c:overlap val="-27"/>
        <c:axId val="608362200"/>
        <c:axId val="608361544"/>
      </c:barChart>
      <c:catAx>
        <c:axId val="608362200"/>
        <c:scaling>
          <c:orientation val="minMax"/>
        </c:scaling>
        <c:delete val="1"/>
        <c:axPos val="b"/>
        <c:numFmt formatCode="General" sourceLinked="1"/>
        <c:majorTickMark val="out"/>
        <c:minorTickMark val="none"/>
        <c:tickLblPos val="nextTo"/>
        <c:crossAx val="608361544"/>
        <c:crosses val="autoZero"/>
        <c:auto val="1"/>
        <c:lblAlgn val="ctr"/>
        <c:lblOffset val="100"/>
        <c:noMultiLvlLbl val="0"/>
      </c:catAx>
      <c:valAx>
        <c:axId val="6083615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08362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8EE65-75C1-49F4-9015-9FB283DA3D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4FF614-ABA4-4260-A8C8-F634101BAE94}">
      <dgm:prSet phldrT="[Text]" custT="1"/>
      <dgm:spPr>
        <a:solidFill>
          <a:schemeClr val="bg1"/>
        </a:solidFill>
        <a:ln>
          <a:solidFill>
            <a:srgbClr val="006498"/>
          </a:solidFill>
        </a:ln>
      </dgm:spPr>
      <dgm:t>
        <a:bodyPr/>
        <a:lstStyle/>
        <a:p>
          <a:r>
            <a:rPr lang="en-US" sz="1600" dirty="0">
              <a:solidFill>
                <a:srgbClr val="006498"/>
              </a:solidFill>
            </a:rPr>
            <a:t>SAMHSA CSAT Block Grant</a:t>
          </a:r>
        </a:p>
      </dgm:t>
    </dgm:pt>
    <dgm:pt modelId="{51AB8372-5C13-46F6-8DE2-053A5A301F2E}" type="parTrans" cxnId="{943DA1EC-687A-4EDB-9334-3D78CEB87347}">
      <dgm:prSet/>
      <dgm:spPr/>
      <dgm:t>
        <a:bodyPr/>
        <a:lstStyle/>
        <a:p>
          <a:endParaRPr lang="en-US"/>
        </a:p>
      </dgm:t>
    </dgm:pt>
    <dgm:pt modelId="{D4B12DEA-5295-4DC1-BEFF-B9D7327A2231}" type="sibTrans" cxnId="{943DA1EC-687A-4EDB-9334-3D78CEB87347}">
      <dgm:prSet/>
      <dgm:spPr/>
      <dgm:t>
        <a:bodyPr/>
        <a:lstStyle/>
        <a:p>
          <a:endParaRPr lang="en-US"/>
        </a:p>
      </dgm:t>
    </dgm:pt>
    <dgm:pt modelId="{E3FA13BA-E63C-476E-B6A8-A8BE5DAA6930}">
      <dgm:prSet phldrT="[Text]" custT="1"/>
      <dgm:spPr>
        <a:solidFill>
          <a:schemeClr val="bg1"/>
        </a:solidFill>
        <a:ln>
          <a:solidFill>
            <a:srgbClr val="006498"/>
          </a:solidFill>
        </a:ln>
      </dgm:spPr>
      <dgm:t>
        <a:bodyPr/>
        <a:lstStyle/>
        <a:p>
          <a:r>
            <a:rPr lang="en-US" sz="1600" dirty="0">
              <a:solidFill>
                <a:srgbClr val="006498"/>
              </a:solidFill>
            </a:rPr>
            <a:t>State General Fund</a:t>
          </a:r>
        </a:p>
      </dgm:t>
    </dgm:pt>
    <dgm:pt modelId="{23F0F265-F98A-4519-B26A-EECF7D25F927}" type="parTrans" cxnId="{A0E7FC88-011D-41D0-9CB8-79232FEFF59B}">
      <dgm:prSet/>
      <dgm:spPr/>
      <dgm:t>
        <a:bodyPr/>
        <a:lstStyle/>
        <a:p>
          <a:endParaRPr lang="en-US"/>
        </a:p>
      </dgm:t>
    </dgm:pt>
    <dgm:pt modelId="{095BA8EF-225A-4FA4-AA3A-D8571C5582A9}" type="sibTrans" cxnId="{A0E7FC88-011D-41D0-9CB8-79232FEFF59B}">
      <dgm:prSet/>
      <dgm:spPr/>
      <dgm:t>
        <a:bodyPr/>
        <a:lstStyle/>
        <a:p>
          <a:endParaRPr lang="en-US"/>
        </a:p>
      </dgm:t>
    </dgm:pt>
    <dgm:pt modelId="{B2DA674A-475F-485B-96E0-BA646751BE49}">
      <dgm:prSet phldrT="[Text]" custT="1"/>
      <dgm:spPr>
        <a:solidFill>
          <a:schemeClr val="bg1"/>
        </a:solidFill>
        <a:ln>
          <a:solidFill>
            <a:srgbClr val="006498"/>
          </a:solidFill>
        </a:ln>
      </dgm:spPr>
      <dgm:t>
        <a:bodyPr/>
        <a:lstStyle/>
        <a:p>
          <a:r>
            <a:rPr lang="en-US" sz="1600" dirty="0">
              <a:solidFill>
                <a:srgbClr val="006498"/>
              </a:solidFill>
            </a:rPr>
            <a:t>Medicaid</a:t>
          </a:r>
        </a:p>
      </dgm:t>
    </dgm:pt>
    <dgm:pt modelId="{62DA1AFA-68E5-4BFB-A43B-406B4FE675DE}" type="parTrans" cxnId="{C0A528F9-5D02-47CF-B7F7-76599F593AF1}">
      <dgm:prSet/>
      <dgm:spPr/>
      <dgm:t>
        <a:bodyPr/>
        <a:lstStyle/>
        <a:p>
          <a:endParaRPr lang="en-US"/>
        </a:p>
      </dgm:t>
    </dgm:pt>
    <dgm:pt modelId="{57AD3BAF-B4A6-4CCE-8D53-55659D62FA54}" type="sibTrans" cxnId="{C0A528F9-5D02-47CF-B7F7-76599F593AF1}">
      <dgm:prSet/>
      <dgm:spPr/>
      <dgm:t>
        <a:bodyPr/>
        <a:lstStyle/>
        <a:p>
          <a:endParaRPr lang="en-US"/>
        </a:p>
      </dgm:t>
    </dgm:pt>
    <dgm:pt modelId="{4E4CDCA4-431A-4956-A817-321B89294095}">
      <dgm:prSet phldrT="[Text]" custT="1"/>
      <dgm:spPr>
        <a:solidFill>
          <a:schemeClr val="bg1"/>
        </a:solidFill>
        <a:ln>
          <a:solidFill>
            <a:srgbClr val="006498"/>
          </a:solidFill>
        </a:ln>
      </dgm:spPr>
      <dgm:t>
        <a:bodyPr/>
        <a:lstStyle/>
        <a:p>
          <a:r>
            <a:rPr lang="en-US" sz="1600" dirty="0">
              <a:solidFill>
                <a:srgbClr val="006498"/>
              </a:solidFill>
            </a:rPr>
            <a:t>SNAP</a:t>
          </a:r>
        </a:p>
      </dgm:t>
    </dgm:pt>
    <dgm:pt modelId="{6AB56BA8-8E95-453D-9A85-FEC716E5DA6C}" type="parTrans" cxnId="{CA09F8EE-A783-487B-A6C0-7A1C2A0EB73C}">
      <dgm:prSet/>
      <dgm:spPr/>
      <dgm:t>
        <a:bodyPr/>
        <a:lstStyle/>
        <a:p>
          <a:endParaRPr lang="en-US"/>
        </a:p>
      </dgm:t>
    </dgm:pt>
    <dgm:pt modelId="{8A0432FA-B5E2-40C5-B833-2995D7F12B82}" type="sibTrans" cxnId="{CA09F8EE-A783-487B-A6C0-7A1C2A0EB73C}">
      <dgm:prSet/>
      <dgm:spPr/>
      <dgm:t>
        <a:bodyPr/>
        <a:lstStyle/>
        <a:p>
          <a:endParaRPr lang="en-US"/>
        </a:p>
      </dgm:t>
    </dgm:pt>
    <dgm:pt modelId="{3FAB7364-7D62-4F6A-AD8F-E8FAE27205AE}">
      <dgm:prSet phldrT="[Text]" custT="1"/>
      <dgm:spPr>
        <a:solidFill>
          <a:schemeClr val="bg1"/>
        </a:solidFill>
        <a:ln>
          <a:solidFill>
            <a:srgbClr val="006498"/>
          </a:solidFill>
        </a:ln>
      </dgm:spPr>
      <dgm:t>
        <a:bodyPr/>
        <a:lstStyle/>
        <a:p>
          <a:r>
            <a:rPr lang="en-US" sz="1600" dirty="0">
              <a:solidFill>
                <a:srgbClr val="006498"/>
              </a:solidFill>
            </a:rPr>
            <a:t>TANF</a:t>
          </a:r>
        </a:p>
      </dgm:t>
    </dgm:pt>
    <dgm:pt modelId="{48EEA799-9E48-44AC-BDD9-C525D5879167}" type="parTrans" cxnId="{25241A3A-C1FC-44A2-B78F-E835B87F5062}">
      <dgm:prSet/>
      <dgm:spPr/>
      <dgm:t>
        <a:bodyPr/>
        <a:lstStyle/>
        <a:p>
          <a:endParaRPr lang="en-US"/>
        </a:p>
      </dgm:t>
    </dgm:pt>
    <dgm:pt modelId="{A154313F-D259-4887-891A-EA4847622F0E}" type="sibTrans" cxnId="{25241A3A-C1FC-44A2-B78F-E835B87F5062}">
      <dgm:prSet/>
      <dgm:spPr/>
      <dgm:t>
        <a:bodyPr/>
        <a:lstStyle/>
        <a:p>
          <a:endParaRPr lang="en-US"/>
        </a:p>
      </dgm:t>
    </dgm:pt>
    <dgm:pt modelId="{CC72F695-FFEC-413E-88E9-759EB95266ED}">
      <dgm:prSet phldrT="[Text]" custT="1"/>
      <dgm:spPr>
        <a:solidFill>
          <a:schemeClr val="bg1"/>
        </a:solidFill>
        <a:ln>
          <a:solidFill>
            <a:srgbClr val="006498"/>
          </a:solidFill>
        </a:ln>
      </dgm:spPr>
      <dgm:t>
        <a:bodyPr/>
        <a:lstStyle/>
        <a:p>
          <a:r>
            <a:rPr lang="en-US" sz="1600" dirty="0">
              <a:solidFill>
                <a:srgbClr val="006498"/>
              </a:solidFill>
            </a:rPr>
            <a:t>Childcare Development Block Grant</a:t>
          </a:r>
        </a:p>
      </dgm:t>
    </dgm:pt>
    <dgm:pt modelId="{B9BA25DC-A9FA-41AB-B7BF-E823A663D799}" type="parTrans" cxnId="{C599A498-8D50-4E28-A761-E421BCAD35E3}">
      <dgm:prSet/>
      <dgm:spPr/>
      <dgm:t>
        <a:bodyPr/>
        <a:lstStyle/>
        <a:p>
          <a:endParaRPr lang="en-US"/>
        </a:p>
      </dgm:t>
    </dgm:pt>
    <dgm:pt modelId="{B5EE5D5A-CCC1-4F41-A2E3-875E49465029}" type="sibTrans" cxnId="{C599A498-8D50-4E28-A761-E421BCAD35E3}">
      <dgm:prSet/>
      <dgm:spPr/>
      <dgm:t>
        <a:bodyPr/>
        <a:lstStyle/>
        <a:p>
          <a:endParaRPr lang="en-US"/>
        </a:p>
      </dgm:t>
    </dgm:pt>
    <dgm:pt modelId="{FDF6083E-98FE-4C8E-AD8E-D8BEEA5CC34C}">
      <dgm:prSet phldrT="[Text]" custT="1"/>
      <dgm:spPr>
        <a:solidFill>
          <a:schemeClr val="bg1"/>
        </a:solidFill>
        <a:ln>
          <a:solidFill>
            <a:srgbClr val="006498"/>
          </a:solidFill>
        </a:ln>
      </dgm:spPr>
      <dgm:t>
        <a:bodyPr/>
        <a:lstStyle/>
        <a:p>
          <a:r>
            <a:rPr lang="en-US" sz="1600" dirty="0">
              <a:solidFill>
                <a:srgbClr val="006498"/>
              </a:solidFill>
            </a:rPr>
            <a:t>HUD Section 8</a:t>
          </a:r>
        </a:p>
      </dgm:t>
    </dgm:pt>
    <dgm:pt modelId="{19BDD254-8982-42FE-9E09-5D177852DE4A}" type="parTrans" cxnId="{66EBCA3F-C955-493B-ABB5-90BCDDD09694}">
      <dgm:prSet/>
      <dgm:spPr/>
      <dgm:t>
        <a:bodyPr/>
        <a:lstStyle/>
        <a:p>
          <a:endParaRPr lang="en-US"/>
        </a:p>
      </dgm:t>
    </dgm:pt>
    <dgm:pt modelId="{979A3C7C-BD07-42AD-8B2E-E95193FA8F27}" type="sibTrans" cxnId="{66EBCA3F-C955-493B-ABB5-90BCDDD09694}">
      <dgm:prSet/>
      <dgm:spPr/>
      <dgm:t>
        <a:bodyPr/>
        <a:lstStyle/>
        <a:p>
          <a:endParaRPr lang="en-US"/>
        </a:p>
      </dgm:t>
    </dgm:pt>
    <dgm:pt modelId="{3AD8299D-197F-4A22-B4B5-024899E3567A}">
      <dgm:prSet phldrT="[Text]" custT="1"/>
      <dgm:spPr>
        <a:solidFill>
          <a:schemeClr val="bg1"/>
        </a:solidFill>
        <a:ln>
          <a:solidFill>
            <a:srgbClr val="006498"/>
          </a:solidFill>
        </a:ln>
      </dgm:spPr>
      <dgm:t>
        <a:bodyPr/>
        <a:lstStyle/>
        <a:p>
          <a:r>
            <a:rPr lang="en-US" sz="1600" dirty="0">
              <a:solidFill>
                <a:srgbClr val="006498"/>
              </a:solidFill>
            </a:rPr>
            <a:t>County General Fund</a:t>
          </a:r>
        </a:p>
      </dgm:t>
    </dgm:pt>
    <dgm:pt modelId="{BC723F56-B583-42B9-9E6A-45D167380839}" type="parTrans" cxnId="{7643ACEA-A985-4892-91EF-B71B553C6346}">
      <dgm:prSet/>
      <dgm:spPr/>
      <dgm:t>
        <a:bodyPr/>
        <a:lstStyle/>
        <a:p>
          <a:endParaRPr lang="en-US"/>
        </a:p>
      </dgm:t>
    </dgm:pt>
    <dgm:pt modelId="{5736F946-EA52-4482-92C4-6A289631F81D}" type="sibTrans" cxnId="{7643ACEA-A985-4892-91EF-B71B553C6346}">
      <dgm:prSet/>
      <dgm:spPr/>
      <dgm:t>
        <a:bodyPr/>
        <a:lstStyle/>
        <a:p>
          <a:endParaRPr lang="en-US"/>
        </a:p>
      </dgm:t>
    </dgm:pt>
    <dgm:pt modelId="{7DF7BA35-95E4-489C-B771-C28E60EAEF37}">
      <dgm:prSet phldrT="[Text]" custT="1"/>
      <dgm:spPr>
        <a:solidFill>
          <a:schemeClr val="bg1"/>
        </a:solidFill>
        <a:ln>
          <a:solidFill>
            <a:srgbClr val="006498"/>
          </a:solidFill>
        </a:ln>
      </dgm:spPr>
      <dgm:t>
        <a:bodyPr/>
        <a:lstStyle/>
        <a:p>
          <a:r>
            <a:rPr lang="en-US" sz="1600" dirty="0">
              <a:solidFill>
                <a:srgbClr val="006498"/>
              </a:solidFill>
            </a:rPr>
            <a:t>WIOA Title II</a:t>
          </a:r>
        </a:p>
      </dgm:t>
    </dgm:pt>
    <dgm:pt modelId="{CC806B57-E27B-4EB7-BCF2-341FC8BEF195}" type="parTrans" cxnId="{79126D38-03A1-4EC5-BB83-6B3C9CBDA554}">
      <dgm:prSet/>
      <dgm:spPr/>
      <dgm:t>
        <a:bodyPr/>
        <a:lstStyle/>
        <a:p>
          <a:endParaRPr lang="en-US"/>
        </a:p>
      </dgm:t>
    </dgm:pt>
    <dgm:pt modelId="{EE0F8561-66AA-451B-BB62-FFF7F5B9587A}" type="sibTrans" cxnId="{79126D38-03A1-4EC5-BB83-6B3C9CBDA554}">
      <dgm:prSet/>
      <dgm:spPr/>
      <dgm:t>
        <a:bodyPr/>
        <a:lstStyle/>
        <a:p>
          <a:endParaRPr lang="en-US"/>
        </a:p>
      </dgm:t>
    </dgm:pt>
    <dgm:pt modelId="{5CBBA6AF-5EAE-467A-AD7A-393CE6F24DE3}">
      <dgm:prSet phldrT="[Text]" custT="1"/>
      <dgm:spPr>
        <a:solidFill>
          <a:schemeClr val="bg1"/>
        </a:solidFill>
        <a:ln>
          <a:solidFill>
            <a:srgbClr val="006498"/>
          </a:solidFill>
        </a:ln>
      </dgm:spPr>
      <dgm:t>
        <a:bodyPr/>
        <a:lstStyle/>
        <a:p>
          <a:r>
            <a:rPr lang="en-US" sz="1600" dirty="0">
              <a:solidFill>
                <a:srgbClr val="006498"/>
              </a:solidFill>
            </a:rPr>
            <a:t>Private Donors</a:t>
          </a:r>
        </a:p>
      </dgm:t>
    </dgm:pt>
    <dgm:pt modelId="{6843E815-866D-4243-BF0D-CF6F6DC89A8D}" type="parTrans" cxnId="{B7622475-8B1E-4C40-903D-402DF02AA7E0}">
      <dgm:prSet/>
      <dgm:spPr/>
      <dgm:t>
        <a:bodyPr/>
        <a:lstStyle/>
        <a:p>
          <a:endParaRPr lang="en-US"/>
        </a:p>
      </dgm:t>
    </dgm:pt>
    <dgm:pt modelId="{3AD35B8E-182E-4EC8-897C-A3BB0937C0A7}" type="sibTrans" cxnId="{B7622475-8B1E-4C40-903D-402DF02AA7E0}">
      <dgm:prSet/>
      <dgm:spPr/>
      <dgm:t>
        <a:bodyPr/>
        <a:lstStyle/>
        <a:p>
          <a:endParaRPr lang="en-US"/>
        </a:p>
      </dgm:t>
    </dgm:pt>
    <dgm:pt modelId="{97AEC488-E6F9-479C-AE22-475583178E8B}">
      <dgm:prSet custT="1"/>
      <dgm:spPr>
        <a:noFill/>
        <a:ln w="12700" cap="flat" cmpd="sng" algn="ctr">
          <a:solidFill>
            <a:srgbClr val="006498"/>
          </a:solidFill>
          <a:prstDash val="dash"/>
          <a:miter lim="800000"/>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1600" b="1" kern="1200" dirty="0">
              <a:solidFill>
                <a:schemeClr val="tx1"/>
              </a:solidFill>
              <a:latin typeface="Calibri" panose="020F0502020204030204"/>
              <a:ea typeface="+mn-ea"/>
              <a:cs typeface="+mn-cs"/>
            </a:rPr>
            <a:t>Health plan &amp; hospital community benefit fund</a:t>
          </a:r>
        </a:p>
      </dgm:t>
    </dgm:pt>
    <dgm:pt modelId="{7AA5BD92-B552-40B0-9D85-4D7466439EEB}" type="parTrans" cxnId="{A0BAB4EE-14D5-479F-813C-187B67E65A5E}">
      <dgm:prSet/>
      <dgm:spPr/>
      <dgm:t>
        <a:bodyPr/>
        <a:lstStyle/>
        <a:p>
          <a:endParaRPr lang="en-US"/>
        </a:p>
      </dgm:t>
    </dgm:pt>
    <dgm:pt modelId="{C388DBEB-B25F-432D-A9BF-5F9B8A83A1D8}" type="sibTrans" cxnId="{A0BAB4EE-14D5-479F-813C-187B67E65A5E}">
      <dgm:prSet/>
      <dgm:spPr/>
      <dgm:t>
        <a:bodyPr/>
        <a:lstStyle/>
        <a:p>
          <a:endParaRPr lang="en-US"/>
        </a:p>
      </dgm:t>
    </dgm:pt>
    <dgm:pt modelId="{2B5342DD-2393-487B-864A-D8950D4F5380}" type="pres">
      <dgm:prSet presAssocID="{D418EE65-75C1-49F4-9015-9FB283DA3D74}" presName="diagram" presStyleCnt="0">
        <dgm:presLayoutVars>
          <dgm:dir/>
          <dgm:resizeHandles val="exact"/>
        </dgm:presLayoutVars>
      </dgm:prSet>
      <dgm:spPr/>
    </dgm:pt>
    <dgm:pt modelId="{892573D4-7667-482B-9290-B684405275A2}" type="pres">
      <dgm:prSet presAssocID="{8B4FF614-ABA4-4260-A8C8-F634101BAE94}" presName="node" presStyleLbl="node1" presStyleIdx="0" presStyleCnt="11" custLinFactNeighborX="-126" custLinFactNeighborY="10324">
        <dgm:presLayoutVars>
          <dgm:bulletEnabled val="1"/>
        </dgm:presLayoutVars>
      </dgm:prSet>
      <dgm:spPr/>
    </dgm:pt>
    <dgm:pt modelId="{5D8A45E9-5B88-4652-A74D-515717781CF5}" type="pres">
      <dgm:prSet presAssocID="{D4B12DEA-5295-4DC1-BEFF-B9D7327A2231}" presName="sibTrans" presStyleCnt="0"/>
      <dgm:spPr/>
    </dgm:pt>
    <dgm:pt modelId="{8BC34641-0E3C-4BB1-9D6E-145136FA0F8E}" type="pres">
      <dgm:prSet presAssocID="{E3FA13BA-E63C-476E-B6A8-A8BE5DAA6930}" presName="node" presStyleLbl="node1" presStyleIdx="1" presStyleCnt="11" custLinFactNeighborY="7720">
        <dgm:presLayoutVars>
          <dgm:bulletEnabled val="1"/>
        </dgm:presLayoutVars>
      </dgm:prSet>
      <dgm:spPr/>
    </dgm:pt>
    <dgm:pt modelId="{8913F950-0E47-4F66-A0A2-FA01FD473B28}" type="pres">
      <dgm:prSet presAssocID="{095BA8EF-225A-4FA4-AA3A-D8571C5582A9}" presName="sibTrans" presStyleCnt="0"/>
      <dgm:spPr/>
    </dgm:pt>
    <dgm:pt modelId="{21095297-07A9-48A4-A74D-0E2A43B4FEAF}" type="pres">
      <dgm:prSet presAssocID="{B2DA674A-475F-485B-96E0-BA646751BE49}" presName="node" presStyleLbl="node1" presStyleIdx="2" presStyleCnt="11" custLinFactNeighborY="4445">
        <dgm:presLayoutVars>
          <dgm:bulletEnabled val="1"/>
        </dgm:presLayoutVars>
      </dgm:prSet>
      <dgm:spPr/>
    </dgm:pt>
    <dgm:pt modelId="{AF819C1E-9CDB-4024-AF43-0B5693D8D17B}" type="pres">
      <dgm:prSet presAssocID="{57AD3BAF-B4A6-4CCE-8D53-55659D62FA54}" presName="sibTrans" presStyleCnt="0"/>
      <dgm:spPr/>
    </dgm:pt>
    <dgm:pt modelId="{B06A6303-98A8-4982-B2D9-3F5F440DD782}" type="pres">
      <dgm:prSet presAssocID="{4E4CDCA4-431A-4956-A817-321B89294095}" presName="node" presStyleLbl="node1" presStyleIdx="3" presStyleCnt="11" custLinFactNeighborY="4445">
        <dgm:presLayoutVars>
          <dgm:bulletEnabled val="1"/>
        </dgm:presLayoutVars>
      </dgm:prSet>
      <dgm:spPr/>
    </dgm:pt>
    <dgm:pt modelId="{A0F5356F-CC76-4159-8FE7-A106F8CCEAE9}" type="pres">
      <dgm:prSet presAssocID="{8A0432FA-B5E2-40C5-B833-2995D7F12B82}" presName="sibTrans" presStyleCnt="0"/>
      <dgm:spPr/>
    </dgm:pt>
    <dgm:pt modelId="{27FBB998-C788-46D6-9E4A-4A76DD7ED7B3}" type="pres">
      <dgm:prSet presAssocID="{3FAB7364-7D62-4F6A-AD8F-E8FAE27205AE}" presName="node" presStyleLbl="node1" presStyleIdx="4" presStyleCnt="11" custLinFactNeighborY="7720">
        <dgm:presLayoutVars>
          <dgm:bulletEnabled val="1"/>
        </dgm:presLayoutVars>
      </dgm:prSet>
      <dgm:spPr/>
    </dgm:pt>
    <dgm:pt modelId="{471EFD2B-245B-4791-881E-6DDB4A2598C1}" type="pres">
      <dgm:prSet presAssocID="{A154313F-D259-4887-891A-EA4847622F0E}" presName="sibTrans" presStyleCnt="0"/>
      <dgm:spPr/>
    </dgm:pt>
    <dgm:pt modelId="{DF6B4827-FBC3-4954-9BBC-5534D918C120}" type="pres">
      <dgm:prSet presAssocID="{CC72F695-FFEC-413E-88E9-759EB95266ED}" presName="node" presStyleLbl="node1" presStyleIdx="5" presStyleCnt="11" custLinFactNeighborY="7720">
        <dgm:presLayoutVars>
          <dgm:bulletEnabled val="1"/>
        </dgm:presLayoutVars>
      </dgm:prSet>
      <dgm:spPr/>
    </dgm:pt>
    <dgm:pt modelId="{1855E556-8430-4F74-81FA-18A62963BBBD}" type="pres">
      <dgm:prSet presAssocID="{B5EE5D5A-CCC1-4F41-A2E3-875E49465029}" presName="sibTrans" presStyleCnt="0"/>
      <dgm:spPr/>
    </dgm:pt>
    <dgm:pt modelId="{A7C57934-D461-4AA4-99EC-AD204B58903E}" type="pres">
      <dgm:prSet presAssocID="{FDF6083E-98FE-4C8E-AD8E-D8BEEA5CC34C}" presName="node" presStyleLbl="node1" presStyleIdx="6" presStyleCnt="11">
        <dgm:presLayoutVars>
          <dgm:bulletEnabled val="1"/>
        </dgm:presLayoutVars>
      </dgm:prSet>
      <dgm:spPr/>
    </dgm:pt>
    <dgm:pt modelId="{7587B51A-9C78-4561-975C-0044D18DD50F}" type="pres">
      <dgm:prSet presAssocID="{979A3C7C-BD07-42AD-8B2E-E95193FA8F27}" presName="sibTrans" presStyleCnt="0"/>
      <dgm:spPr/>
    </dgm:pt>
    <dgm:pt modelId="{1C4D6B4F-3DB0-4D15-99B4-FF364B3BD70B}" type="pres">
      <dgm:prSet presAssocID="{3AD8299D-197F-4A22-B4B5-024899E3567A}" presName="node" presStyleLbl="node1" presStyleIdx="7" presStyleCnt="11">
        <dgm:presLayoutVars>
          <dgm:bulletEnabled val="1"/>
        </dgm:presLayoutVars>
      </dgm:prSet>
      <dgm:spPr/>
    </dgm:pt>
    <dgm:pt modelId="{5EBB00F5-5FF9-41B3-9D26-042F1F8564B1}" type="pres">
      <dgm:prSet presAssocID="{5736F946-EA52-4482-92C4-6A289631F81D}" presName="sibTrans" presStyleCnt="0"/>
      <dgm:spPr/>
    </dgm:pt>
    <dgm:pt modelId="{D04F6465-D6C5-4A3E-ADAC-E0EEE2937F01}" type="pres">
      <dgm:prSet presAssocID="{7DF7BA35-95E4-489C-B771-C28E60EAEF37}" presName="node" presStyleLbl="node1" presStyleIdx="8" presStyleCnt="11" custLinFactNeighborX="53710" custLinFactNeighborY="7720">
        <dgm:presLayoutVars>
          <dgm:bulletEnabled val="1"/>
        </dgm:presLayoutVars>
      </dgm:prSet>
      <dgm:spPr/>
    </dgm:pt>
    <dgm:pt modelId="{231EAC3C-B9D1-4A84-BDA0-AC90474727CF}" type="pres">
      <dgm:prSet presAssocID="{EE0F8561-66AA-451B-BB62-FFF7F5B9587A}" presName="sibTrans" presStyleCnt="0"/>
      <dgm:spPr/>
    </dgm:pt>
    <dgm:pt modelId="{FAD6ABC4-91E4-4D8B-A478-01D9A6982EC1}" type="pres">
      <dgm:prSet presAssocID="{5CBBA6AF-5EAE-467A-AD7A-393CE6F24DE3}" presName="node" presStyleLbl="node1" presStyleIdx="9" presStyleCnt="11" custLinFactX="-65126" custLinFactNeighborX="-100000" custLinFactNeighborY="9817">
        <dgm:presLayoutVars>
          <dgm:bulletEnabled val="1"/>
        </dgm:presLayoutVars>
      </dgm:prSet>
      <dgm:spPr/>
    </dgm:pt>
    <dgm:pt modelId="{CB6E4FA1-1271-4B95-B2A8-EF14D54E40E9}" type="pres">
      <dgm:prSet presAssocID="{3AD35B8E-182E-4EC8-897C-A3BB0937C0A7}" presName="sibTrans" presStyleCnt="0"/>
      <dgm:spPr/>
    </dgm:pt>
    <dgm:pt modelId="{B7F22365-66C3-4B5E-BC88-82B23FA2C789}" type="pres">
      <dgm:prSet presAssocID="{97AEC488-E6F9-479C-AE22-475583178E8B}" presName="node" presStyleLbl="node1" presStyleIdx="10" presStyleCnt="11" custLinFactNeighborX="55126" custLinFactNeighborY="23995">
        <dgm:presLayoutVars>
          <dgm:bulletEnabled val="1"/>
        </dgm:presLayoutVars>
      </dgm:prSet>
      <dgm:spPr>
        <a:xfrm>
          <a:off x="4597075" y="2557471"/>
          <a:ext cx="1670898" cy="1002538"/>
        </a:xfrm>
        <a:prstGeom prst="rect">
          <a:avLst/>
        </a:prstGeom>
      </dgm:spPr>
    </dgm:pt>
  </dgm:ptLst>
  <dgm:cxnLst>
    <dgm:cxn modelId="{1514CB1C-A703-4721-AEF8-9DE07E7A6AF5}" type="presOf" srcId="{3AD8299D-197F-4A22-B4B5-024899E3567A}" destId="{1C4D6B4F-3DB0-4D15-99B4-FF364B3BD70B}" srcOrd="0" destOrd="0" presId="urn:microsoft.com/office/officeart/2005/8/layout/default"/>
    <dgm:cxn modelId="{815FFE20-DD44-4427-940A-5108933FFB1E}" type="presOf" srcId="{4E4CDCA4-431A-4956-A817-321B89294095}" destId="{B06A6303-98A8-4982-B2D9-3F5F440DD782}" srcOrd="0" destOrd="0" presId="urn:microsoft.com/office/officeart/2005/8/layout/default"/>
    <dgm:cxn modelId="{3A53E634-7310-4C68-A888-5CAFADB0C1B5}" type="presOf" srcId="{CC72F695-FFEC-413E-88E9-759EB95266ED}" destId="{DF6B4827-FBC3-4954-9BBC-5534D918C120}" srcOrd="0" destOrd="0" presId="urn:microsoft.com/office/officeart/2005/8/layout/default"/>
    <dgm:cxn modelId="{79126D38-03A1-4EC5-BB83-6B3C9CBDA554}" srcId="{D418EE65-75C1-49F4-9015-9FB283DA3D74}" destId="{7DF7BA35-95E4-489C-B771-C28E60EAEF37}" srcOrd="8" destOrd="0" parTransId="{CC806B57-E27B-4EB7-BCF2-341FC8BEF195}" sibTransId="{EE0F8561-66AA-451B-BB62-FFF7F5B9587A}"/>
    <dgm:cxn modelId="{25241A3A-C1FC-44A2-B78F-E835B87F5062}" srcId="{D418EE65-75C1-49F4-9015-9FB283DA3D74}" destId="{3FAB7364-7D62-4F6A-AD8F-E8FAE27205AE}" srcOrd="4" destOrd="0" parTransId="{48EEA799-9E48-44AC-BDD9-C525D5879167}" sibTransId="{A154313F-D259-4887-891A-EA4847622F0E}"/>
    <dgm:cxn modelId="{66EBCA3F-C955-493B-ABB5-90BCDDD09694}" srcId="{D418EE65-75C1-49F4-9015-9FB283DA3D74}" destId="{FDF6083E-98FE-4C8E-AD8E-D8BEEA5CC34C}" srcOrd="6" destOrd="0" parTransId="{19BDD254-8982-42FE-9E09-5D177852DE4A}" sibTransId="{979A3C7C-BD07-42AD-8B2E-E95193FA8F27}"/>
    <dgm:cxn modelId="{B7622475-8B1E-4C40-903D-402DF02AA7E0}" srcId="{D418EE65-75C1-49F4-9015-9FB283DA3D74}" destId="{5CBBA6AF-5EAE-467A-AD7A-393CE6F24DE3}" srcOrd="9" destOrd="0" parTransId="{6843E815-866D-4243-BF0D-CF6F6DC89A8D}" sibTransId="{3AD35B8E-182E-4EC8-897C-A3BB0937C0A7}"/>
    <dgm:cxn modelId="{EE240388-B25A-4D82-8F7D-73419411D666}" type="presOf" srcId="{8B4FF614-ABA4-4260-A8C8-F634101BAE94}" destId="{892573D4-7667-482B-9290-B684405275A2}" srcOrd="0" destOrd="0" presId="urn:microsoft.com/office/officeart/2005/8/layout/default"/>
    <dgm:cxn modelId="{A0E7FC88-011D-41D0-9CB8-79232FEFF59B}" srcId="{D418EE65-75C1-49F4-9015-9FB283DA3D74}" destId="{E3FA13BA-E63C-476E-B6A8-A8BE5DAA6930}" srcOrd="1" destOrd="0" parTransId="{23F0F265-F98A-4519-B26A-EECF7D25F927}" sibTransId="{095BA8EF-225A-4FA4-AA3A-D8571C5582A9}"/>
    <dgm:cxn modelId="{99A15291-B902-43BF-B4E8-4ACC5AE6D740}" type="presOf" srcId="{E3FA13BA-E63C-476E-B6A8-A8BE5DAA6930}" destId="{8BC34641-0E3C-4BB1-9D6E-145136FA0F8E}" srcOrd="0" destOrd="0" presId="urn:microsoft.com/office/officeart/2005/8/layout/default"/>
    <dgm:cxn modelId="{91AA0893-1F5C-4EB1-A9E6-030C9E81D59E}" type="presOf" srcId="{97AEC488-E6F9-479C-AE22-475583178E8B}" destId="{B7F22365-66C3-4B5E-BC88-82B23FA2C789}" srcOrd="0" destOrd="0" presId="urn:microsoft.com/office/officeart/2005/8/layout/default"/>
    <dgm:cxn modelId="{C599A498-8D50-4E28-A761-E421BCAD35E3}" srcId="{D418EE65-75C1-49F4-9015-9FB283DA3D74}" destId="{CC72F695-FFEC-413E-88E9-759EB95266ED}" srcOrd="5" destOrd="0" parTransId="{B9BA25DC-A9FA-41AB-B7BF-E823A663D799}" sibTransId="{B5EE5D5A-CCC1-4F41-A2E3-875E49465029}"/>
    <dgm:cxn modelId="{E97B059C-3D33-4285-AB32-05C0572E3CD2}" type="presOf" srcId="{FDF6083E-98FE-4C8E-AD8E-D8BEEA5CC34C}" destId="{A7C57934-D461-4AA4-99EC-AD204B58903E}" srcOrd="0" destOrd="0" presId="urn:microsoft.com/office/officeart/2005/8/layout/default"/>
    <dgm:cxn modelId="{C82E23A0-661C-4128-98D6-5AB3247662E5}" type="presOf" srcId="{7DF7BA35-95E4-489C-B771-C28E60EAEF37}" destId="{D04F6465-D6C5-4A3E-ADAC-E0EEE2937F01}" srcOrd="0" destOrd="0" presId="urn:microsoft.com/office/officeart/2005/8/layout/default"/>
    <dgm:cxn modelId="{783805BF-092E-43F8-A5BC-C89C705913FC}" type="presOf" srcId="{3FAB7364-7D62-4F6A-AD8F-E8FAE27205AE}" destId="{27FBB998-C788-46D6-9E4A-4A76DD7ED7B3}" srcOrd="0" destOrd="0" presId="urn:microsoft.com/office/officeart/2005/8/layout/default"/>
    <dgm:cxn modelId="{0E8A00DB-B8BF-4A99-B6DE-479BB50B7E78}" type="presOf" srcId="{5CBBA6AF-5EAE-467A-AD7A-393CE6F24DE3}" destId="{FAD6ABC4-91E4-4D8B-A478-01D9A6982EC1}" srcOrd="0" destOrd="0" presId="urn:microsoft.com/office/officeart/2005/8/layout/default"/>
    <dgm:cxn modelId="{7643ACEA-A985-4892-91EF-B71B553C6346}" srcId="{D418EE65-75C1-49F4-9015-9FB283DA3D74}" destId="{3AD8299D-197F-4A22-B4B5-024899E3567A}" srcOrd="7" destOrd="0" parTransId="{BC723F56-B583-42B9-9E6A-45D167380839}" sibTransId="{5736F946-EA52-4482-92C4-6A289631F81D}"/>
    <dgm:cxn modelId="{943DA1EC-687A-4EDB-9334-3D78CEB87347}" srcId="{D418EE65-75C1-49F4-9015-9FB283DA3D74}" destId="{8B4FF614-ABA4-4260-A8C8-F634101BAE94}" srcOrd="0" destOrd="0" parTransId="{51AB8372-5C13-46F6-8DE2-053A5A301F2E}" sibTransId="{D4B12DEA-5295-4DC1-BEFF-B9D7327A2231}"/>
    <dgm:cxn modelId="{A0BAB4EE-14D5-479F-813C-187B67E65A5E}" srcId="{D418EE65-75C1-49F4-9015-9FB283DA3D74}" destId="{97AEC488-E6F9-479C-AE22-475583178E8B}" srcOrd="10" destOrd="0" parTransId="{7AA5BD92-B552-40B0-9D85-4D7466439EEB}" sibTransId="{C388DBEB-B25F-432D-A9BF-5F9B8A83A1D8}"/>
    <dgm:cxn modelId="{CA09F8EE-A783-487B-A6C0-7A1C2A0EB73C}" srcId="{D418EE65-75C1-49F4-9015-9FB283DA3D74}" destId="{4E4CDCA4-431A-4956-A817-321B89294095}" srcOrd="3" destOrd="0" parTransId="{6AB56BA8-8E95-453D-9A85-FEC716E5DA6C}" sibTransId="{8A0432FA-B5E2-40C5-B833-2995D7F12B82}"/>
    <dgm:cxn modelId="{48DBF5EF-7E02-4674-ADA3-8C92B827BFB4}" type="presOf" srcId="{D418EE65-75C1-49F4-9015-9FB283DA3D74}" destId="{2B5342DD-2393-487B-864A-D8950D4F5380}" srcOrd="0" destOrd="0" presId="urn:microsoft.com/office/officeart/2005/8/layout/default"/>
    <dgm:cxn modelId="{D84AA4F7-A02C-4A09-BB1C-A4280AEBDC79}" type="presOf" srcId="{B2DA674A-475F-485B-96E0-BA646751BE49}" destId="{21095297-07A9-48A4-A74D-0E2A43B4FEAF}" srcOrd="0" destOrd="0" presId="urn:microsoft.com/office/officeart/2005/8/layout/default"/>
    <dgm:cxn modelId="{C0A528F9-5D02-47CF-B7F7-76599F593AF1}" srcId="{D418EE65-75C1-49F4-9015-9FB283DA3D74}" destId="{B2DA674A-475F-485B-96E0-BA646751BE49}" srcOrd="2" destOrd="0" parTransId="{62DA1AFA-68E5-4BFB-A43B-406B4FE675DE}" sibTransId="{57AD3BAF-B4A6-4CCE-8D53-55659D62FA54}"/>
    <dgm:cxn modelId="{3BBBE242-FA83-44A7-BA51-AE8619468C59}" type="presParOf" srcId="{2B5342DD-2393-487B-864A-D8950D4F5380}" destId="{892573D4-7667-482B-9290-B684405275A2}" srcOrd="0" destOrd="0" presId="urn:microsoft.com/office/officeart/2005/8/layout/default"/>
    <dgm:cxn modelId="{8C70C5A3-2E31-4747-B6A1-3E9424DC1556}" type="presParOf" srcId="{2B5342DD-2393-487B-864A-D8950D4F5380}" destId="{5D8A45E9-5B88-4652-A74D-515717781CF5}" srcOrd="1" destOrd="0" presId="urn:microsoft.com/office/officeart/2005/8/layout/default"/>
    <dgm:cxn modelId="{16B3A978-A212-4F73-AB0B-BF59EBC16856}" type="presParOf" srcId="{2B5342DD-2393-487B-864A-D8950D4F5380}" destId="{8BC34641-0E3C-4BB1-9D6E-145136FA0F8E}" srcOrd="2" destOrd="0" presId="urn:microsoft.com/office/officeart/2005/8/layout/default"/>
    <dgm:cxn modelId="{2ED4255D-15AC-4FC9-993F-AB3812B108B2}" type="presParOf" srcId="{2B5342DD-2393-487B-864A-D8950D4F5380}" destId="{8913F950-0E47-4F66-A0A2-FA01FD473B28}" srcOrd="3" destOrd="0" presId="urn:microsoft.com/office/officeart/2005/8/layout/default"/>
    <dgm:cxn modelId="{C3CC77E6-EFA2-4208-A47E-C562AA79FBA7}" type="presParOf" srcId="{2B5342DD-2393-487B-864A-D8950D4F5380}" destId="{21095297-07A9-48A4-A74D-0E2A43B4FEAF}" srcOrd="4" destOrd="0" presId="urn:microsoft.com/office/officeart/2005/8/layout/default"/>
    <dgm:cxn modelId="{8AD74D03-B554-4FFF-818D-A65715AC7A4F}" type="presParOf" srcId="{2B5342DD-2393-487B-864A-D8950D4F5380}" destId="{AF819C1E-9CDB-4024-AF43-0B5693D8D17B}" srcOrd="5" destOrd="0" presId="urn:microsoft.com/office/officeart/2005/8/layout/default"/>
    <dgm:cxn modelId="{1FE53495-D65D-477D-801C-388FBE16CE28}" type="presParOf" srcId="{2B5342DD-2393-487B-864A-D8950D4F5380}" destId="{B06A6303-98A8-4982-B2D9-3F5F440DD782}" srcOrd="6" destOrd="0" presId="urn:microsoft.com/office/officeart/2005/8/layout/default"/>
    <dgm:cxn modelId="{71A4C5CA-48A0-4F26-A367-F07BD1C261BC}" type="presParOf" srcId="{2B5342DD-2393-487B-864A-D8950D4F5380}" destId="{A0F5356F-CC76-4159-8FE7-A106F8CCEAE9}" srcOrd="7" destOrd="0" presId="urn:microsoft.com/office/officeart/2005/8/layout/default"/>
    <dgm:cxn modelId="{E9D81680-BBE4-463D-9A7E-C721CB4FB274}" type="presParOf" srcId="{2B5342DD-2393-487B-864A-D8950D4F5380}" destId="{27FBB998-C788-46D6-9E4A-4A76DD7ED7B3}" srcOrd="8" destOrd="0" presId="urn:microsoft.com/office/officeart/2005/8/layout/default"/>
    <dgm:cxn modelId="{EFC27882-8703-4AF7-9CEB-D87F66D819B8}" type="presParOf" srcId="{2B5342DD-2393-487B-864A-D8950D4F5380}" destId="{471EFD2B-245B-4791-881E-6DDB4A2598C1}" srcOrd="9" destOrd="0" presId="urn:microsoft.com/office/officeart/2005/8/layout/default"/>
    <dgm:cxn modelId="{377B5610-7245-49AD-913D-F2B4AE9F9F5A}" type="presParOf" srcId="{2B5342DD-2393-487B-864A-D8950D4F5380}" destId="{DF6B4827-FBC3-4954-9BBC-5534D918C120}" srcOrd="10" destOrd="0" presId="urn:microsoft.com/office/officeart/2005/8/layout/default"/>
    <dgm:cxn modelId="{4E731681-520C-4949-AE3F-91B9084E831E}" type="presParOf" srcId="{2B5342DD-2393-487B-864A-D8950D4F5380}" destId="{1855E556-8430-4F74-81FA-18A62963BBBD}" srcOrd="11" destOrd="0" presId="urn:microsoft.com/office/officeart/2005/8/layout/default"/>
    <dgm:cxn modelId="{3561B16A-A977-4558-99F3-82A5C8947529}" type="presParOf" srcId="{2B5342DD-2393-487B-864A-D8950D4F5380}" destId="{A7C57934-D461-4AA4-99EC-AD204B58903E}" srcOrd="12" destOrd="0" presId="urn:microsoft.com/office/officeart/2005/8/layout/default"/>
    <dgm:cxn modelId="{571F4554-7B33-417F-AC27-EC371F574451}" type="presParOf" srcId="{2B5342DD-2393-487B-864A-D8950D4F5380}" destId="{7587B51A-9C78-4561-975C-0044D18DD50F}" srcOrd="13" destOrd="0" presId="urn:microsoft.com/office/officeart/2005/8/layout/default"/>
    <dgm:cxn modelId="{306A12A5-58D9-4002-9930-B56B3B506DBD}" type="presParOf" srcId="{2B5342DD-2393-487B-864A-D8950D4F5380}" destId="{1C4D6B4F-3DB0-4D15-99B4-FF364B3BD70B}" srcOrd="14" destOrd="0" presId="urn:microsoft.com/office/officeart/2005/8/layout/default"/>
    <dgm:cxn modelId="{B5658E93-47DB-4BA7-A95F-1731F4AA5B8F}" type="presParOf" srcId="{2B5342DD-2393-487B-864A-D8950D4F5380}" destId="{5EBB00F5-5FF9-41B3-9D26-042F1F8564B1}" srcOrd="15" destOrd="0" presId="urn:microsoft.com/office/officeart/2005/8/layout/default"/>
    <dgm:cxn modelId="{59E13F06-2F28-464F-9910-48EEC7D675E9}" type="presParOf" srcId="{2B5342DD-2393-487B-864A-D8950D4F5380}" destId="{D04F6465-D6C5-4A3E-ADAC-E0EEE2937F01}" srcOrd="16" destOrd="0" presId="urn:microsoft.com/office/officeart/2005/8/layout/default"/>
    <dgm:cxn modelId="{0A42EE60-F3B7-4D81-8106-34293961B16A}" type="presParOf" srcId="{2B5342DD-2393-487B-864A-D8950D4F5380}" destId="{231EAC3C-B9D1-4A84-BDA0-AC90474727CF}" srcOrd="17" destOrd="0" presId="urn:microsoft.com/office/officeart/2005/8/layout/default"/>
    <dgm:cxn modelId="{1610A4A4-860A-4029-AB28-72F7A0C472D5}" type="presParOf" srcId="{2B5342DD-2393-487B-864A-D8950D4F5380}" destId="{FAD6ABC4-91E4-4D8B-A478-01D9A6982EC1}" srcOrd="18" destOrd="0" presId="urn:microsoft.com/office/officeart/2005/8/layout/default"/>
    <dgm:cxn modelId="{C392375E-1D28-43EF-B236-3572AAAB2C65}" type="presParOf" srcId="{2B5342DD-2393-487B-864A-D8950D4F5380}" destId="{CB6E4FA1-1271-4B95-B2A8-EF14D54E40E9}" srcOrd="19" destOrd="0" presId="urn:microsoft.com/office/officeart/2005/8/layout/default"/>
    <dgm:cxn modelId="{564CB697-9539-47CD-BFE7-7E85754485E1}" type="presParOf" srcId="{2B5342DD-2393-487B-864A-D8950D4F5380}" destId="{B7F22365-66C3-4B5E-BC88-82B23FA2C789}" srcOrd="20"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573D4-7667-482B-9290-B684405275A2}">
      <dsp:nvSpPr>
        <dsp:cNvPr id="0" name=""/>
        <dsp:cNvSpPr/>
      </dsp:nvSpPr>
      <dsp:spPr>
        <a:xfrm>
          <a:off x="0" y="321716"/>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SAMHSA CSAT Block Grant</a:t>
          </a:r>
        </a:p>
      </dsp:txBody>
      <dsp:txXfrm>
        <a:off x="0" y="321716"/>
        <a:ext cx="1670898" cy="1002538"/>
      </dsp:txXfrm>
    </dsp:sp>
    <dsp:sp modelId="{8BC34641-0E3C-4BB1-9D6E-145136FA0F8E}">
      <dsp:nvSpPr>
        <dsp:cNvPr id="0" name=""/>
        <dsp:cNvSpPr/>
      </dsp:nvSpPr>
      <dsp:spPr>
        <a:xfrm>
          <a:off x="1840094" y="295610"/>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State General Fund</a:t>
          </a:r>
        </a:p>
      </dsp:txBody>
      <dsp:txXfrm>
        <a:off x="1840094" y="295610"/>
        <a:ext cx="1670898" cy="1002538"/>
      </dsp:txXfrm>
    </dsp:sp>
    <dsp:sp modelId="{21095297-07A9-48A4-A74D-0E2A43B4FEAF}">
      <dsp:nvSpPr>
        <dsp:cNvPr id="0" name=""/>
        <dsp:cNvSpPr/>
      </dsp:nvSpPr>
      <dsp:spPr>
        <a:xfrm>
          <a:off x="3678081" y="262777"/>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Medicaid</a:t>
          </a:r>
        </a:p>
      </dsp:txBody>
      <dsp:txXfrm>
        <a:off x="3678081" y="262777"/>
        <a:ext cx="1670898" cy="1002538"/>
      </dsp:txXfrm>
    </dsp:sp>
    <dsp:sp modelId="{B06A6303-98A8-4982-B2D9-3F5F440DD782}">
      <dsp:nvSpPr>
        <dsp:cNvPr id="0" name=""/>
        <dsp:cNvSpPr/>
      </dsp:nvSpPr>
      <dsp:spPr>
        <a:xfrm>
          <a:off x="5516069" y="262777"/>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SNAP</a:t>
          </a:r>
        </a:p>
      </dsp:txBody>
      <dsp:txXfrm>
        <a:off x="5516069" y="262777"/>
        <a:ext cx="1670898" cy="1002538"/>
      </dsp:txXfrm>
    </dsp:sp>
    <dsp:sp modelId="{27FBB998-C788-46D6-9E4A-4A76DD7ED7B3}">
      <dsp:nvSpPr>
        <dsp:cNvPr id="0" name=""/>
        <dsp:cNvSpPr/>
      </dsp:nvSpPr>
      <dsp:spPr>
        <a:xfrm>
          <a:off x="2106" y="1465239"/>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TANF</a:t>
          </a:r>
        </a:p>
      </dsp:txBody>
      <dsp:txXfrm>
        <a:off x="2106" y="1465239"/>
        <a:ext cx="1670898" cy="1002538"/>
      </dsp:txXfrm>
    </dsp:sp>
    <dsp:sp modelId="{DF6B4827-FBC3-4954-9BBC-5534D918C120}">
      <dsp:nvSpPr>
        <dsp:cNvPr id="0" name=""/>
        <dsp:cNvSpPr/>
      </dsp:nvSpPr>
      <dsp:spPr>
        <a:xfrm>
          <a:off x="1840094" y="1465239"/>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Childcare Development Block Grant</a:t>
          </a:r>
        </a:p>
      </dsp:txBody>
      <dsp:txXfrm>
        <a:off x="1840094" y="1465239"/>
        <a:ext cx="1670898" cy="1002538"/>
      </dsp:txXfrm>
    </dsp:sp>
    <dsp:sp modelId="{A7C57934-D461-4AA4-99EC-AD204B58903E}">
      <dsp:nvSpPr>
        <dsp:cNvPr id="0" name=""/>
        <dsp:cNvSpPr/>
      </dsp:nvSpPr>
      <dsp:spPr>
        <a:xfrm>
          <a:off x="3678081" y="1387843"/>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HUD Section 8</a:t>
          </a:r>
        </a:p>
      </dsp:txBody>
      <dsp:txXfrm>
        <a:off x="3678081" y="1387843"/>
        <a:ext cx="1670898" cy="1002538"/>
      </dsp:txXfrm>
    </dsp:sp>
    <dsp:sp modelId="{1C4D6B4F-3DB0-4D15-99B4-FF364B3BD70B}">
      <dsp:nvSpPr>
        <dsp:cNvPr id="0" name=""/>
        <dsp:cNvSpPr/>
      </dsp:nvSpPr>
      <dsp:spPr>
        <a:xfrm>
          <a:off x="5516069" y="1387843"/>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County General Fund</a:t>
          </a:r>
        </a:p>
      </dsp:txBody>
      <dsp:txXfrm>
        <a:off x="5516069" y="1387843"/>
        <a:ext cx="1670898" cy="1002538"/>
      </dsp:txXfrm>
    </dsp:sp>
    <dsp:sp modelId="{D04F6465-D6C5-4A3E-ADAC-E0EEE2937F01}">
      <dsp:nvSpPr>
        <dsp:cNvPr id="0" name=""/>
        <dsp:cNvSpPr/>
      </dsp:nvSpPr>
      <dsp:spPr>
        <a:xfrm>
          <a:off x="1818539" y="2634867"/>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WIOA Title II</a:t>
          </a:r>
        </a:p>
      </dsp:txBody>
      <dsp:txXfrm>
        <a:off x="1818539" y="2634867"/>
        <a:ext cx="1670898" cy="1002538"/>
      </dsp:txXfrm>
    </dsp:sp>
    <dsp:sp modelId="{FAD6ABC4-91E4-4D8B-A478-01D9A6982EC1}">
      <dsp:nvSpPr>
        <dsp:cNvPr id="0" name=""/>
        <dsp:cNvSpPr/>
      </dsp:nvSpPr>
      <dsp:spPr>
        <a:xfrm>
          <a:off x="0" y="2655890"/>
          <a:ext cx="1670898" cy="1002538"/>
        </a:xfrm>
        <a:prstGeom prst="rect">
          <a:avLst/>
        </a:prstGeom>
        <a:solidFill>
          <a:schemeClr val="bg1"/>
        </a:solidFill>
        <a:ln w="12700" cap="flat" cmpd="sng" algn="ctr">
          <a:solidFill>
            <a:srgbClr val="006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6498"/>
              </a:solidFill>
            </a:rPr>
            <a:t>Private Donors</a:t>
          </a:r>
        </a:p>
      </dsp:txBody>
      <dsp:txXfrm>
        <a:off x="0" y="2655890"/>
        <a:ext cx="1670898" cy="1002538"/>
      </dsp:txXfrm>
    </dsp:sp>
    <dsp:sp modelId="{B7F22365-66C3-4B5E-BC88-82B23FA2C789}">
      <dsp:nvSpPr>
        <dsp:cNvPr id="0" name=""/>
        <dsp:cNvSpPr/>
      </dsp:nvSpPr>
      <dsp:spPr>
        <a:xfrm>
          <a:off x="5518175" y="2775686"/>
          <a:ext cx="1670898" cy="1002538"/>
        </a:xfrm>
        <a:prstGeom prst="rect">
          <a:avLst/>
        </a:prstGeom>
        <a:noFill/>
        <a:ln w="12700" cap="flat" cmpd="sng" algn="ctr">
          <a:solidFill>
            <a:srgbClr val="006498"/>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1600" b="1" kern="1200" dirty="0">
              <a:solidFill>
                <a:schemeClr val="tx1"/>
              </a:solidFill>
              <a:latin typeface="Calibri" panose="020F0502020204030204"/>
              <a:ea typeface="+mn-ea"/>
              <a:cs typeface="+mn-cs"/>
            </a:rPr>
            <a:t>Health plan &amp; hospital community benefit fund</a:t>
          </a:r>
        </a:p>
      </dsp:txBody>
      <dsp:txXfrm>
        <a:off x="5518175" y="2775686"/>
        <a:ext cx="1670898" cy="10025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3646"/>
          </a:xfrm>
          <a:prstGeom prst="rect">
            <a:avLst/>
          </a:prstGeom>
        </p:spPr>
        <p:txBody>
          <a:bodyPr vert="horz" lIns="92541" tIns="46271" rIns="92541" bIns="46271" rtlCol="0"/>
          <a:lstStyle>
            <a:lvl1pPr algn="l">
              <a:defRPr sz="1200"/>
            </a:lvl1pPr>
          </a:lstStyle>
          <a:p>
            <a:endParaRPr lang="en-US" dirty="0"/>
          </a:p>
        </p:txBody>
      </p:sp>
      <p:sp>
        <p:nvSpPr>
          <p:cNvPr id="3" name="Date Placeholder 2"/>
          <p:cNvSpPr>
            <a:spLocks noGrp="1"/>
          </p:cNvSpPr>
          <p:nvPr>
            <p:ph type="dt" idx="1"/>
          </p:nvPr>
        </p:nvSpPr>
        <p:spPr>
          <a:xfrm>
            <a:off x="3939465" y="0"/>
            <a:ext cx="3013764" cy="463646"/>
          </a:xfrm>
          <a:prstGeom prst="rect">
            <a:avLst/>
          </a:prstGeom>
        </p:spPr>
        <p:txBody>
          <a:bodyPr vert="horz" lIns="92541" tIns="46271" rIns="92541" bIns="46271" rtlCol="0"/>
          <a:lstStyle>
            <a:lvl1pPr algn="r">
              <a:defRPr sz="1200"/>
            </a:lvl1pPr>
          </a:lstStyle>
          <a:p>
            <a:fld id="{4FFD13E4-C94A-2F46-9680-65AD7895D74B}" type="datetimeFigureOut">
              <a:rPr lang="en-US" smtClean="0"/>
              <a:t>6/7/2018</a:t>
            </a:fld>
            <a:endParaRPr lang="en-US" dirty="0"/>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2541" tIns="46271" rIns="92541" bIns="46271"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1" tIns="46271" rIns="92541" bIns="462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4" cy="463645"/>
          </a:xfrm>
          <a:prstGeom prst="rect">
            <a:avLst/>
          </a:prstGeom>
        </p:spPr>
        <p:txBody>
          <a:bodyPr vert="horz" lIns="92541" tIns="46271" rIns="92541" bIns="462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5" y="8777193"/>
            <a:ext cx="3013764" cy="463645"/>
          </a:xfrm>
          <a:prstGeom prst="rect">
            <a:avLst/>
          </a:prstGeom>
        </p:spPr>
        <p:txBody>
          <a:bodyPr vert="horz" lIns="92541" tIns="46271" rIns="92541" bIns="46271" rtlCol="0" anchor="b"/>
          <a:lstStyle>
            <a:lvl1pPr algn="r">
              <a:defRPr sz="1200"/>
            </a:lvl1pPr>
          </a:lstStyle>
          <a:p>
            <a:fld id="{1ED71380-2CFC-514B-8308-57EDFB783EAB}" type="slidenum">
              <a:rPr lang="en-US" smtClean="0"/>
              <a:t>‹#›</a:t>
            </a:fld>
            <a:endParaRPr lang="en-US" dirty="0"/>
          </a:p>
        </p:txBody>
      </p:sp>
    </p:spTree>
    <p:extLst>
      <p:ext uri="{BB962C8B-B14F-4D97-AF65-F5344CB8AC3E}">
        <p14:creationId xmlns:p14="http://schemas.microsoft.com/office/powerpoint/2010/main" val="47279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Arial" panose="020B0604020202020204" pitchFamily="34" charset="0"/>
              <a:buChar char="•"/>
            </a:pPr>
            <a:r>
              <a:rPr lang="en-US" dirty="0"/>
              <a:t>Table Of contents</a:t>
            </a:r>
          </a:p>
          <a:p>
            <a:pPr marL="171450" indent="-171450">
              <a:buFont typeface="Arial" panose="020B0604020202020204" pitchFamily="34" charset="0"/>
              <a:buChar char="•"/>
            </a:pPr>
            <a:r>
              <a:rPr lang="en-US" dirty="0"/>
              <a:t>Draft 1-2 slides: How does this apply to me &amp; clients? SH as emerging area. Webinar, invite others that may need be interested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1</a:t>
            </a:fld>
            <a:endParaRPr lang="en-US" dirty="0"/>
          </a:p>
        </p:txBody>
      </p:sp>
    </p:spTree>
    <p:extLst>
      <p:ext uri="{BB962C8B-B14F-4D97-AF65-F5344CB8AC3E}">
        <p14:creationId xmlns:p14="http://schemas.microsoft.com/office/powerpoint/2010/main" val="202333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14</a:t>
            </a:fld>
            <a:endParaRPr lang="en-US" dirty="0"/>
          </a:p>
        </p:txBody>
      </p:sp>
    </p:spTree>
    <p:extLst>
      <p:ext uri="{BB962C8B-B14F-4D97-AF65-F5344CB8AC3E}">
        <p14:creationId xmlns:p14="http://schemas.microsoft.com/office/powerpoint/2010/main" val="131371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15</a:t>
            </a:fld>
            <a:endParaRPr lang="en-US" dirty="0"/>
          </a:p>
        </p:txBody>
      </p:sp>
    </p:spTree>
    <p:extLst>
      <p:ext uri="{BB962C8B-B14F-4D97-AF65-F5344CB8AC3E}">
        <p14:creationId xmlns:p14="http://schemas.microsoft.com/office/powerpoint/2010/main" val="379573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United States Interagency Council on Homelessness (2015). Opening doors federal strategic plan to prevent and end homelessness. Retrieved from https://www.usich.gov/resources/uploads/asset_library/USICH_OpeningDoors_Amendment2015_FINAL.pdf </a:t>
            </a:r>
          </a:p>
        </p:txBody>
      </p:sp>
      <p:sp>
        <p:nvSpPr>
          <p:cNvPr id="4" name="Slide Number Placeholder 3"/>
          <p:cNvSpPr>
            <a:spLocks noGrp="1"/>
          </p:cNvSpPr>
          <p:nvPr>
            <p:ph type="sldNum" sz="quarter" idx="10"/>
          </p:nvPr>
        </p:nvSpPr>
        <p:spPr/>
        <p:txBody>
          <a:bodyPr/>
          <a:lstStyle/>
          <a:p>
            <a:fld id="{1ED71380-2CFC-514B-8308-57EDFB783EAB}" type="slidenum">
              <a:rPr lang="en-US" smtClean="0"/>
              <a:t>16</a:t>
            </a:fld>
            <a:endParaRPr lang="en-US" dirty="0"/>
          </a:p>
        </p:txBody>
      </p:sp>
    </p:spTree>
    <p:extLst>
      <p:ext uri="{BB962C8B-B14F-4D97-AF65-F5344CB8AC3E}">
        <p14:creationId xmlns:p14="http://schemas.microsoft.com/office/powerpoint/2010/main" val="336390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17</a:t>
            </a:fld>
            <a:endParaRPr lang="en-US" dirty="0"/>
          </a:p>
        </p:txBody>
      </p:sp>
    </p:spTree>
    <p:extLst>
      <p:ext uri="{BB962C8B-B14F-4D97-AF65-F5344CB8AC3E}">
        <p14:creationId xmlns:p14="http://schemas.microsoft.com/office/powerpoint/2010/main" val="46301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scale?</a:t>
            </a:r>
          </a:p>
        </p:txBody>
      </p:sp>
      <p:sp>
        <p:nvSpPr>
          <p:cNvPr id="4" name="Slide Number Placeholder 3"/>
          <p:cNvSpPr>
            <a:spLocks noGrp="1"/>
          </p:cNvSpPr>
          <p:nvPr>
            <p:ph type="sldNum" sz="quarter" idx="10"/>
          </p:nvPr>
        </p:nvSpPr>
        <p:spPr/>
        <p:txBody>
          <a:bodyPr/>
          <a:lstStyle/>
          <a:p>
            <a:fld id="{1ED71380-2CFC-514B-8308-57EDFB783EAB}" type="slidenum">
              <a:rPr lang="en-US" smtClean="0"/>
              <a:t>18</a:t>
            </a:fld>
            <a:endParaRPr lang="en-US" dirty="0"/>
          </a:p>
        </p:txBody>
      </p:sp>
    </p:spTree>
    <p:extLst>
      <p:ext uri="{BB962C8B-B14F-4D97-AF65-F5344CB8AC3E}">
        <p14:creationId xmlns:p14="http://schemas.microsoft.com/office/powerpoint/2010/main" val="326400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20</a:t>
            </a:fld>
            <a:endParaRPr lang="en-US" dirty="0"/>
          </a:p>
        </p:txBody>
      </p:sp>
    </p:spTree>
    <p:extLst>
      <p:ext uri="{BB962C8B-B14F-4D97-AF65-F5344CB8AC3E}">
        <p14:creationId xmlns:p14="http://schemas.microsoft.com/office/powerpoint/2010/main" val="366705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21</a:t>
            </a:fld>
            <a:endParaRPr lang="en-US" dirty="0"/>
          </a:p>
        </p:txBody>
      </p:sp>
    </p:spTree>
    <p:extLst>
      <p:ext uri="{BB962C8B-B14F-4D97-AF65-F5344CB8AC3E}">
        <p14:creationId xmlns:p14="http://schemas.microsoft.com/office/powerpoint/2010/main" val="213777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http://coloradocareyes.co/wp-content/uploads/2015/04/1332_ACA_state_waivers_for_innovation.pdf</a:t>
            </a:r>
          </a:p>
          <a:p>
            <a:r>
              <a:rPr lang="en-US" altLang="en-US" b="1" dirty="0">
                <a:ea typeface="ＭＳ Ｐゴシック" panose="020B0600070205080204" pitchFamily="34" charset="-128"/>
              </a:rPr>
              <a:t>Section 1332, State Innovation Waivers, https://www.cms.gov/CCIIO/Programs-and-Initiatives/State-Innovation-Waivers/Section_1332_state_Innovation_Waivers-.html</a:t>
            </a:r>
          </a:p>
          <a:p>
            <a:r>
              <a:rPr lang="en-US" altLang="en-US" b="1" dirty="0">
                <a:ea typeface="ＭＳ Ｐゴシック" panose="020B0600070205080204" pitchFamily="34" charset="-128"/>
              </a:rPr>
              <a:t>Application, Review, and Reporting  Process for Waivers for State Innovation, Federal Register, Feb. 27, 2012, 77 FR 11700 </a:t>
            </a:r>
          </a:p>
          <a:p>
            <a:r>
              <a:rPr lang="en-US" altLang="en-US" b="1" dirty="0">
                <a:ea typeface="ＭＳ Ｐゴシック" panose="020B0600070205080204" pitchFamily="34" charset="-128"/>
              </a:rPr>
              <a:t>Waivers for State Innovation, Guidance, Dec. 15, 2015, https://www.federalregister.gov/articles/2015/12/16/2015-31563/waivers-for-state-innovation</a:t>
            </a:r>
          </a:p>
          <a:p>
            <a:endParaRPr lang="en-US" altLang="en-US" b="1" dirty="0">
              <a:ea typeface="ＭＳ Ｐゴシック" panose="020B0600070205080204" pitchFamily="34" charset="-128"/>
            </a:endParaRPr>
          </a:p>
          <a:p>
            <a:endParaRPr lang="en-US" altLang="en-US" b="1"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22</a:t>
            </a:fld>
            <a:endParaRPr lang="en-US" dirty="0"/>
          </a:p>
        </p:txBody>
      </p:sp>
    </p:spTree>
    <p:extLst>
      <p:ext uri="{BB962C8B-B14F-4D97-AF65-F5344CB8AC3E}">
        <p14:creationId xmlns:p14="http://schemas.microsoft.com/office/powerpoint/2010/main" val="403638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http://coloradocareyes.co/wp-content/uploads/2015/04/1332_ACA_state_waivers_for_innovation.pdf</a:t>
            </a:r>
          </a:p>
          <a:p>
            <a:r>
              <a:rPr lang="en-US" altLang="en-US" b="1" dirty="0">
                <a:ea typeface="ＭＳ Ｐゴシック" panose="020B0600070205080204" pitchFamily="34" charset="-128"/>
              </a:rPr>
              <a:t>Section 1332, State Innovation Waivers, https://www.cms.gov/CCIIO/Programs-and-Initiatives/State-Innovation-Waivers/Section_1332_state_Innovation_Waivers-.html</a:t>
            </a:r>
          </a:p>
          <a:p>
            <a:r>
              <a:rPr lang="en-US" altLang="en-US" b="1" dirty="0">
                <a:ea typeface="ＭＳ Ｐゴシック" panose="020B0600070205080204" pitchFamily="34" charset="-128"/>
              </a:rPr>
              <a:t>Application, Review, and Reporting  Process for Waivers for State Innovation, Federal Register, Feb. 27, 2012, 77 FR 11700 </a:t>
            </a:r>
          </a:p>
          <a:p>
            <a:r>
              <a:rPr lang="en-US" altLang="en-US" b="1" dirty="0">
                <a:ea typeface="ＭＳ Ｐゴシック" panose="020B0600070205080204" pitchFamily="34" charset="-128"/>
              </a:rPr>
              <a:t>Waivers for State Innovation, Guidance, Dec. 15, 2015, https://www.federalregister.gov/articles/2015/12/16/2015-31563/waivers-for-state-innovation</a:t>
            </a:r>
          </a:p>
          <a:p>
            <a:endParaRPr lang="en-US" altLang="en-US" b="1" dirty="0">
              <a:ea typeface="ＭＳ Ｐゴシック" panose="020B0600070205080204" pitchFamily="34" charset="-128"/>
            </a:endParaRPr>
          </a:p>
          <a:p>
            <a:endParaRPr lang="en-US" altLang="en-US" b="1"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23</a:t>
            </a:fld>
            <a:endParaRPr lang="en-US" dirty="0"/>
          </a:p>
        </p:txBody>
      </p:sp>
    </p:spTree>
    <p:extLst>
      <p:ext uri="{BB962C8B-B14F-4D97-AF65-F5344CB8AC3E}">
        <p14:creationId xmlns:p14="http://schemas.microsoft.com/office/powerpoint/2010/main" val="195625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08"/>
            <a:r>
              <a:rPr lang="en-US" altLang="en-US" dirty="0"/>
              <a:t>Jane was a polysubstance homeless user with 2 girls in foster care and their father is in prison.  She gave birth to youngest while at residential treatment and then into CCC’s family recovery housing with family mentoring and supported employment. Jane earned her GED and now is working as Parent Partner for Clackamas County Human Services where she earns $15 per hour and is off TANF. Receives minimal SNAP.</a:t>
            </a:r>
          </a:p>
          <a:p>
            <a:endParaRPr lang="en-US" altLang="en-US" b="1"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24</a:t>
            </a:fld>
            <a:endParaRPr lang="en-US" dirty="0"/>
          </a:p>
        </p:txBody>
      </p:sp>
    </p:spTree>
    <p:extLst>
      <p:ext uri="{BB962C8B-B14F-4D97-AF65-F5344CB8AC3E}">
        <p14:creationId xmlns:p14="http://schemas.microsoft.com/office/powerpoint/2010/main" val="202586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2</a:t>
            </a:fld>
            <a:endParaRPr lang="en-US" dirty="0"/>
          </a:p>
        </p:txBody>
      </p:sp>
    </p:spTree>
    <p:extLst>
      <p:ext uri="{BB962C8B-B14F-4D97-AF65-F5344CB8AC3E}">
        <p14:creationId xmlns:p14="http://schemas.microsoft.com/office/powerpoint/2010/main" val="407573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29</a:t>
            </a:fld>
            <a:endParaRPr lang="en-US"/>
          </a:p>
        </p:txBody>
      </p:sp>
    </p:spTree>
    <p:extLst>
      <p:ext uri="{BB962C8B-B14F-4D97-AF65-F5344CB8AC3E}">
        <p14:creationId xmlns:p14="http://schemas.microsoft.com/office/powerpoint/2010/main" val="58709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58E19-89B1-7E4E-BB8D-BA1FEF01DDA6}" type="slidenum">
              <a:rPr lang="en-US" smtClean="0"/>
              <a:t>3</a:t>
            </a:fld>
            <a:endParaRPr lang="en-US" dirty="0"/>
          </a:p>
        </p:txBody>
      </p:sp>
    </p:spTree>
    <p:extLst>
      <p:ext uri="{BB962C8B-B14F-4D97-AF65-F5344CB8AC3E}">
        <p14:creationId xmlns:p14="http://schemas.microsoft.com/office/powerpoint/2010/main" val="209689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4</a:t>
            </a:fld>
            <a:endParaRPr lang="en-US" dirty="0"/>
          </a:p>
        </p:txBody>
      </p:sp>
    </p:spTree>
    <p:extLst>
      <p:ext uri="{BB962C8B-B14F-4D97-AF65-F5344CB8AC3E}">
        <p14:creationId xmlns:p14="http://schemas.microsoft.com/office/powerpoint/2010/main" val="24614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5</a:t>
            </a:fld>
            <a:endParaRPr lang="en-US" dirty="0"/>
          </a:p>
        </p:txBody>
      </p:sp>
    </p:spTree>
    <p:extLst>
      <p:ext uri="{BB962C8B-B14F-4D97-AF65-F5344CB8AC3E}">
        <p14:creationId xmlns:p14="http://schemas.microsoft.com/office/powerpoint/2010/main" val="388032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08">
              <a:defRPr/>
            </a:pPr>
            <a:endParaRPr lang="en-US" b="1" cap="all" dirty="0">
              <a:solidFill>
                <a:schemeClr val="bg1"/>
              </a:solidFill>
              <a:latin typeface="Arial Black" charset="0"/>
              <a:ea typeface="Arial Black" charset="0"/>
              <a:cs typeface="Arial Black" charset="0"/>
            </a:endParaRPr>
          </a:p>
          <a:p>
            <a:endParaRPr lang="en-US" dirty="0"/>
          </a:p>
        </p:txBody>
      </p:sp>
      <p:sp>
        <p:nvSpPr>
          <p:cNvPr id="4" name="Slide Number Placeholder 3"/>
          <p:cNvSpPr>
            <a:spLocks noGrp="1"/>
          </p:cNvSpPr>
          <p:nvPr>
            <p:ph type="sldNum" sz="quarter" idx="10"/>
          </p:nvPr>
        </p:nvSpPr>
        <p:spPr/>
        <p:txBody>
          <a:bodyPr/>
          <a:lstStyle/>
          <a:p>
            <a:fld id="{E24F3081-8452-544A-9DA9-3D48CB7B906C}" type="slidenum">
              <a:rPr lang="en-US" smtClean="0"/>
              <a:t>6</a:t>
            </a:fld>
            <a:endParaRPr lang="en-US" dirty="0"/>
          </a:p>
        </p:txBody>
      </p:sp>
    </p:spTree>
    <p:extLst>
      <p:ext uri="{BB962C8B-B14F-4D97-AF65-F5344CB8AC3E}">
        <p14:creationId xmlns:p14="http://schemas.microsoft.com/office/powerpoint/2010/main" val="124723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slide for smart art / charts / or screenshot images</a:t>
            </a:r>
          </a:p>
          <a:p>
            <a:endParaRPr lang="en-US" baseline="0" dirty="0"/>
          </a:p>
          <a:p>
            <a:r>
              <a:rPr lang="en-US" dirty="0"/>
              <a:t>This Oregon study, released by Enterprise Community Partners, explores the link between affordable housing and health care through the lens of several national health reform metrics: better connection to primary care, fewer emergency department visits, improved access to and quality of care, and lower costs.</a:t>
            </a:r>
          </a:p>
          <a:p>
            <a:r>
              <a:rPr lang="en-US" dirty="0"/>
              <a:t>An analysis by the Center for Outcomes Research and Education (CORE) found that when Medicaid-covered residents moved into one of 145 different affordable housing properties in Portland, Oregon, health care experiences changed dramatically. Over the following year, these residents used more primary care by 20 percent, had fewer emergency department visits by 18 percent, and accumulated lower medical expenditures by 12 percent. Residents also reported better access to and quality of health care. It was also found that integrated health services were a key driver of health care outcomes. The results hold national implications for health care systems, payers and policy makers looking for upstream solutions to address major health care needs and fulfill health care reform goals. Housing with integrated health services is an important solution toward bending the health care cost curve.</a:t>
            </a:r>
          </a:p>
          <a:p>
            <a:endParaRPr lang="en-US" dirty="0"/>
          </a:p>
          <a:p>
            <a:r>
              <a:rPr lang="en-US" dirty="0"/>
              <a:t>Huge policy questions and implications in the coming year. We recently started a housing and healthcare group within HMA to focus explicitly on this. More and more payers are looking at investing resources in housing even though CMS does not currently permit funding of housing (operational expenses, capital funding). Ways states and others have continued to get around this, requires complex blending of funding. </a:t>
            </a:r>
          </a:p>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10</a:t>
            </a:fld>
            <a:endParaRPr lang="en-US" dirty="0"/>
          </a:p>
        </p:txBody>
      </p:sp>
    </p:spTree>
    <p:extLst>
      <p:ext uri="{BB962C8B-B14F-4D97-AF65-F5344CB8AC3E}">
        <p14:creationId xmlns:p14="http://schemas.microsoft.com/office/powerpoint/2010/main" val="2473126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11</a:t>
            </a:fld>
            <a:endParaRPr lang="en-US" dirty="0"/>
          </a:p>
        </p:txBody>
      </p:sp>
    </p:spTree>
    <p:extLst>
      <p:ext uri="{BB962C8B-B14F-4D97-AF65-F5344CB8AC3E}">
        <p14:creationId xmlns:p14="http://schemas.microsoft.com/office/powerpoint/2010/main" val="232691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1380-2CFC-514B-8308-57EDFB783EAB}" type="slidenum">
              <a:rPr lang="en-US" smtClean="0"/>
              <a:t>13</a:t>
            </a:fld>
            <a:endParaRPr lang="en-US" dirty="0"/>
          </a:p>
        </p:txBody>
      </p:sp>
    </p:spTree>
    <p:extLst>
      <p:ext uri="{BB962C8B-B14F-4D97-AF65-F5344CB8AC3E}">
        <p14:creationId xmlns:p14="http://schemas.microsoft.com/office/powerpoint/2010/main" val="289879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healthmanagemen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5B1A1A-293D-4019-A936-5D1036C115FE}" type="datetime1">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8901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E40D8-F287-4253-AE8D-C364A36866FA}" type="datetime1">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100088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A84DC-C6EE-47E0-A630-9EBB0EF3A4D9}" type="datetime1">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64041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1128060" y="5059046"/>
            <a:ext cx="6879436" cy="396876"/>
          </a:xfrm>
        </p:spPr>
        <p:txBody>
          <a:bodyPr>
            <a:normAutofit/>
          </a:bodyPr>
          <a:lstStyle>
            <a:lvl1pPr marL="0" indent="0" algn="ctr">
              <a:buNone/>
              <a:defRPr sz="2000">
                <a:solidFill>
                  <a:schemeClr val="tx1">
                    <a:lumMod val="50000"/>
                    <a:lumOff val="50000"/>
                  </a:schemeClr>
                </a:solidFill>
              </a:defRPr>
            </a:lvl1pPr>
          </a:lstStyle>
          <a:p>
            <a:pPr lvl="0"/>
            <a:r>
              <a:rPr lang="en-US" dirty="0"/>
              <a:t>Click to edit Master</a:t>
            </a:r>
          </a:p>
        </p:txBody>
      </p:sp>
      <p:cxnSp>
        <p:nvCxnSpPr>
          <p:cNvPr id="10" name="Straight Connector 9"/>
          <p:cNvCxnSpPr/>
          <p:nvPr userDrawn="1"/>
        </p:nvCxnSpPr>
        <p:spPr>
          <a:xfrm>
            <a:off x="1128060" y="2061886"/>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128060" y="3581400"/>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3"/>
          <p:cNvSpPr>
            <a:spLocks noGrp="1"/>
          </p:cNvSpPr>
          <p:nvPr>
            <p:ph type="body" sz="quarter" idx="13"/>
          </p:nvPr>
        </p:nvSpPr>
        <p:spPr>
          <a:xfrm>
            <a:off x="1128061" y="2062207"/>
            <a:ext cx="6887880" cy="1526717"/>
          </a:xfrm>
        </p:spPr>
        <p:txBody>
          <a:bodyPr>
            <a:noAutofit/>
          </a:bodyPr>
          <a:lstStyle>
            <a:lvl1pPr marL="0" indent="0" algn="ctr">
              <a:lnSpc>
                <a:spcPct val="100000"/>
              </a:lnSpc>
              <a:spcBef>
                <a:spcPts val="0"/>
              </a:spcBef>
              <a:buNone/>
              <a:defRPr sz="4400">
                <a:solidFill>
                  <a:srgbClr val="195C8E"/>
                </a:solidFill>
              </a:defRPr>
            </a:lvl1pPr>
          </a:lstStyle>
          <a:p>
            <a:pPr lvl="0"/>
            <a:r>
              <a:rPr lang="en-US" dirty="0"/>
              <a:t>Click to edit Master text styles</a:t>
            </a:r>
          </a:p>
        </p:txBody>
      </p:sp>
      <p:sp>
        <p:nvSpPr>
          <p:cNvPr id="13" name="Text Placeholder 48"/>
          <p:cNvSpPr>
            <a:spLocks noGrp="1"/>
          </p:cNvSpPr>
          <p:nvPr>
            <p:ph type="body" sz="quarter" idx="14"/>
          </p:nvPr>
        </p:nvSpPr>
        <p:spPr>
          <a:xfrm>
            <a:off x="1128713" y="3640619"/>
            <a:ext cx="6886575" cy="332332"/>
          </a:xfrm>
        </p:spPr>
        <p:txBody>
          <a:bodyPr>
            <a:normAutofit/>
          </a:bodyPr>
          <a:lstStyle>
            <a:lvl1pPr marL="0" indent="0" algn="ctr">
              <a:buNone/>
              <a:defRPr sz="1600">
                <a:solidFill>
                  <a:schemeClr val="tx1"/>
                </a:solidFill>
              </a:defRPr>
            </a:lvl1pPr>
          </a:lstStyle>
          <a:p>
            <a:pPr lvl="0"/>
            <a:r>
              <a:rPr lang="en-US" dirty="0"/>
              <a:t>Click to edit Master text styles</a:t>
            </a:r>
          </a:p>
        </p:txBody>
      </p:sp>
      <p:sp>
        <p:nvSpPr>
          <p:cNvPr id="4" name="Rectangle 3"/>
          <p:cNvSpPr/>
          <p:nvPr userDrawn="1"/>
        </p:nvSpPr>
        <p:spPr>
          <a:xfrm>
            <a:off x="8007495" y="6303129"/>
            <a:ext cx="1128060" cy="554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0" y="6551706"/>
            <a:ext cx="9144000" cy="306294"/>
          </a:xfrm>
          <a:prstGeom prst="rect">
            <a:avLst/>
          </a:prstGeom>
          <a:solidFill>
            <a:srgbClr val="195C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TextBox 8">
            <a:hlinkClick r:id="rId2"/>
          </p:cNvPr>
          <p:cNvSpPr txBox="1"/>
          <p:nvPr userDrawn="1"/>
        </p:nvSpPr>
        <p:spPr>
          <a:xfrm>
            <a:off x="3116872" y="6527812"/>
            <a:ext cx="3053648" cy="307777"/>
          </a:xfrm>
          <a:prstGeom prst="rect">
            <a:avLst/>
          </a:prstGeom>
          <a:noFill/>
        </p:spPr>
        <p:txBody>
          <a:bodyPr wrap="square" rtlCol="0">
            <a:spAutoFit/>
          </a:bodyPr>
          <a:lstStyle/>
          <a:p>
            <a:pPr algn="ctr"/>
            <a:r>
              <a:rPr lang="en-US" sz="1400" dirty="0">
                <a:solidFill>
                  <a:prstClr val="white"/>
                </a:solidFill>
                <a:latin typeface="Book Antiqua"/>
                <a:cs typeface="Book Antiqua"/>
              </a:rPr>
              <a:t>HealthManagement.com</a:t>
            </a:r>
          </a:p>
        </p:txBody>
      </p:sp>
    </p:spTree>
    <p:extLst>
      <p:ext uri="{BB962C8B-B14F-4D97-AF65-F5344CB8AC3E}">
        <p14:creationId xmlns:p14="http://schemas.microsoft.com/office/powerpoint/2010/main" val="317779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67BCF-4ECB-4461-9396-6BD28484108A}" type="datetime1">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101375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96E11-BA07-4A83-9C5D-C936266C0F8F}" type="datetime1">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8326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3C93E-4662-4628-B984-F2323CDBF432}" type="datetime1">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143353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2ADACF-7B82-4A52-8239-1C0ECBE424DF}" type="datetime1">
              <a:rPr lang="en-US" smtClean="0"/>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86744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9CD4C1-6872-488D-BC40-7F4D95BED10A}" type="datetime1">
              <a:rPr lang="en-US" smtClean="0"/>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196947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EC8AC-D371-4C25-ABB6-3E7C3063E4D1}" type="datetime1">
              <a:rPr lang="en-US" smtClean="0"/>
              <a:t>6/7/2018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173567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D11C3-FFC7-4E04-A3D7-5D4AEFE896AA}" type="datetime1">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14642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08910-10DA-4A1A-AEC3-D8B6E98BDCEC}" type="datetime1">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dirty="0"/>
          </a:p>
        </p:txBody>
      </p:sp>
    </p:spTree>
    <p:extLst>
      <p:ext uri="{BB962C8B-B14F-4D97-AF65-F5344CB8AC3E}">
        <p14:creationId xmlns:p14="http://schemas.microsoft.com/office/powerpoint/2010/main" val="201223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5CA73-C37A-4F05-B28C-A2CBDDB91C05}" type="datetime1">
              <a:rPr lang="en-US" smtClean="0"/>
              <a:t>6/7/2018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BC63C-A90F-384A-918D-1423499908E7}" type="slidenum">
              <a:rPr lang="en-US" smtClean="0"/>
              <a:t>‹#›</a:t>
            </a:fld>
            <a:endParaRPr lang="en-US" dirty="0"/>
          </a:p>
        </p:txBody>
      </p:sp>
    </p:spTree>
    <p:extLst>
      <p:ext uri="{BB962C8B-B14F-4D97-AF65-F5344CB8AC3E}">
        <p14:creationId xmlns:p14="http://schemas.microsoft.com/office/powerpoint/2010/main" val="796079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thenationalcouncil.org/wp-content/uploads/2018/05/18_Recovery-Housing-Toolkit_5.3.2018.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thenationalcouncil.org/wp-content/uploads/2018/05/18_Recovery-Housing-Toolkit_5.3.2018.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sich.gov/resources/uploads/asset_library/USICH_OpeningDoors_Amendment2015_FINAL.pdf" TargetMode="External"/><Relationship Id="rId2" Type="http://schemas.openxmlformats.org/officeDocument/2006/relationships/hyperlink" Target="https://www.centeronaddiction.org/newsroom/press-releases/2010-behind-bars-II" TargetMode="External"/><Relationship Id="rId1" Type="http://schemas.openxmlformats.org/officeDocument/2006/relationships/slideLayout" Target="../slideLayouts/slideLayout7.xml"/><Relationship Id="rId4" Type="http://schemas.openxmlformats.org/officeDocument/2006/relationships/hyperlink" Target="http://www.bazelon.org/LinkClick.aspx?fileticket=TGW5AEIvqjs%3D&amp;tabid=738" TargetMode="Externa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6AA2C4-AE0E-5946-A9D4-6533D68737BD}" type="slidenum">
              <a:rPr lang="en-US" smtClean="0"/>
              <a:t>1</a:t>
            </a:fld>
            <a:endParaRPr lang="en-US" dirty="0"/>
          </a:p>
        </p:txBody>
      </p:sp>
      <p:pic>
        <p:nvPicPr>
          <p:cNvPr id="3" name="Picture 2">
            <a:extLst>
              <a:ext uri="{FF2B5EF4-FFF2-40B4-BE49-F238E27FC236}">
                <a16:creationId xmlns:a16="http://schemas.microsoft.com/office/drawing/2014/main" id="{7AF978B2-E83E-4784-8294-95C1225FE8BF}"/>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22892"/>
            <a:ext cx="9147109" cy="6859137"/>
          </a:xfrm>
          <a:prstGeom prst="rect">
            <a:avLst/>
          </a:prstGeom>
          <a:solidFill>
            <a:schemeClr val="bg2"/>
          </a:solidFill>
        </p:spPr>
      </p:pic>
      <p:cxnSp>
        <p:nvCxnSpPr>
          <p:cNvPr id="8" name="Straight Connector 7"/>
          <p:cNvCxnSpPr>
            <a:cxnSpLocks/>
          </p:cNvCxnSpPr>
          <p:nvPr/>
        </p:nvCxnSpPr>
        <p:spPr>
          <a:xfrm>
            <a:off x="0" y="1716963"/>
            <a:ext cx="9144000" cy="1"/>
          </a:xfrm>
          <a:prstGeom prst="line">
            <a:avLst/>
          </a:prstGeom>
          <a:ln w="6350">
            <a:solidFill>
              <a:srgbClr val="00649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8734" y="5141034"/>
            <a:ext cx="10695007" cy="0"/>
          </a:xfrm>
          <a:prstGeom prst="line">
            <a:avLst/>
          </a:prstGeom>
          <a:ln w="6350">
            <a:solidFill>
              <a:srgbClr val="006498"/>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454095" y="3910511"/>
            <a:ext cx="2060752" cy="816058"/>
          </a:xfrm>
          <a:prstGeom prst="rect">
            <a:avLst/>
          </a:prstGeom>
        </p:spPr>
      </p:pic>
      <p:cxnSp>
        <p:nvCxnSpPr>
          <p:cNvPr id="11" name="Straight Connector 10"/>
          <p:cNvCxnSpPr/>
          <p:nvPr/>
        </p:nvCxnSpPr>
        <p:spPr>
          <a:xfrm>
            <a:off x="2651596" y="2278501"/>
            <a:ext cx="0" cy="2291137"/>
          </a:xfrm>
          <a:prstGeom prst="line">
            <a:avLst/>
          </a:prstGeom>
          <a:ln>
            <a:solidFill>
              <a:srgbClr val="00649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62688" y="2294736"/>
            <a:ext cx="5452662" cy="2646878"/>
          </a:xfrm>
          <a:prstGeom prst="rect">
            <a:avLst/>
          </a:prstGeom>
          <a:noFill/>
        </p:spPr>
        <p:txBody>
          <a:bodyPr wrap="square" rtlCol="0">
            <a:spAutoFit/>
          </a:bodyPr>
          <a:lstStyle/>
          <a:p>
            <a:r>
              <a:rPr lang="en-US" sz="3000" b="1" dirty="0">
                <a:solidFill>
                  <a:schemeClr val="accent1"/>
                </a:solidFill>
              </a:rPr>
              <a:t>PARTNERSHIP OPPORTUNITIES FOR PAYERS, PROVIDERS AND STATES: </a:t>
            </a:r>
          </a:p>
          <a:p>
            <a:endParaRPr lang="en-US" sz="1600" b="1" dirty="0">
              <a:solidFill>
                <a:schemeClr val="accent1"/>
              </a:solidFill>
            </a:endParaRPr>
          </a:p>
          <a:p>
            <a:r>
              <a:rPr lang="en-US" sz="3000" b="1" dirty="0">
                <a:solidFill>
                  <a:schemeClr val="accent1"/>
                </a:solidFill>
              </a:rPr>
              <a:t>SUPPORTIVE HOUSING FOR HIGH UTILIZERS</a:t>
            </a:r>
            <a:endParaRPr lang="en-US" sz="3000" b="1" dirty="0">
              <a:solidFill>
                <a:schemeClr val="accent1"/>
              </a:solidFill>
              <a:latin typeface="Georgia" charset="0"/>
              <a:ea typeface="Georgia" charset="0"/>
              <a:cs typeface="Georgia" charset="0"/>
            </a:endParaRPr>
          </a:p>
        </p:txBody>
      </p:sp>
      <p:sp>
        <p:nvSpPr>
          <p:cNvPr id="12" name="Text Placeholder 2">
            <a:extLst>
              <a:ext uri="{FF2B5EF4-FFF2-40B4-BE49-F238E27FC236}">
                <a16:creationId xmlns:a16="http://schemas.microsoft.com/office/drawing/2014/main" id="{169EA48B-E750-4747-BA79-E9F67CA9EDFB}"/>
              </a:ext>
            </a:extLst>
          </p:cNvPr>
          <p:cNvSpPr txBox="1">
            <a:spLocks/>
          </p:cNvSpPr>
          <p:nvPr/>
        </p:nvSpPr>
        <p:spPr>
          <a:xfrm>
            <a:off x="4614079" y="3778698"/>
            <a:ext cx="4044167" cy="53984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10580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71B5E1-22FD-4918-B9BB-9FAF171B32DA}"/>
              </a:ext>
            </a:extLst>
          </p:cNvPr>
          <p:cNvSpPr>
            <a:spLocks noGrp="1"/>
          </p:cNvSpPr>
          <p:nvPr>
            <p:ph type="sldNum" sz="quarter" idx="12"/>
          </p:nvPr>
        </p:nvSpPr>
        <p:spPr/>
        <p:txBody>
          <a:bodyPr/>
          <a:lstStyle/>
          <a:p>
            <a:fld id="{768BC63C-A90F-384A-918D-1423499908E7}" type="slidenum">
              <a:rPr lang="en-US" smtClean="0"/>
              <a:t>10</a:t>
            </a:fld>
            <a:endParaRPr lang="en-US" dirty="0"/>
          </a:p>
        </p:txBody>
      </p:sp>
      <p:graphicFrame>
        <p:nvGraphicFramePr>
          <p:cNvPr id="5" name="Chart 4">
            <a:extLst>
              <a:ext uri="{FF2B5EF4-FFF2-40B4-BE49-F238E27FC236}">
                <a16:creationId xmlns:a16="http://schemas.microsoft.com/office/drawing/2014/main" id="{BEA7F3A4-0090-4279-AA00-7655548C31DB}"/>
              </a:ext>
            </a:extLst>
          </p:cNvPr>
          <p:cNvGraphicFramePr>
            <a:graphicFrameLocks/>
          </p:cNvGraphicFramePr>
          <p:nvPr>
            <p:extLst>
              <p:ext uri="{D42A27DB-BD31-4B8C-83A1-F6EECF244321}">
                <p14:modId xmlns:p14="http://schemas.microsoft.com/office/powerpoint/2010/main" val="2333454903"/>
              </p:ext>
            </p:extLst>
          </p:nvPr>
        </p:nvGraphicFramePr>
        <p:xfrm>
          <a:off x="904863" y="719313"/>
          <a:ext cx="7512023" cy="501267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66FA994A-6F06-4CCB-B8D3-C14E775FB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8" name="TextBox 7">
            <a:extLst>
              <a:ext uri="{FF2B5EF4-FFF2-40B4-BE49-F238E27FC236}">
                <a16:creationId xmlns:a16="http://schemas.microsoft.com/office/drawing/2014/main" id="{A6C771A4-A9FA-4EFA-A62F-4BAC1D88F2C4}"/>
              </a:ext>
            </a:extLst>
          </p:cNvPr>
          <p:cNvSpPr txBox="1"/>
          <p:nvPr/>
        </p:nvSpPr>
        <p:spPr>
          <a:xfrm>
            <a:off x="904864" y="1101991"/>
            <a:ext cx="654346" cy="4247317"/>
          </a:xfrm>
          <a:prstGeom prst="rect">
            <a:avLst/>
          </a:prstGeom>
          <a:noFill/>
        </p:spPr>
        <p:txBody>
          <a:bodyPr wrap="none" rtlCol="0">
            <a:spAutoFit/>
          </a:bodyPr>
          <a:lstStyle/>
          <a:p>
            <a:pPr algn="r"/>
            <a:r>
              <a:rPr lang="en-US" dirty="0"/>
              <a:t>30%</a:t>
            </a:r>
          </a:p>
          <a:p>
            <a:pPr algn="r"/>
            <a:endParaRPr lang="en-US" dirty="0"/>
          </a:p>
          <a:p>
            <a:pPr algn="r"/>
            <a:r>
              <a:rPr lang="en-US" dirty="0"/>
              <a:t>20%</a:t>
            </a:r>
          </a:p>
          <a:p>
            <a:pPr algn="r"/>
            <a:endParaRPr lang="en-US" dirty="0"/>
          </a:p>
          <a:p>
            <a:pPr algn="r"/>
            <a:r>
              <a:rPr lang="en-US" dirty="0"/>
              <a:t>10%</a:t>
            </a:r>
          </a:p>
          <a:p>
            <a:pPr algn="r"/>
            <a:endParaRPr lang="en-US" dirty="0"/>
          </a:p>
          <a:p>
            <a:pPr algn="r"/>
            <a:r>
              <a:rPr lang="en-US" dirty="0"/>
              <a:t>0%</a:t>
            </a:r>
          </a:p>
          <a:p>
            <a:pPr algn="r"/>
            <a:endParaRPr lang="en-US" dirty="0"/>
          </a:p>
          <a:p>
            <a:pPr algn="r"/>
            <a:r>
              <a:rPr lang="en-US" dirty="0"/>
              <a:t>-10%</a:t>
            </a:r>
          </a:p>
          <a:p>
            <a:pPr algn="r"/>
            <a:endParaRPr lang="en-US" dirty="0"/>
          </a:p>
          <a:p>
            <a:pPr algn="r"/>
            <a:r>
              <a:rPr lang="en-US" dirty="0"/>
              <a:t>-20%</a:t>
            </a:r>
          </a:p>
          <a:p>
            <a:pPr algn="r"/>
            <a:endParaRPr lang="en-US" dirty="0"/>
          </a:p>
          <a:p>
            <a:pPr algn="r"/>
            <a:r>
              <a:rPr lang="en-US" dirty="0"/>
              <a:t>-30%</a:t>
            </a:r>
          </a:p>
          <a:p>
            <a:pPr algn="r"/>
            <a:endParaRPr lang="en-US" dirty="0"/>
          </a:p>
          <a:p>
            <a:pPr algn="r"/>
            <a:r>
              <a:rPr lang="en-US" dirty="0"/>
              <a:t>-40%</a:t>
            </a:r>
          </a:p>
        </p:txBody>
      </p:sp>
      <p:cxnSp>
        <p:nvCxnSpPr>
          <p:cNvPr id="9" name="Straight Connector 8">
            <a:extLst>
              <a:ext uri="{FF2B5EF4-FFF2-40B4-BE49-F238E27FC236}">
                <a16:creationId xmlns:a16="http://schemas.microsoft.com/office/drawing/2014/main" id="{8D6A385F-278C-4E55-9935-4D1EF67C84ED}"/>
              </a:ext>
            </a:extLst>
          </p:cNvPr>
          <p:cNvCxnSpPr/>
          <p:nvPr/>
        </p:nvCxnSpPr>
        <p:spPr>
          <a:xfrm>
            <a:off x="0" y="590766"/>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F50E1F-853A-480B-95D7-6046B1594BB1}"/>
              </a:ext>
            </a:extLst>
          </p:cNvPr>
          <p:cNvSpPr txBox="1"/>
          <p:nvPr/>
        </p:nvSpPr>
        <p:spPr>
          <a:xfrm>
            <a:off x="666751" y="96339"/>
            <a:ext cx="78485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THE IMPACT OF HOUSING ON THE HEALTH CARE SYSTEM</a:t>
            </a:r>
            <a:r>
              <a:rPr lang="en-US" sz="2400" b="1" baseline="30000" dirty="0">
                <a:solidFill>
                  <a:srgbClr val="552733"/>
                </a:solidFill>
                <a:ea typeface="Arial" charset="0"/>
                <a:cs typeface="Arial" charset="0"/>
              </a:rPr>
              <a:t>3</a:t>
            </a:r>
            <a:endParaRPr lang="en-US" sz="2400" b="1" dirty="0">
              <a:solidFill>
                <a:srgbClr val="552733"/>
              </a:solidFill>
              <a:ea typeface="Arial" charset="0"/>
              <a:cs typeface="Arial" charset="0"/>
            </a:endParaRPr>
          </a:p>
        </p:txBody>
      </p:sp>
      <p:sp>
        <p:nvSpPr>
          <p:cNvPr id="11" name="TextBox 10">
            <a:extLst>
              <a:ext uri="{FF2B5EF4-FFF2-40B4-BE49-F238E27FC236}">
                <a16:creationId xmlns:a16="http://schemas.microsoft.com/office/drawing/2014/main" id="{48D556F0-3A50-44BA-9E93-A56FB9550A13}"/>
              </a:ext>
            </a:extLst>
          </p:cNvPr>
          <p:cNvSpPr txBox="1"/>
          <p:nvPr/>
        </p:nvSpPr>
        <p:spPr>
          <a:xfrm>
            <a:off x="1748778" y="2147731"/>
            <a:ext cx="1468967" cy="830997"/>
          </a:xfrm>
          <a:prstGeom prst="rect">
            <a:avLst/>
          </a:prstGeom>
          <a:noFill/>
        </p:spPr>
        <p:txBody>
          <a:bodyPr wrap="square" rtlCol="0">
            <a:spAutoFit/>
          </a:bodyPr>
          <a:lstStyle/>
          <a:p>
            <a:pPr algn="ctr"/>
            <a:r>
              <a:rPr lang="en-US" sz="1600" dirty="0"/>
              <a:t>COST TO THE HEALTH CARE SYSTEM</a:t>
            </a:r>
          </a:p>
        </p:txBody>
      </p:sp>
      <p:sp>
        <p:nvSpPr>
          <p:cNvPr id="12" name="TextBox 11">
            <a:extLst>
              <a:ext uri="{FF2B5EF4-FFF2-40B4-BE49-F238E27FC236}">
                <a16:creationId xmlns:a16="http://schemas.microsoft.com/office/drawing/2014/main" id="{51209160-D1EF-400C-A9AF-4AFB816D6E88}"/>
              </a:ext>
            </a:extLst>
          </p:cNvPr>
          <p:cNvSpPr txBox="1"/>
          <p:nvPr/>
        </p:nvSpPr>
        <p:spPr>
          <a:xfrm>
            <a:off x="4942384" y="2355512"/>
            <a:ext cx="1468967" cy="584775"/>
          </a:xfrm>
          <a:prstGeom prst="rect">
            <a:avLst/>
          </a:prstGeom>
          <a:noFill/>
        </p:spPr>
        <p:txBody>
          <a:bodyPr wrap="square" rtlCol="0">
            <a:spAutoFit/>
          </a:bodyPr>
          <a:lstStyle/>
          <a:p>
            <a:pPr algn="ctr"/>
            <a:r>
              <a:rPr lang="en-US" sz="1600" dirty="0"/>
              <a:t>ED UTILIZATION</a:t>
            </a:r>
          </a:p>
        </p:txBody>
      </p:sp>
      <p:sp>
        <p:nvSpPr>
          <p:cNvPr id="13" name="TextBox 12">
            <a:extLst>
              <a:ext uri="{FF2B5EF4-FFF2-40B4-BE49-F238E27FC236}">
                <a16:creationId xmlns:a16="http://schemas.microsoft.com/office/drawing/2014/main" id="{EBAB57B1-351E-4A72-8046-46C59618A887}"/>
              </a:ext>
            </a:extLst>
          </p:cNvPr>
          <p:cNvSpPr txBox="1"/>
          <p:nvPr/>
        </p:nvSpPr>
        <p:spPr>
          <a:xfrm>
            <a:off x="6669362" y="2393953"/>
            <a:ext cx="1468967" cy="584775"/>
          </a:xfrm>
          <a:prstGeom prst="rect">
            <a:avLst/>
          </a:prstGeom>
          <a:noFill/>
        </p:spPr>
        <p:txBody>
          <a:bodyPr wrap="square" rtlCol="0">
            <a:spAutoFit/>
          </a:bodyPr>
          <a:lstStyle/>
          <a:p>
            <a:pPr algn="ctr"/>
            <a:r>
              <a:rPr lang="en-US" sz="1600" dirty="0"/>
              <a:t>INPATIENT UTILIZATION</a:t>
            </a:r>
          </a:p>
        </p:txBody>
      </p:sp>
      <p:sp>
        <p:nvSpPr>
          <p:cNvPr id="15" name="TextBox 14">
            <a:extLst>
              <a:ext uri="{FF2B5EF4-FFF2-40B4-BE49-F238E27FC236}">
                <a16:creationId xmlns:a16="http://schemas.microsoft.com/office/drawing/2014/main" id="{1FDEAFCA-06DA-4F29-B4AD-90AF17CBA91E}"/>
              </a:ext>
            </a:extLst>
          </p:cNvPr>
          <p:cNvSpPr txBox="1"/>
          <p:nvPr/>
        </p:nvSpPr>
        <p:spPr>
          <a:xfrm>
            <a:off x="3436493" y="1101991"/>
            <a:ext cx="1468967" cy="584775"/>
          </a:xfrm>
          <a:prstGeom prst="rect">
            <a:avLst/>
          </a:prstGeom>
          <a:noFill/>
        </p:spPr>
        <p:txBody>
          <a:bodyPr wrap="square" rtlCol="0">
            <a:spAutoFit/>
          </a:bodyPr>
          <a:lstStyle/>
          <a:p>
            <a:pPr algn="ctr"/>
            <a:r>
              <a:rPr lang="en-US" sz="1600" dirty="0"/>
              <a:t>PRIMARY CARE UTILIZATION</a:t>
            </a:r>
          </a:p>
        </p:txBody>
      </p:sp>
      <p:cxnSp>
        <p:nvCxnSpPr>
          <p:cNvPr id="16" name="Straight Connector 15">
            <a:extLst>
              <a:ext uri="{FF2B5EF4-FFF2-40B4-BE49-F238E27FC236}">
                <a16:creationId xmlns:a16="http://schemas.microsoft.com/office/drawing/2014/main" id="{CC16CC6F-1922-40B5-841A-1D7B26E5B7E8}"/>
              </a:ext>
            </a:extLst>
          </p:cNvPr>
          <p:cNvCxnSpPr>
            <a:cxnSpLocks/>
          </p:cNvCxnSpPr>
          <p:nvPr/>
        </p:nvCxnSpPr>
        <p:spPr>
          <a:xfrm>
            <a:off x="1660642" y="2989570"/>
            <a:ext cx="6546924" cy="0"/>
          </a:xfrm>
          <a:prstGeom prst="line">
            <a:avLst/>
          </a:prstGeom>
          <a:ln w="5715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EE6A532-E112-4A2A-A4EC-07F0EDF37940}"/>
              </a:ext>
            </a:extLst>
          </p:cNvPr>
          <p:cNvSpPr txBox="1"/>
          <p:nvPr/>
        </p:nvSpPr>
        <p:spPr>
          <a:xfrm>
            <a:off x="2386902" y="5395668"/>
            <a:ext cx="4381759" cy="584775"/>
          </a:xfrm>
          <a:prstGeom prst="rect">
            <a:avLst/>
          </a:prstGeom>
          <a:noFill/>
        </p:spPr>
        <p:txBody>
          <a:bodyPr wrap="square" rtlCol="0">
            <a:spAutoFit/>
          </a:bodyPr>
          <a:lstStyle/>
          <a:p>
            <a:r>
              <a:rPr lang="en-US" sz="1600" b="1" dirty="0"/>
              <a:t>Permanent Supportive Housing</a:t>
            </a:r>
          </a:p>
          <a:p>
            <a:r>
              <a:rPr lang="en-US" sz="1600" b="1" dirty="0"/>
              <a:t>Housing for senior &amp; people with disabilities</a:t>
            </a:r>
          </a:p>
        </p:txBody>
      </p:sp>
      <p:sp>
        <p:nvSpPr>
          <p:cNvPr id="18" name="Rectangle 17">
            <a:extLst>
              <a:ext uri="{FF2B5EF4-FFF2-40B4-BE49-F238E27FC236}">
                <a16:creationId xmlns:a16="http://schemas.microsoft.com/office/drawing/2014/main" id="{A3D45A6F-D3B3-4ECD-9DBC-EFB552C4C3BE}"/>
              </a:ext>
            </a:extLst>
          </p:cNvPr>
          <p:cNvSpPr/>
          <p:nvPr/>
        </p:nvSpPr>
        <p:spPr>
          <a:xfrm>
            <a:off x="2003271" y="5444487"/>
            <a:ext cx="383630" cy="2022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0CC0F6C-C959-4695-9437-55D3C2FE6233}"/>
              </a:ext>
            </a:extLst>
          </p:cNvPr>
          <p:cNvSpPr/>
          <p:nvPr/>
        </p:nvSpPr>
        <p:spPr>
          <a:xfrm>
            <a:off x="2011553" y="5692196"/>
            <a:ext cx="383630" cy="202257"/>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20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ful terrace houses in a suburban neighborhood">
            <a:extLst>
              <a:ext uri="{FF2B5EF4-FFF2-40B4-BE49-F238E27FC236}">
                <a16:creationId xmlns:a16="http://schemas.microsoft.com/office/drawing/2014/main" id="{9F4CA2DD-81E2-4824-8034-C45944B9DA05}"/>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6509" y="2157327"/>
            <a:ext cx="4628024" cy="31466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3EE977-8079-4B1E-8C3B-6E5CBA11DBFF}"/>
              </a:ext>
            </a:extLst>
          </p:cNvPr>
          <p:cNvSpPr>
            <a:spLocks noGrp="1"/>
          </p:cNvSpPr>
          <p:nvPr>
            <p:ph type="sldNum" sz="quarter" idx="12"/>
          </p:nvPr>
        </p:nvSpPr>
        <p:spPr/>
        <p:txBody>
          <a:bodyPr/>
          <a:lstStyle/>
          <a:p>
            <a:fld id="{768BC63C-A90F-384A-918D-1423499908E7}" type="slidenum">
              <a:rPr lang="en-US" smtClean="0"/>
              <a:t>11</a:t>
            </a:fld>
            <a:endParaRPr lang="en-US" dirty="0"/>
          </a:p>
        </p:txBody>
      </p:sp>
      <p:pic>
        <p:nvPicPr>
          <p:cNvPr id="5" name="Picture 4">
            <a:extLst>
              <a:ext uri="{FF2B5EF4-FFF2-40B4-BE49-F238E27FC236}">
                <a16:creationId xmlns:a16="http://schemas.microsoft.com/office/drawing/2014/main" id="{1E945A4D-DFF0-4FA5-A6D7-C1D363B6D8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pic>
        <p:nvPicPr>
          <p:cNvPr id="21" name="Picture 2" descr="Colorful terrace houses in a suburban neighborhood">
            <a:extLst>
              <a:ext uri="{FF2B5EF4-FFF2-40B4-BE49-F238E27FC236}">
                <a16:creationId xmlns:a16="http://schemas.microsoft.com/office/drawing/2014/main" id="{28068141-4D12-4FA6-93A9-04B172B54602}"/>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rcRect l="2562"/>
          <a:stretch/>
        </p:blipFill>
        <p:spPr bwMode="auto">
          <a:xfrm flipH="1">
            <a:off x="4634533" y="2163386"/>
            <a:ext cx="4509467" cy="314661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BE32AED1-4A21-4F50-8E35-C70F7A0789D7}"/>
              </a:ext>
            </a:extLst>
          </p:cNvPr>
          <p:cNvCxnSpPr/>
          <p:nvPr/>
        </p:nvCxnSpPr>
        <p:spPr>
          <a:xfrm>
            <a:off x="14976" y="1059517"/>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2A56F04-8E1B-4C7F-8124-F62254B8DF83}"/>
              </a:ext>
            </a:extLst>
          </p:cNvPr>
          <p:cNvSpPr txBox="1"/>
          <p:nvPr/>
        </p:nvSpPr>
        <p:spPr>
          <a:xfrm>
            <a:off x="666751" y="96339"/>
            <a:ext cx="7848599" cy="830997"/>
          </a:xfrm>
          <a:prstGeom prst="rect">
            <a:avLst/>
          </a:prstGeom>
          <a:noFill/>
        </p:spPr>
        <p:txBody>
          <a:bodyPr wrap="square" rtlCol="0">
            <a:spAutoFit/>
          </a:bodyPr>
          <a:lstStyle/>
          <a:p>
            <a:pPr algn="ctr"/>
            <a:r>
              <a:rPr lang="en-US" sz="2400" b="1" dirty="0">
                <a:solidFill>
                  <a:srgbClr val="552733"/>
                </a:solidFill>
                <a:ea typeface="Arial" charset="0"/>
                <a:cs typeface="Arial" charset="0"/>
              </a:rPr>
              <a:t>SUPPORTIVE HOUSING SIGNIFICANTLY REDUCES USE OF MORE EXPENSIVE INTERVENTIONS</a:t>
            </a:r>
          </a:p>
        </p:txBody>
      </p:sp>
      <p:sp>
        <p:nvSpPr>
          <p:cNvPr id="13" name="Rectangle 12">
            <a:extLst>
              <a:ext uri="{FF2B5EF4-FFF2-40B4-BE49-F238E27FC236}">
                <a16:creationId xmlns:a16="http://schemas.microsoft.com/office/drawing/2014/main" id="{EC87C527-2404-4B0E-8FEA-38953E463D51}"/>
              </a:ext>
            </a:extLst>
          </p:cNvPr>
          <p:cNvSpPr/>
          <p:nvPr/>
        </p:nvSpPr>
        <p:spPr>
          <a:xfrm>
            <a:off x="4678720" y="2709726"/>
            <a:ext cx="1923184" cy="1807277"/>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6B853B08-4630-44FB-A76B-69E0B4309B69}"/>
              </a:ext>
            </a:extLst>
          </p:cNvPr>
          <p:cNvSpPr/>
          <p:nvPr/>
        </p:nvSpPr>
        <p:spPr>
          <a:xfrm>
            <a:off x="2532783" y="2709726"/>
            <a:ext cx="1923184" cy="1807277"/>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Rectangle 19">
            <a:extLst>
              <a:ext uri="{FF2B5EF4-FFF2-40B4-BE49-F238E27FC236}">
                <a16:creationId xmlns:a16="http://schemas.microsoft.com/office/drawing/2014/main" id="{FCD2BC6F-B52B-49C7-ABBB-3165CCC60B7C}"/>
              </a:ext>
            </a:extLst>
          </p:cNvPr>
          <p:cNvSpPr/>
          <p:nvPr/>
        </p:nvSpPr>
        <p:spPr>
          <a:xfrm>
            <a:off x="6780470" y="2709725"/>
            <a:ext cx="1923184" cy="1807277"/>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Shape 2540">
            <a:extLst>
              <a:ext uri="{FF2B5EF4-FFF2-40B4-BE49-F238E27FC236}">
                <a16:creationId xmlns:a16="http://schemas.microsoft.com/office/drawing/2014/main" id="{BC899BE8-E727-4AE5-907B-97F5B84BB413}"/>
              </a:ext>
            </a:extLst>
          </p:cNvPr>
          <p:cNvSpPr>
            <a:spLocks noChangeAspect="1"/>
          </p:cNvSpPr>
          <p:nvPr/>
        </p:nvSpPr>
        <p:spPr>
          <a:xfrm>
            <a:off x="1311582" y="3525645"/>
            <a:ext cx="259173" cy="25917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86AB5D"/>
          </a:solidFill>
          <a:ln w="12700">
            <a:miter lim="400000"/>
          </a:ln>
        </p:spPr>
        <p:txBody>
          <a:bodyPr lIns="28568" tIns="28568" rIns="28568" bIns="2856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797"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Rectangle 9">
            <a:extLst>
              <a:ext uri="{FF2B5EF4-FFF2-40B4-BE49-F238E27FC236}">
                <a16:creationId xmlns:a16="http://schemas.microsoft.com/office/drawing/2014/main" id="{3FF9870C-086E-42CB-AE4F-F476EA374378}"/>
              </a:ext>
            </a:extLst>
          </p:cNvPr>
          <p:cNvSpPr/>
          <p:nvPr/>
        </p:nvSpPr>
        <p:spPr>
          <a:xfrm>
            <a:off x="346880" y="2709726"/>
            <a:ext cx="1923184" cy="1807277"/>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F477B9C1-50A8-4A9F-A16A-5C77FC0FFB40}"/>
              </a:ext>
            </a:extLst>
          </p:cNvPr>
          <p:cNvSpPr/>
          <p:nvPr/>
        </p:nvSpPr>
        <p:spPr>
          <a:xfrm>
            <a:off x="589393" y="3040960"/>
            <a:ext cx="1522311" cy="129266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dirty="0">
                <a:latin typeface="+mn-lt"/>
                <a:ea typeface="Times New Roman" panose="02020603050405020304" pitchFamily="18" charset="0"/>
              </a:rPr>
              <a:t>Emergency room visits declined by </a:t>
            </a:r>
            <a:r>
              <a:rPr lang="en-US" sz="2400" b="1" dirty="0">
                <a:latin typeface="+mn-lt"/>
                <a:ea typeface="Times New Roman" panose="02020603050405020304" pitchFamily="18" charset="0"/>
              </a:rPr>
              <a:t>57%</a:t>
            </a:r>
            <a:r>
              <a:rPr lang="en-US" sz="2400" baseline="30000" dirty="0">
                <a:ea typeface="Times New Roman" panose="02020603050405020304" pitchFamily="18" charset="0"/>
              </a:rPr>
              <a:t>4</a:t>
            </a:r>
            <a:endParaRPr lang="en-US" sz="2400" dirty="0">
              <a:latin typeface="+mn-lt"/>
              <a:ea typeface="Times New Roman" panose="02020603050405020304" pitchFamily="18" charset="0"/>
            </a:endParaRPr>
          </a:p>
        </p:txBody>
      </p:sp>
      <p:sp>
        <p:nvSpPr>
          <p:cNvPr id="22" name="Rectangle 21">
            <a:extLst>
              <a:ext uri="{FF2B5EF4-FFF2-40B4-BE49-F238E27FC236}">
                <a16:creationId xmlns:a16="http://schemas.microsoft.com/office/drawing/2014/main" id="{88F3825E-CD54-46DA-9A05-26A85C8A963E}"/>
              </a:ext>
            </a:extLst>
          </p:cNvPr>
          <p:cNvSpPr/>
          <p:nvPr/>
        </p:nvSpPr>
        <p:spPr>
          <a:xfrm>
            <a:off x="2652109" y="3040960"/>
            <a:ext cx="1731414" cy="129266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dirty="0">
                <a:ea typeface="Times New Roman" panose="02020603050405020304" pitchFamily="18" charset="0"/>
              </a:rPr>
              <a:t>E</a:t>
            </a:r>
            <a:r>
              <a:rPr lang="en-US" dirty="0">
                <a:latin typeface="+mn-lt"/>
                <a:ea typeface="Times New Roman" panose="02020603050405020304" pitchFamily="18" charset="0"/>
              </a:rPr>
              <a:t>mergency detoxification use declined by     </a:t>
            </a:r>
            <a:r>
              <a:rPr lang="en-US" sz="2400" b="1" dirty="0">
                <a:latin typeface="+mn-lt"/>
                <a:ea typeface="Times New Roman" panose="02020603050405020304" pitchFamily="18" charset="0"/>
              </a:rPr>
              <a:t>87%</a:t>
            </a:r>
            <a:r>
              <a:rPr lang="en-US" sz="2400" baseline="30000" dirty="0"/>
              <a:t>5</a:t>
            </a:r>
            <a:endParaRPr lang="en-US" sz="2400" dirty="0">
              <a:latin typeface="+mn-lt"/>
              <a:ea typeface="Times New Roman" panose="02020603050405020304" pitchFamily="18" charset="0"/>
            </a:endParaRPr>
          </a:p>
        </p:txBody>
      </p:sp>
      <p:sp>
        <p:nvSpPr>
          <p:cNvPr id="23" name="Rectangle 22">
            <a:extLst>
              <a:ext uri="{FF2B5EF4-FFF2-40B4-BE49-F238E27FC236}">
                <a16:creationId xmlns:a16="http://schemas.microsoft.com/office/drawing/2014/main" id="{1297C32F-1D04-41FE-8B70-43F82C4640D3}"/>
              </a:ext>
            </a:extLst>
          </p:cNvPr>
          <p:cNvSpPr/>
          <p:nvPr/>
        </p:nvSpPr>
        <p:spPr>
          <a:xfrm>
            <a:off x="6908138" y="3025572"/>
            <a:ext cx="1648183"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2400" b="1" dirty="0">
                <a:latin typeface="+mn-lt"/>
                <a:ea typeface="Times New Roman" panose="02020603050405020304" pitchFamily="18" charset="0"/>
              </a:rPr>
              <a:t>+83%</a:t>
            </a:r>
            <a:r>
              <a:rPr lang="en-US" dirty="0">
                <a:latin typeface="+mn-lt"/>
                <a:ea typeface="Times New Roman" panose="02020603050405020304" pitchFamily="18" charset="0"/>
              </a:rPr>
              <a:t>                of individuals stay housed for at least 1 year</a:t>
            </a:r>
            <a:r>
              <a:rPr lang="en-US" sz="2000" baseline="30000" dirty="0"/>
              <a:t>7</a:t>
            </a:r>
            <a:endParaRPr lang="en-US" dirty="0">
              <a:latin typeface="+mn-lt"/>
              <a:ea typeface="Times New Roman" panose="02020603050405020304" pitchFamily="18" charset="0"/>
            </a:endParaRPr>
          </a:p>
        </p:txBody>
      </p:sp>
      <p:sp>
        <p:nvSpPr>
          <p:cNvPr id="24" name="Rectangle 23">
            <a:extLst>
              <a:ext uri="{FF2B5EF4-FFF2-40B4-BE49-F238E27FC236}">
                <a16:creationId xmlns:a16="http://schemas.microsoft.com/office/drawing/2014/main" id="{86014941-BFE6-4C54-B15F-6CAE20D4F5F7}"/>
              </a:ext>
            </a:extLst>
          </p:cNvPr>
          <p:cNvSpPr/>
          <p:nvPr/>
        </p:nvSpPr>
        <p:spPr>
          <a:xfrm>
            <a:off x="4935639" y="3033266"/>
            <a:ext cx="1522311" cy="13080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dirty="0">
                <a:latin typeface="+mn-lt"/>
                <a:ea typeface="Times New Roman" panose="02020603050405020304" pitchFamily="18" charset="0"/>
              </a:rPr>
              <a:t>Rate of incarceration declined by </a:t>
            </a:r>
            <a:r>
              <a:rPr lang="en-US" sz="2400" b="1" dirty="0">
                <a:latin typeface="+mn-lt"/>
                <a:ea typeface="Times New Roman" panose="02020603050405020304" pitchFamily="18" charset="0"/>
              </a:rPr>
              <a:t>52%</a:t>
            </a:r>
            <a:r>
              <a:rPr lang="en-US" sz="2400" baseline="30000" dirty="0"/>
              <a:t>6</a:t>
            </a:r>
            <a:endParaRPr lang="en-US" sz="2400" dirty="0">
              <a:latin typeface="+mn-lt"/>
              <a:ea typeface="Times New Roman" panose="02020603050405020304" pitchFamily="18" charset="0"/>
            </a:endParaRPr>
          </a:p>
        </p:txBody>
      </p:sp>
    </p:spTree>
    <p:extLst>
      <p:ext uri="{BB962C8B-B14F-4D97-AF65-F5344CB8AC3E}">
        <p14:creationId xmlns:p14="http://schemas.microsoft.com/office/powerpoint/2010/main" val="7239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3A216D-1074-44B3-8E45-72C7958898DC}"/>
              </a:ext>
            </a:extLst>
          </p:cNvPr>
          <p:cNvSpPr>
            <a:spLocks noGrp="1"/>
          </p:cNvSpPr>
          <p:nvPr>
            <p:ph type="sldNum" sz="quarter" idx="12"/>
          </p:nvPr>
        </p:nvSpPr>
        <p:spPr/>
        <p:txBody>
          <a:bodyPr/>
          <a:lstStyle/>
          <a:p>
            <a:fld id="{768BC63C-A90F-384A-918D-1423499908E7}" type="slidenum">
              <a:rPr lang="en-US" smtClean="0"/>
              <a:t>12</a:t>
            </a:fld>
            <a:endParaRPr lang="en-US" dirty="0"/>
          </a:p>
        </p:txBody>
      </p:sp>
      <p:pic>
        <p:nvPicPr>
          <p:cNvPr id="6" name="Picture 5">
            <a:extLst>
              <a:ext uri="{FF2B5EF4-FFF2-40B4-BE49-F238E27FC236}">
                <a16:creationId xmlns:a16="http://schemas.microsoft.com/office/drawing/2014/main" id="{7C7D0085-191B-416A-A90A-21E0C41A0EA6}"/>
              </a:ext>
            </a:extLst>
          </p:cNvPr>
          <p:cNvPicPr>
            <a:picLocks noChangeAspect="1"/>
          </p:cNvPicPr>
          <p:nvPr/>
        </p:nvPicPr>
        <p:blipFill rotWithShape="1">
          <a:blip r:embed="rId2"/>
          <a:srcRect l="6715" r="14145" b="26001"/>
          <a:stretch/>
        </p:blipFill>
        <p:spPr>
          <a:xfrm>
            <a:off x="613692" y="1298290"/>
            <a:ext cx="8083202" cy="4127046"/>
          </a:xfrm>
          <a:prstGeom prst="rect">
            <a:avLst/>
          </a:prstGeom>
        </p:spPr>
      </p:pic>
      <p:pic>
        <p:nvPicPr>
          <p:cNvPr id="7" name="Picture 6">
            <a:extLst>
              <a:ext uri="{FF2B5EF4-FFF2-40B4-BE49-F238E27FC236}">
                <a16:creationId xmlns:a16="http://schemas.microsoft.com/office/drawing/2014/main" id="{0C309684-D1A8-4C81-9053-D4033E630A2A}"/>
              </a:ext>
            </a:extLst>
          </p:cNvPr>
          <p:cNvPicPr>
            <a:picLocks noChangeAspect="1"/>
          </p:cNvPicPr>
          <p:nvPr/>
        </p:nvPicPr>
        <p:blipFill rotWithShape="1">
          <a:blip r:embed="rId2"/>
          <a:srcRect t="92357" r="12462"/>
          <a:stretch/>
        </p:blipFill>
        <p:spPr>
          <a:xfrm>
            <a:off x="152400" y="6494528"/>
            <a:ext cx="5972239" cy="285117"/>
          </a:xfrm>
          <a:prstGeom prst="rect">
            <a:avLst/>
          </a:prstGeom>
        </p:spPr>
      </p:pic>
      <p:pic>
        <p:nvPicPr>
          <p:cNvPr id="8" name="Picture 7">
            <a:extLst>
              <a:ext uri="{FF2B5EF4-FFF2-40B4-BE49-F238E27FC236}">
                <a16:creationId xmlns:a16="http://schemas.microsoft.com/office/drawing/2014/main" id="{08B31D90-5300-4C94-9B51-BC3F8B8DF8A2}"/>
              </a:ext>
            </a:extLst>
          </p:cNvPr>
          <p:cNvPicPr>
            <a:picLocks noChangeAspect="1"/>
          </p:cNvPicPr>
          <p:nvPr/>
        </p:nvPicPr>
        <p:blipFill rotWithShape="1">
          <a:blip r:embed="rId2"/>
          <a:srcRect l="11376" t="76149" r="1819" b="10891"/>
          <a:stretch/>
        </p:blipFill>
        <p:spPr>
          <a:xfrm>
            <a:off x="1577187" y="5819675"/>
            <a:ext cx="7314178" cy="597079"/>
          </a:xfrm>
          <a:prstGeom prst="rect">
            <a:avLst/>
          </a:prstGeom>
        </p:spPr>
      </p:pic>
      <p:cxnSp>
        <p:nvCxnSpPr>
          <p:cNvPr id="9" name="Straight Connector 8">
            <a:extLst>
              <a:ext uri="{FF2B5EF4-FFF2-40B4-BE49-F238E27FC236}">
                <a16:creationId xmlns:a16="http://schemas.microsoft.com/office/drawing/2014/main" id="{D72B90ED-0C8F-49A8-AABE-1DC535C5F99D}"/>
              </a:ext>
            </a:extLst>
          </p:cNvPr>
          <p:cNvCxnSpPr/>
          <p:nvPr/>
        </p:nvCxnSpPr>
        <p:spPr>
          <a:xfrm>
            <a:off x="17480" y="951748"/>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65268F-55DE-42D7-9ADC-2C1C549121A5}"/>
              </a:ext>
            </a:extLst>
          </p:cNvPr>
          <p:cNvSpPr txBox="1"/>
          <p:nvPr/>
        </p:nvSpPr>
        <p:spPr>
          <a:xfrm>
            <a:off x="542986" y="152810"/>
            <a:ext cx="8224614" cy="830997"/>
          </a:xfrm>
          <a:prstGeom prst="rect">
            <a:avLst/>
          </a:prstGeom>
          <a:noFill/>
        </p:spPr>
        <p:txBody>
          <a:bodyPr wrap="square" rtlCol="0">
            <a:spAutoFit/>
          </a:bodyPr>
          <a:lstStyle/>
          <a:p>
            <a:pPr algn="ctr"/>
            <a:r>
              <a:rPr lang="en-US" sz="2400" b="1" dirty="0">
                <a:solidFill>
                  <a:srgbClr val="552733"/>
                </a:solidFill>
                <a:ea typeface="Arial" charset="0"/>
                <a:cs typeface="Arial" charset="0"/>
              </a:rPr>
              <a:t>DIFFERENCES IN AVERAGE NUMBER OF DAYS OF INSITUTIONAL USE PER PERSON 1-YEAR POST-NY/NY III</a:t>
            </a:r>
          </a:p>
        </p:txBody>
      </p:sp>
      <p:sp>
        <p:nvSpPr>
          <p:cNvPr id="12" name="TextBox 11">
            <a:extLst>
              <a:ext uri="{FF2B5EF4-FFF2-40B4-BE49-F238E27FC236}">
                <a16:creationId xmlns:a16="http://schemas.microsoft.com/office/drawing/2014/main" id="{42469350-DBB3-4A78-8759-6865CFB969B6}"/>
              </a:ext>
            </a:extLst>
          </p:cNvPr>
          <p:cNvSpPr txBox="1"/>
          <p:nvPr/>
        </p:nvSpPr>
        <p:spPr>
          <a:xfrm rot="16200000">
            <a:off x="-219132" y="3614734"/>
            <a:ext cx="1357872" cy="307777"/>
          </a:xfrm>
          <a:prstGeom prst="rect">
            <a:avLst/>
          </a:prstGeom>
          <a:noFill/>
        </p:spPr>
        <p:txBody>
          <a:bodyPr wrap="none" rtlCol="0">
            <a:spAutoFit/>
          </a:bodyPr>
          <a:lstStyle/>
          <a:p>
            <a:r>
              <a:rPr lang="en-US" sz="1400" dirty="0"/>
              <a:t>Number of Days</a:t>
            </a:r>
          </a:p>
        </p:txBody>
      </p:sp>
    </p:spTree>
    <p:extLst>
      <p:ext uri="{BB962C8B-B14F-4D97-AF65-F5344CB8AC3E}">
        <p14:creationId xmlns:p14="http://schemas.microsoft.com/office/powerpoint/2010/main" val="123159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FCF68-E4D3-48C0-AD2B-D6F58095EB47}"/>
              </a:ext>
            </a:extLst>
          </p:cNvPr>
          <p:cNvSpPr>
            <a:spLocks noGrp="1"/>
          </p:cNvSpPr>
          <p:nvPr>
            <p:ph idx="1"/>
          </p:nvPr>
        </p:nvSpPr>
        <p:spPr>
          <a:xfrm>
            <a:off x="628650" y="1012063"/>
            <a:ext cx="4464050" cy="4936300"/>
          </a:xfrm>
        </p:spPr>
        <p:txBody>
          <a:bodyPr>
            <a:normAutofit/>
          </a:bodyPr>
          <a:lstStyle/>
          <a:p>
            <a:pPr>
              <a:buClr>
                <a:srgbClr val="006498"/>
              </a:buClr>
            </a:pPr>
            <a:r>
              <a:rPr lang="en-US" sz="1800" dirty="0"/>
              <a:t>2017 HUD Annual Homeless Assessment Report found </a:t>
            </a:r>
            <a:r>
              <a:rPr lang="en-US" sz="1800" b="1" dirty="0"/>
              <a:t>+550,000 </a:t>
            </a:r>
            <a:r>
              <a:rPr lang="en-US" sz="1800" dirty="0"/>
              <a:t>individuals experienced homelessness in the US. Of these, nearly 87,000 were chronically homeless. </a:t>
            </a:r>
          </a:p>
          <a:p>
            <a:pPr>
              <a:buClr>
                <a:srgbClr val="006498"/>
              </a:buClr>
            </a:pPr>
            <a:r>
              <a:rPr lang="en-US" sz="1800" dirty="0"/>
              <a:t>Need for SH by re-entry population:</a:t>
            </a:r>
          </a:p>
          <a:p>
            <a:pPr lvl="1">
              <a:buClr>
                <a:srgbClr val="006498"/>
              </a:buClr>
              <a:buFont typeface="Courier New" panose="02070309020205020404" pitchFamily="49" charset="0"/>
              <a:buChar char="o"/>
            </a:pPr>
            <a:r>
              <a:rPr lang="en-US" sz="1800" dirty="0"/>
              <a:t>Each year, +600,000 people are released from federal and state prisons and 9 million people are released from jail.</a:t>
            </a:r>
          </a:p>
          <a:p>
            <a:pPr lvl="1">
              <a:buClr>
                <a:srgbClr val="006498"/>
              </a:buClr>
              <a:buFont typeface="Courier New" panose="02070309020205020404" pitchFamily="49" charset="0"/>
              <a:buChar char="o"/>
            </a:pPr>
            <a:r>
              <a:rPr lang="en-US" sz="1800" dirty="0"/>
              <a:t>Conservatively, 20% of those in the corrections system have serious mental illnesses and 65% have substance use disorders Inmates often leave in worse shape than they came in.</a:t>
            </a:r>
            <a:r>
              <a:rPr lang="en-US" sz="1800" baseline="30000" dirty="0"/>
              <a:t> 8</a:t>
            </a:r>
            <a:endParaRPr lang="en-US" sz="1800" dirty="0"/>
          </a:p>
          <a:p>
            <a:pPr lvl="1">
              <a:buClr>
                <a:srgbClr val="006498"/>
              </a:buClr>
              <a:buFont typeface="Courier New" panose="02070309020205020404" pitchFamily="49" charset="0"/>
              <a:buChar char="o"/>
            </a:pPr>
            <a:r>
              <a:rPr lang="en-US" sz="1800" dirty="0"/>
              <a:t>Upon release, these individuals will likely require supportive housing.</a:t>
            </a:r>
          </a:p>
        </p:txBody>
      </p:sp>
      <p:pic>
        <p:nvPicPr>
          <p:cNvPr id="4" name="Picture 3">
            <a:extLst>
              <a:ext uri="{FF2B5EF4-FFF2-40B4-BE49-F238E27FC236}">
                <a16:creationId xmlns:a16="http://schemas.microsoft.com/office/drawing/2014/main" id="{778492C9-4A99-449E-804A-7A0B19027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cxnSp>
        <p:nvCxnSpPr>
          <p:cNvPr id="10" name="Straight Connector 9">
            <a:extLst>
              <a:ext uri="{FF2B5EF4-FFF2-40B4-BE49-F238E27FC236}">
                <a16:creationId xmlns:a16="http://schemas.microsoft.com/office/drawing/2014/main" id="{BC9E5AB3-1572-478A-B9FA-E812E7997438}"/>
              </a:ext>
            </a:extLst>
          </p:cNvPr>
          <p:cNvCxnSpPr/>
          <p:nvPr/>
        </p:nvCxnSpPr>
        <p:spPr>
          <a:xfrm>
            <a:off x="0" y="590766"/>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D6D8227-C012-444D-9005-05370CF58F8B}"/>
              </a:ext>
            </a:extLst>
          </p:cNvPr>
          <p:cNvSpPr txBox="1"/>
          <p:nvPr/>
        </p:nvSpPr>
        <p:spPr>
          <a:xfrm>
            <a:off x="666751" y="96339"/>
            <a:ext cx="78485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SUPPORTIVE HOUSING: THE NEED</a:t>
            </a:r>
          </a:p>
        </p:txBody>
      </p:sp>
      <p:sp>
        <p:nvSpPr>
          <p:cNvPr id="6" name="Slide Number Placeholder 15">
            <a:extLst>
              <a:ext uri="{FF2B5EF4-FFF2-40B4-BE49-F238E27FC236}">
                <a16:creationId xmlns:a16="http://schemas.microsoft.com/office/drawing/2014/main" id="{4DE0FB01-97B4-40EB-ACCA-103DCD6FADD1}"/>
              </a:ext>
            </a:extLst>
          </p:cNvPr>
          <p:cNvSpPr>
            <a:spLocks noGrp="1"/>
          </p:cNvSpPr>
          <p:nvPr>
            <p:ph type="sldNum" sz="quarter" idx="12"/>
          </p:nvPr>
        </p:nvSpPr>
        <p:spPr>
          <a:xfrm>
            <a:off x="6457950" y="6356351"/>
            <a:ext cx="2057400" cy="365125"/>
          </a:xfrm>
        </p:spPr>
        <p:txBody>
          <a:bodyPr/>
          <a:lstStyle/>
          <a:p>
            <a:fld id="{F76AA2C4-AE0E-5946-A9D4-6533D68737BD}" type="slidenum">
              <a:rPr lang="en-US" smtClean="0"/>
              <a:t>13</a:t>
            </a:fld>
            <a:endParaRPr lang="en-US" dirty="0"/>
          </a:p>
        </p:txBody>
      </p:sp>
      <p:pic>
        <p:nvPicPr>
          <p:cNvPr id="8" name="Picture 2" descr="https://images.unsplash.com/photo-1510265236892-329bfd7de7a1?ixlib=rb-0.3.5&amp;ixid=eyJhcHBfaWQiOjEyMDd9&amp;s=a86b58409fa6bea027b7562f8f0a3acb&amp;dpr=1&amp;auto=format&amp;fit=crop&amp;w=1000&amp;q=80&amp;cs=tinysrgb">
            <a:extLst>
              <a:ext uri="{FF2B5EF4-FFF2-40B4-BE49-F238E27FC236}">
                <a16:creationId xmlns:a16="http://schemas.microsoft.com/office/drawing/2014/main" id="{C63E6C07-C3B5-40C4-B34F-08D5512BEC5A}"/>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V="1">
            <a:off x="5265299" y="1012063"/>
            <a:ext cx="3878699" cy="525538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4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14</a:t>
            </a:fld>
            <a:endParaRPr lang="en-US" dirty="0"/>
          </a:p>
        </p:txBody>
      </p:sp>
      <p:grpSp>
        <p:nvGrpSpPr>
          <p:cNvPr id="8" name="Group 7">
            <a:extLst>
              <a:ext uri="{FF2B5EF4-FFF2-40B4-BE49-F238E27FC236}">
                <a16:creationId xmlns:a16="http://schemas.microsoft.com/office/drawing/2014/main" id="{A744574F-FB79-44EC-8225-EE47FC329881}"/>
              </a:ext>
            </a:extLst>
          </p:cNvPr>
          <p:cNvGrpSpPr/>
          <p:nvPr/>
        </p:nvGrpSpPr>
        <p:grpSpPr>
          <a:xfrm>
            <a:off x="978069" y="1509963"/>
            <a:ext cx="7329735" cy="4186989"/>
            <a:chOff x="978069" y="1509963"/>
            <a:chExt cx="7329735" cy="4186989"/>
          </a:xfrm>
        </p:grpSpPr>
        <p:grpSp>
          <p:nvGrpSpPr>
            <p:cNvPr id="14" name="Group 13">
              <a:extLst>
                <a:ext uri="{FF2B5EF4-FFF2-40B4-BE49-F238E27FC236}">
                  <a16:creationId xmlns:a16="http://schemas.microsoft.com/office/drawing/2014/main" id="{FF51E504-32B0-431D-A218-6CFF724D8533}"/>
                </a:ext>
              </a:extLst>
            </p:cNvPr>
            <p:cNvGrpSpPr/>
            <p:nvPr/>
          </p:nvGrpSpPr>
          <p:grpSpPr>
            <a:xfrm>
              <a:off x="4648888" y="3605484"/>
              <a:ext cx="3658916" cy="2091468"/>
              <a:chOff x="7112143" y="3879362"/>
              <a:chExt cx="4813262" cy="2458213"/>
            </a:xfrm>
            <a:blipFill>
              <a:blip r:embed="rId4"/>
              <a:stretch>
                <a:fillRect/>
              </a:stretch>
            </a:blipFill>
          </p:grpSpPr>
          <p:sp>
            <p:nvSpPr>
              <p:cNvPr id="25" name="Round Single Corner Rectangle 48">
                <a:extLst>
                  <a:ext uri="{FF2B5EF4-FFF2-40B4-BE49-F238E27FC236}">
                    <a16:creationId xmlns:a16="http://schemas.microsoft.com/office/drawing/2014/main" id="{81BFBB33-7312-41FA-9605-6A12AEB2E641}"/>
                  </a:ext>
                </a:extLst>
              </p:cNvPr>
              <p:cNvSpPr/>
              <p:nvPr/>
            </p:nvSpPr>
            <p:spPr>
              <a:xfrm flipV="1">
                <a:off x="7112143" y="3879362"/>
                <a:ext cx="4813262" cy="2458213"/>
              </a:xfrm>
              <a:prstGeom prst="round1Rect">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eer">
                <a:extLst>
                  <a:ext uri="{FF2B5EF4-FFF2-40B4-BE49-F238E27FC236}">
                    <a16:creationId xmlns:a16="http://schemas.microsoft.com/office/drawing/2014/main" id="{5A758FC3-564E-4D9B-9995-38F63B660E24}"/>
                  </a:ext>
                </a:extLst>
              </p:cNvPr>
              <p:cNvSpPr txBox="1"/>
              <p:nvPr/>
            </p:nvSpPr>
            <p:spPr>
              <a:xfrm>
                <a:off x="9008839" y="4259250"/>
                <a:ext cx="2451375" cy="1410810"/>
              </a:xfrm>
              <a:prstGeom prst="rect">
                <a:avLst/>
              </a:prstGeom>
              <a:grpFill/>
            </p:spPr>
            <p:txBody>
              <a:bodyPr wrap="square" rtlCol="0">
                <a:spAutoFit/>
              </a:bodyPr>
              <a:lstStyle/>
              <a:p>
                <a:pPr algn="r"/>
                <a:r>
                  <a:rPr lang="en-US" sz="2400" b="1" dirty="0">
                    <a:ln>
                      <a:solidFill>
                        <a:schemeClr val="tx1"/>
                      </a:solidFill>
                    </a:ln>
                    <a:solidFill>
                      <a:schemeClr val="bg1"/>
                    </a:solidFill>
                  </a:rPr>
                  <a:t>Positive Peer Relationships</a:t>
                </a:r>
              </a:p>
            </p:txBody>
          </p:sp>
        </p:grpSp>
        <p:grpSp>
          <p:nvGrpSpPr>
            <p:cNvPr id="15" name="Group 14">
              <a:extLst>
                <a:ext uri="{FF2B5EF4-FFF2-40B4-BE49-F238E27FC236}">
                  <a16:creationId xmlns:a16="http://schemas.microsoft.com/office/drawing/2014/main" id="{7FB333B6-4291-4571-AC15-608101A8BC3D}"/>
                </a:ext>
              </a:extLst>
            </p:cNvPr>
            <p:cNvGrpSpPr/>
            <p:nvPr/>
          </p:nvGrpSpPr>
          <p:grpSpPr>
            <a:xfrm>
              <a:off x="4647114" y="1509963"/>
              <a:ext cx="3658916" cy="2091468"/>
              <a:chOff x="7109810" y="1416386"/>
              <a:chExt cx="4813262" cy="2458213"/>
            </a:xfrm>
            <a:blipFill>
              <a:blip r:embed="rId5"/>
              <a:stretch>
                <a:fillRect/>
              </a:stretch>
            </a:blipFill>
          </p:grpSpPr>
          <p:sp>
            <p:nvSpPr>
              <p:cNvPr id="23" name="Round Single Corner Rectangle 46">
                <a:extLst>
                  <a:ext uri="{FF2B5EF4-FFF2-40B4-BE49-F238E27FC236}">
                    <a16:creationId xmlns:a16="http://schemas.microsoft.com/office/drawing/2014/main" id="{28812B4C-DD7F-4AFC-B669-8D9F4D681109}"/>
                  </a:ext>
                </a:extLst>
              </p:cNvPr>
              <p:cNvSpPr/>
              <p:nvPr/>
            </p:nvSpPr>
            <p:spPr>
              <a:xfrm>
                <a:off x="7109810" y="1416386"/>
                <a:ext cx="4813262" cy="2458213"/>
              </a:xfrm>
              <a:prstGeom prst="round1Rect">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alth">
                <a:extLst>
                  <a:ext uri="{FF2B5EF4-FFF2-40B4-BE49-F238E27FC236}">
                    <a16:creationId xmlns:a16="http://schemas.microsoft.com/office/drawing/2014/main" id="{DB5FAA64-4D26-43E0-B404-F2CB41F8C941}"/>
                  </a:ext>
                </a:extLst>
              </p:cNvPr>
              <p:cNvSpPr txBox="1"/>
              <p:nvPr/>
            </p:nvSpPr>
            <p:spPr>
              <a:xfrm>
                <a:off x="9071351" y="1801038"/>
                <a:ext cx="2388864" cy="976715"/>
              </a:xfrm>
              <a:prstGeom prst="rect">
                <a:avLst/>
              </a:prstGeom>
              <a:grpFill/>
            </p:spPr>
            <p:txBody>
              <a:bodyPr wrap="square" rtlCol="0">
                <a:spAutoFit/>
              </a:bodyPr>
              <a:lstStyle/>
              <a:p>
                <a:pPr algn="r"/>
                <a:r>
                  <a:rPr lang="en-US" sz="2400" b="1" dirty="0">
                    <a:ln>
                      <a:solidFill>
                        <a:schemeClr val="tx1"/>
                      </a:solidFill>
                    </a:ln>
                    <a:solidFill>
                      <a:schemeClr val="bg1"/>
                    </a:solidFill>
                  </a:rPr>
                  <a:t>Integrated Health Care</a:t>
                </a:r>
              </a:p>
            </p:txBody>
          </p:sp>
        </p:grpSp>
        <p:grpSp>
          <p:nvGrpSpPr>
            <p:cNvPr id="17" name="Group 16">
              <a:extLst>
                <a:ext uri="{FF2B5EF4-FFF2-40B4-BE49-F238E27FC236}">
                  <a16:creationId xmlns:a16="http://schemas.microsoft.com/office/drawing/2014/main" id="{03CD2618-E1BC-490F-9234-BA537B54EE77}"/>
                </a:ext>
              </a:extLst>
            </p:cNvPr>
            <p:cNvGrpSpPr/>
            <p:nvPr/>
          </p:nvGrpSpPr>
          <p:grpSpPr>
            <a:xfrm>
              <a:off x="979394" y="3604699"/>
              <a:ext cx="3658916" cy="2091468"/>
              <a:chOff x="2284967" y="3878440"/>
              <a:chExt cx="4813262" cy="2458213"/>
            </a:xfrm>
          </p:grpSpPr>
          <p:sp>
            <p:nvSpPr>
              <p:cNvPr id="21" name="Round Single Corner Rectangle 44">
                <a:extLst>
                  <a:ext uri="{FF2B5EF4-FFF2-40B4-BE49-F238E27FC236}">
                    <a16:creationId xmlns:a16="http://schemas.microsoft.com/office/drawing/2014/main" id="{957DC49B-7EED-413A-BE76-9F75CD8720CD}"/>
                  </a:ext>
                </a:extLst>
              </p:cNvPr>
              <p:cNvSpPr/>
              <p:nvPr/>
            </p:nvSpPr>
            <p:spPr>
              <a:xfrm flipH="1" flipV="1">
                <a:off x="2284967" y="3878440"/>
                <a:ext cx="4813262" cy="2458213"/>
              </a:xfrm>
              <a:prstGeom prst="round1Rect">
                <a:avLst/>
              </a:prstGeom>
              <a:blipFill dpi="0" rotWithShape="0">
                <a:blip r:embed="rId6"/>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ncome">
                <a:extLst>
                  <a:ext uri="{FF2B5EF4-FFF2-40B4-BE49-F238E27FC236}">
                    <a16:creationId xmlns:a16="http://schemas.microsoft.com/office/drawing/2014/main" id="{1B75577E-9F9D-472D-9A7A-3C53AAB0EEAC}"/>
                  </a:ext>
                </a:extLst>
              </p:cNvPr>
              <p:cNvSpPr txBox="1"/>
              <p:nvPr/>
            </p:nvSpPr>
            <p:spPr>
              <a:xfrm>
                <a:off x="2677723" y="3941327"/>
                <a:ext cx="2819860" cy="976715"/>
              </a:xfrm>
              <a:prstGeom prst="rect">
                <a:avLst/>
              </a:prstGeom>
              <a:noFill/>
            </p:spPr>
            <p:txBody>
              <a:bodyPr wrap="square" rtlCol="0">
                <a:spAutoFit/>
              </a:bodyPr>
              <a:lstStyle/>
              <a:p>
                <a:r>
                  <a:rPr lang="en-US" sz="2400" b="1" dirty="0">
                    <a:ln>
                      <a:solidFill>
                        <a:schemeClr val="tx1"/>
                      </a:solidFill>
                    </a:ln>
                    <a:solidFill>
                      <a:schemeClr val="bg1"/>
                    </a:solidFill>
                  </a:rPr>
                  <a:t>Income &amp; Employment</a:t>
                </a:r>
              </a:p>
            </p:txBody>
          </p:sp>
        </p:grpSp>
        <p:grpSp>
          <p:nvGrpSpPr>
            <p:cNvPr id="18" name="Group 17">
              <a:extLst>
                <a:ext uri="{FF2B5EF4-FFF2-40B4-BE49-F238E27FC236}">
                  <a16:creationId xmlns:a16="http://schemas.microsoft.com/office/drawing/2014/main" id="{CE30B225-80CC-47A0-A1FA-328A25189DDD}"/>
                </a:ext>
              </a:extLst>
            </p:cNvPr>
            <p:cNvGrpSpPr/>
            <p:nvPr/>
          </p:nvGrpSpPr>
          <p:grpSpPr>
            <a:xfrm>
              <a:off x="978069" y="1509963"/>
              <a:ext cx="3658916" cy="2091468"/>
              <a:chOff x="2283224" y="1417256"/>
              <a:chExt cx="4813262" cy="2458213"/>
            </a:xfrm>
            <a:blipFill>
              <a:blip r:embed="rId7"/>
              <a:stretch>
                <a:fillRect/>
              </a:stretch>
            </a:blipFill>
          </p:grpSpPr>
          <p:sp>
            <p:nvSpPr>
              <p:cNvPr id="19" name="Round Single Corner Rectangle 42">
                <a:extLst>
                  <a:ext uri="{FF2B5EF4-FFF2-40B4-BE49-F238E27FC236}">
                    <a16:creationId xmlns:a16="http://schemas.microsoft.com/office/drawing/2014/main" id="{DDD23DCF-6A51-4C43-85D1-CEECCF5B7CC4}"/>
                  </a:ext>
                </a:extLst>
              </p:cNvPr>
              <p:cNvSpPr/>
              <p:nvPr/>
            </p:nvSpPr>
            <p:spPr>
              <a:xfrm flipH="1">
                <a:off x="2283224" y="1417256"/>
                <a:ext cx="4813262" cy="2458213"/>
              </a:xfrm>
              <a:prstGeom prst="round1Rect">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ousing">
                <a:extLst>
                  <a:ext uri="{FF2B5EF4-FFF2-40B4-BE49-F238E27FC236}">
                    <a16:creationId xmlns:a16="http://schemas.microsoft.com/office/drawing/2014/main" id="{64019896-F93F-49A0-9F91-D2F193D7121A}"/>
                  </a:ext>
                </a:extLst>
              </p:cNvPr>
              <p:cNvSpPr txBox="1"/>
              <p:nvPr/>
            </p:nvSpPr>
            <p:spPr>
              <a:xfrm>
                <a:off x="2677723" y="1675463"/>
                <a:ext cx="2534769" cy="1410810"/>
              </a:xfrm>
              <a:prstGeom prst="rect">
                <a:avLst/>
              </a:prstGeom>
              <a:grpFill/>
            </p:spPr>
            <p:txBody>
              <a:bodyPr wrap="square" rtlCol="0">
                <a:spAutoFit/>
              </a:bodyPr>
              <a:lstStyle/>
              <a:p>
                <a:r>
                  <a:rPr lang="en-US" sz="2400" b="1" dirty="0">
                    <a:ln>
                      <a:solidFill>
                        <a:schemeClr val="tx1"/>
                      </a:solidFill>
                    </a:ln>
                    <a:solidFill>
                      <a:schemeClr val="bg1"/>
                    </a:solidFill>
                  </a:rPr>
                  <a:t>Supportive, Affordable Housing</a:t>
                </a:r>
              </a:p>
            </p:txBody>
          </p:sp>
        </p:grpSp>
      </p:grpSp>
      <p:cxnSp>
        <p:nvCxnSpPr>
          <p:cNvPr id="30" name="Straight Connector 29">
            <a:extLst>
              <a:ext uri="{FF2B5EF4-FFF2-40B4-BE49-F238E27FC236}">
                <a16:creationId xmlns:a16="http://schemas.microsoft.com/office/drawing/2014/main" id="{F6A3E6BD-8123-41FD-88BB-5B14A29E97E3}"/>
              </a:ext>
            </a:extLst>
          </p:cNvPr>
          <p:cNvCxnSpPr/>
          <p:nvPr/>
        </p:nvCxnSpPr>
        <p:spPr>
          <a:xfrm>
            <a:off x="19050" y="879122"/>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318B7F3-594D-4F8B-B727-8D53B9D6259F}"/>
              </a:ext>
            </a:extLst>
          </p:cNvPr>
          <p:cNvSpPr txBox="1"/>
          <p:nvPr/>
        </p:nvSpPr>
        <p:spPr>
          <a:xfrm>
            <a:off x="666751" y="96339"/>
            <a:ext cx="7848599" cy="830997"/>
          </a:xfrm>
          <a:prstGeom prst="rect">
            <a:avLst/>
          </a:prstGeom>
          <a:noFill/>
        </p:spPr>
        <p:txBody>
          <a:bodyPr wrap="square" rtlCol="0">
            <a:spAutoFit/>
          </a:bodyPr>
          <a:lstStyle/>
          <a:p>
            <a:pPr algn="ctr"/>
            <a:r>
              <a:rPr lang="en-US" sz="2400" b="1" dirty="0">
                <a:solidFill>
                  <a:srgbClr val="552733"/>
                </a:solidFill>
                <a:ea typeface="Arial" charset="0"/>
                <a:cs typeface="Arial" charset="0"/>
              </a:rPr>
              <a:t>SUPPORTIVE HOUSING: </a:t>
            </a:r>
          </a:p>
          <a:p>
            <a:pPr algn="ctr"/>
            <a:r>
              <a:rPr lang="en-US" sz="2400" b="1" dirty="0">
                <a:solidFill>
                  <a:srgbClr val="552733"/>
                </a:solidFill>
                <a:ea typeface="Arial" charset="0"/>
                <a:cs typeface="Arial" charset="0"/>
              </a:rPr>
              <a:t>PART OF A COMPREHENSIVE SOLUTION</a:t>
            </a:r>
          </a:p>
        </p:txBody>
      </p:sp>
    </p:spTree>
    <p:extLst>
      <p:ext uri="{BB962C8B-B14F-4D97-AF65-F5344CB8AC3E}">
        <p14:creationId xmlns:p14="http://schemas.microsoft.com/office/powerpoint/2010/main" val="132304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15</a:t>
            </a:fld>
            <a:endParaRPr lang="en-US" dirty="0"/>
          </a:p>
        </p:txBody>
      </p:sp>
      <p:graphicFrame>
        <p:nvGraphicFramePr>
          <p:cNvPr id="9" name="Content Placeholder 5">
            <a:extLst>
              <a:ext uri="{FF2B5EF4-FFF2-40B4-BE49-F238E27FC236}">
                <a16:creationId xmlns:a16="http://schemas.microsoft.com/office/drawing/2014/main" id="{463D9F90-404B-4BF2-994B-5A502FA2CC40}"/>
              </a:ext>
            </a:extLst>
          </p:cNvPr>
          <p:cNvGraphicFramePr>
            <a:graphicFrameLocks/>
          </p:cNvGraphicFramePr>
          <p:nvPr>
            <p:extLst>
              <p:ext uri="{D42A27DB-BD31-4B8C-83A1-F6EECF244321}">
                <p14:modId xmlns:p14="http://schemas.microsoft.com/office/powerpoint/2010/main" val="230102888"/>
              </p:ext>
            </p:extLst>
          </p:nvPr>
        </p:nvGraphicFramePr>
        <p:xfrm>
          <a:off x="841245" y="1166015"/>
          <a:ext cx="7461998" cy="4987335"/>
        </p:xfrm>
        <a:graphic>
          <a:graphicData uri="http://schemas.openxmlformats.org/drawingml/2006/table">
            <a:tbl>
              <a:tblPr firstRow="1" bandRow="1">
                <a:tableStyleId>{5C22544A-7EE6-4342-B048-85BDC9FD1C3A}</a:tableStyleId>
              </a:tblPr>
              <a:tblGrid>
                <a:gridCol w="3663249">
                  <a:extLst>
                    <a:ext uri="{9D8B030D-6E8A-4147-A177-3AD203B41FA5}">
                      <a16:colId xmlns:a16="http://schemas.microsoft.com/office/drawing/2014/main" val="579052763"/>
                    </a:ext>
                  </a:extLst>
                </a:gridCol>
                <a:gridCol w="3798749">
                  <a:extLst>
                    <a:ext uri="{9D8B030D-6E8A-4147-A177-3AD203B41FA5}">
                      <a16:colId xmlns:a16="http://schemas.microsoft.com/office/drawing/2014/main" val="1720685878"/>
                    </a:ext>
                  </a:extLst>
                </a:gridCol>
              </a:tblGrid>
              <a:tr h="4359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6498"/>
                          </a:solidFill>
                        </a:rPr>
                        <a:t>PERMANENT SUPPORTIVE HOUSING FIRST</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6498"/>
                          </a:solidFill>
                        </a:rPr>
                        <a:t>TRANSITIONAL RECOVERY HOUSING</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44284566"/>
                  </a:ext>
                </a:extLst>
              </a:tr>
              <a:tr h="435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6498"/>
                          </a:solidFill>
                        </a:rPr>
                        <a:t>Point of Entrance: Streets and Shelter</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6498"/>
                          </a:solidFill>
                        </a:rPr>
                        <a:t>Point of Entrance: Self-initiated Detox or Residential</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8395717"/>
                  </a:ext>
                </a:extLst>
              </a:tr>
              <a:tr h="623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Primary MH disorder with frequent co-occurring substance use disorder</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Primary SUD with frequent co-occurring mental health</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588697"/>
                  </a:ext>
                </a:extLst>
              </a:tr>
              <a:tr h="623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Scattered site housing</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Housing offered in community (congregate) supportive of lifestyle change</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958133"/>
                  </a:ext>
                </a:extLst>
              </a:tr>
              <a:tr h="461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Multi-disciplinary ACT teams: 1-10 case ratio with 24/7 crisis response</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Peer Mentor/Care Manager ratio: 1 to 30 and 24/7 front desk</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89289"/>
                  </a:ext>
                </a:extLst>
              </a:tr>
              <a:tr h="32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Permanent housing subsidy</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Short-term rent assistance provided</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3017797"/>
                  </a:ext>
                </a:extLst>
              </a:tr>
              <a:tr h="623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Access to integrated health care using a harm reduction approach</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Access to integrated healthcare, outpatient treatment &amp; MAT if desired</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935097"/>
                  </a:ext>
                </a:extLst>
              </a:tr>
              <a:tr h="435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EBP Supported Employment offered</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EBP Supported Employment</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043679"/>
                  </a:ext>
                </a:extLst>
              </a:tr>
              <a:tr h="435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EBP Benefits and Entitlement Acquisition </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Recovery community supports &amp; fellowship</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152843"/>
                  </a:ext>
                </a:extLst>
              </a:tr>
              <a:tr h="461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Psychosocial programming (i.e. Clubhouse)</a:t>
                      </a:r>
                    </a:p>
                  </a:txBody>
                  <a:tcPr marL="68587" marR="68587" marT="34294" marB="34294"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6498"/>
                          </a:solidFill>
                        </a:rPr>
                        <a:t>Support in securing permanent &amp; often felony-friendly housing</a:t>
                      </a:r>
                    </a:p>
                  </a:txBody>
                  <a:tcPr marL="68587" marR="68587" marT="34294" marB="34294" anchor="ctr">
                    <a:lnL w="12700" cap="flat" cmpd="sng" algn="ctr">
                      <a:solidFill>
                        <a:schemeClr val="bg2">
                          <a:lumMod val="75000"/>
                        </a:schemeClr>
                      </a:solid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5843630"/>
                  </a:ext>
                </a:extLst>
              </a:tr>
            </a:tbl>
          </a:graphicData>
        </a:graphic>
      </p:graphicFrame>
      <p:cxnSp>
        <p:nvCxnSpPr>
          <p:cNvPr id="16" name="Straight Connector 15">
            <a:extLst>
              <a:ext uri="{FF2B5EF4-FFF2-40B4-BE49-F238E27FC236}">
                <a16:creationId xmlns:a16="http://schemas.microsoft.com/office/drawing/2014/main" id="{901F666C-061C-4E88-854C-41BA0FEED656}"/>
              </a:ext>
            </a:extLst>
          </p:cNvPr>
          <p:cNvCxnSpPr/>
          <p:nvPr/>
        </p:nvCxnSpPr>
        <p:spPr>
          <a:xfrm>
            <a:off x="37064" y="811426"/>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287C87-B02F-4F5D-9BC4-0A0F5B1F569B}"/>
              </a:ext>
            </a:extLst>
          </p:cNvPr>
          <p:cNvSpPr txBox="1"/>
          <p:nvPr/>
        </p:nvSpPr>
        <p:spPr>
          <a:xfrm>
            <a:off x="0" y="48168"/>
            <a:ext cx="9143999" cy="830997"/>
          </a:xfrm>
          <a:prstGeom prst="rect">
            <a:avLst/>
          </a:prstGeom>
          <a:noFill/>
        </p:spPr>
        <p:txBody>
          <a:bodyPr wrap="square" rtlCol="0">
            <a:spAutoFit/>
          </a:bodyPr>
          <a:lstStyle/>
          <a:p>
            <a:pPr algn="ctr"/>
            <a:r>
              <a:rPr lang="en-US" sz="2400" b="1" dirty="0">
                <a:solidFill>
                  <a:srgbClr val="552733"/>
                </a:solidFill>
                <a:ea typeface="Arial" charset="0"/>
                <a:cs typeface="Arial" charset="0"/>
              </a:rPr>
              <a:t>PERMANENT SUPPORTIVE HOUSING FIRST VS.    </a:t>
            </a:r>
          </a:p>
          <a:p>
            <a:pPr algn="ctr"/>
            <a:r>
              <a:rPr lang="en-US" sz="2400" b="1" dirty="0">
                <a:solidFill>
                  <a:srgbClr val="552733"/>
                </a:solidFill>
                <a:ea typeface="Arial" charset="0"/>
                <a:cs typeface="Arial" charset="0"/>
              </a:rPr>
              <a:t>TRANSITIONAL RECOVERY HOUSING</a:t>
            </a:r>
            <a:endParaRPr lang="en-US" sz="2000" b="1" dirty="0">
              <a:solidFill>
                <a:srgbClr val="552733"/>
              </a:solidFill>
              <a:ea typeface="Arial" charset="0"/>
              <a:cs typeface="Arial" charset="0"/>
            </a:endParaRPr>
          </a:p>
        </p:txBody>
      </p:sp>
    </p:spTree>
    <p:extLst>
      <p:ext uri="{BB962C8B-B14F-4D97-AF65-F5344CB8AC3E}">
        <p14:creationId xmlns:p14="http://schemas.microsoft.com/office/powerpoint/2010/main" val="409989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451F54D-037C-425E-A294-F0651472D54D}"/>
              </a:ext>
            </a:extLst>
          </p:cNvPr>
          <p:cNvSpPr/>
          <p:nvPr/>
        </p:nvSpPr>
        <p:spPr>
          <a:xfrm>
            <a:off x="1531345" y="1133044"/>
            <a:ext cx="6125378" cy="5062226"/>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85000"/>
                  </a:schemeClr>
                </a:solidFill>
              </a:ln>
              <a:solidFill>
                <a:schemeClr val="tx1"/>
              </a:solidFill>
            </a:endParaRPr>
          </a:p>
        </p:txBody>
      </p:sp>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16</a:t>
            </a:fld>
            <a:endParaRPr lang="en-US" dirty="0"/>
          </a:p>
        </p:txBody>
      </p:sp>
      <p:cxnSp>
        <p:nvCxnSpPr>
          <p:cNvPr id="10" name="Straight Connector 9">
            <a:extLst>
              <a:ext uri="{FF2B5EF4-FFF2-40B4-BE49-F238E27FC236}">
                <a16:creationId xmlns:a16="http://schemas.microsoft.com/office/drawing/2014/main" id="{A5041EDE-4B02-46AA-92BC-01DE8D539663}"/>
              </a:ext>
            </a:extLst>
          </p:cNvPr>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7218F6-952E-437E-B30D-0E2B70DA3E78}"/>
              </a:ext>
            </a:extLst>
          </p:cNvPr>
          <p:cNvSpPr txBox="1"/>
          <p:nvPr/>
        </p:nvSpPr>
        <p:spPr>
          <a:xfrm>
            <a:off x="0" y="294218"/>
            <a:ext cx="91439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HOUSING FIRST PUBLISHED OUTCOMES</a:t>
            </a:r>
            <a:r>
              <a:rPr lang="en-US" sz="2400" baseline="30000" dirty="0">
                <a:solidFill>
                  <a:srgbClr val="552733"/>
                </a:solidFill>
                <a:ea typeface="Arial" charset="0"/>
                <a:cs typeface="Arial" charset="0"/>
              </a:rPr>
              <a:t>9</a:t>
            </a:r>
            <a:endParaRPr lang="en-US" sz="2400" dirty="0">
              <a:solidFill>
                <a:srgbClr val="552733"/>
              </a:solidFill>
              <a:ea typeface="Arial" charset="0"/>
              <a:cs typeface="Arial" charset="0"/>
            </a:endParaRPr>
          </a:p>
        </p:txBody>
      </p:sp>
      <p:sp>
        <p:nvSpPr>
          <p:cNvPr id="8" name="Rectangle 7">
            <a:extLst>
              <a:ext uri="{FF2B5EF4-FFF2-40B4-BE49-F238E27FC236}">
                <a16:creationId xmlns:a16="http://schemas.microsoft.com/office/drawing/2014/main" id="{DACDF92F-DFFA-4986-80FF-462CF9519A7C}"/>
              </a:ext>
            </a:extLst>
          </p:cNvPr>
          <p:cNvSpPr/>
          <p:nvPr/>
        </p:nvSpPr>
        <p:spPr>
          <a:xfrm>
            <a:off x="3331442" y="2383783"/>
            <a:ext cx="1811291" cy="15870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4873D4-BF9F-4822-904A-34D3B7EFBBA8}"/>
              </a:ext>
            </a:extLst>
          </p:cNvPr>
          <p:cNvSpPr/>
          <p:nvPr/>
        </p:nvSpPr>
        <p:spPr>
          <a:xfrm>
            <a:off x="3331441" y="3047926"/>
            <a:ext cx="1449213" cy="1738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D85484-4E37-4852-A24A-7785E920CE37}"/>
              </a:ext>
            </a:extLst>
          </p:cNvPr>
          <p:cNvSpPr/>
          <p:nvPr/>
        </p:nvSpPr>
        <p:spPr>
          <a:xfrm>
            <a:off x="3343716" y="3663364"/>
            <a:ext cx="1234421" cy="15870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D0D5D2-BE3D-48C6-9B85-4CC549713954}"/>
              </a:ext>
            </a:extLst>
          </p:cNvPr>
          <p:cNvSpPr/>
          <p:nvPr/>
        </p:nvSpPr>
        <p:spPr>
          <a:xfrm>
            <a:off x="3343715" y="4261594"/>
            <a:ext cx="2228601" cy="15870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0C47DD-310F-440A-8BAA-1084CF7443CD}"/>
              </a:ext>
            </a:extLst>
          </p:cNvPr>
          <p:cNvSpPr/>
          <p:nvPr/>
        </p:nvSpPr>
        <p:spPr>
          <a:xfrm>
            <a:off x="3343714" y="4760784"/>
            <a:ext cx="577773" cy="15870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9DB48B-AFD1-4CB8-AA5C-F26FF0BA8876}"/>
              </a:ext>
            </a:extLst>
          </p:cNvPr>
          <p:cNvSpPr/>
          <p:nvPr/>
        </p:nvSpPr>
        <p:spPr>
          <a:xfrm>
            <a:off x="3319169" y="5592266"/>
            <a:ext cx="99092" cy="2363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420785-4E4C-4446-886B-CB5F2EC27148}"/>
              </a:ext>
            </a:extLst>
          </p:cNvPr>
          <p:cNvSpPr/>
          <p:nvPr/>
        </p:nvSpPr>
        <p:spPr>
          <a:xfrm>
            <a:off x="3343716" y="2529460"/>
            <a:ext cx="534813" cy="158707"/>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554CD1-C215-40C8-AEBD-3238567EB7AA}"/>
              </a:ext>
            </a:extLst>
          </p:cNvPr>
          <p:cNvSpPr/>
          <p:nvPr/>
        </p:nvSpPr>
        <p:spPr>
          <a:xfrm>
            <a:off x="3329680" y="3206633"/>
            <a:ext cx="412074" cy="158707"/>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BE5D81-EA57-4083-A3ED-83DE694379A2}"/>
              </a:ext>
            </a:extLst>
          </p:cNvPr>
          <p:cNvSpPr/>
          <p:nvPr/>
        </p:nvSpPr>
        <p:spPr>
          <a:xfrm>
            <a:off x="3343716" y="3820480"/>
            <a:ext cx="577771" cy="132656"/>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4F7407-CC47-4213-AD52-FFF2B7460D30}"/>
              </a:ext>
            </a:extLst>
          </p:cNvPr>
          <p:cNvSpPr/>
          <p:nvPr/>
        </p:nvSpPr>
        <p:spPr>
          <a:xfrm>
            <a:off x="3343714" y="4430361"/>
            <a:ext cx="1811293" cy="132653"/>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3377AA-9EC7-4BD4-9979-15412DE1BE32}"/>
              </a:ext>
            </a:extLst>
          </p:cNvPr>
          <p:cNvSpPr/>
          <p:nvPr/>
        </p:nvSpPr>
        <p:spPr>
          <a:xfrm>
            <a:off x="3343716" y="4936241"/>
            <a:ext cx="185009" cy="171018"/>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06E5C4-698A-4695-8946-E05B3D1DA468}"/>
              </a:ext>
            </a:extLst>
          </p:cNvPr>
          <p:cNvSpPr/>
          <p:nvPr/>
        </p:nvSpPr>
        <p:spPr>
          <a:xfrm>
            <a:off x="3317245" y="5844149"/>
            <a:ext cx="99092" cy="236384"/>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6AE1CC-354F-44C5-9908-0270530CE455}"/>
              </a:ext>
            </a:extLst>
          </p:cNvPr>
          <p:cNvSpPr txBox="1"/>
          <p:nvPr/>
        </p:nvSpPr>
        <p:spPr>
          <a:xfrm>
            <a:off x="3214612" y="1339239"/>
            <a:ext cx="3132083" cy="830997"/>
          </a:xfrm>
          <a:prstGeom prst="rect">
            <a:avLst/>
          </a:prstGeom>
          <a:solidFill>
            <a:schemeClr val="bg1"/>
          </a:solidFill>
        </p:spPr>
        <p:txBody>
          <a:bodyPr wrap="square" rtlCol="0">
            <a:spAutoFit/>
          </a:bodyPr>
          <a:lstStyle/>
          <a:p>
            <a:r>
              <a:rPr lang="en-US" sz="1600" dirty="0"/>
              <a:t>Reductions in Utilization of Major Service Before &amp; After Entry into Supportive Housing</a:t>
            </a:r>
          </a:p>
        </p:txBody>
      </p:sp>
      <p:sp>
        <p:nvSpPr>
          <p:cNvPr id="23" name="TextBox 22">
            <a:extLst>
              <a:ext uri="{FF2B5EF4-FFF2-40B4-BE49-F238E27FC236}">
                <a16:creationId xmlns:a16="http://schemas.microsoft.com/office/drawing/2014/main" id="{C003D09F-2ED9-4FEF-B27B-17605C42C4E6}"/>
              </a:ext>
            </a:extLst>
          </p:cNvPr>
          <p:cNvSpPr txBox="1"/>
          <p:nvPr/>
        </p:nvSpPr>
        <p:spPr>
          <a:xfrm>
            <a:off x="5703532" y="2236543"/>
            <a:ext cx="1051717" cy="553998"/>
          </a:xfrm>
          <a:prstGeom prst="rect">
            <a:avLst/>
          </a:prstGeom>
          <a:solidFill>
            <a:schemeClr val="bg1"/>
          </a:solidFill>
        </p:spPr>
        <p:txBody>
          <a:bodyPr wrap="square" rtlCol="0">
            <a:spAutoFit/>
          </a:bodyPr>
          <a:lstStyle/>
          <a:p>
            <a:r>
              <a:rPr lang="en-US" sz="1500" b="1" dirty="0"/>
              <a:t>$41,542</a:t>
            </a:r>
          </a:p>
          <a:p>
            <a:r>
              <a:rPr lang="en-US" sz="1500" dirty="0">
                <a:solidFill>
                  <a:schemeClr val="bg2">
                    <a:lumMod val="50000"/>
                  </a:schemeClr>
                </a:solidFill>
              </a:rPr>
              <a:t>$12,472</a:t>
            </a:r>
          </a:p>
        </p:txBody>
      </p:sp>
      <p:sp>
        <p:nvSpPr>
          <p:cNvPr id="25" name="TextBox 24">
            <a:extLst>
              <a:ext uri="{FF2B5EF4-FFF2-40B4-BE49-F238E27FC236}">
                <a16:creationId xmlns:a16="http://schemas.microsoft.com/office/drawing/2014/main" id="{9538E49F-BDA7-4BB1-8B71-E3266B24BE17}"/>
              </a:ext>
            </a:extLst>
          </p:cNvPr>
          <p:cNvSpPr txBox="1"/>
          <p:nvPr/>
        </p:nvSpPr>
        <p:spPr>
          <a:xfrm>
            <a:off x="5703532" y="2880129"/>
            <a:ext cx="1051717" cy="553998"/>
          </a:xfrm>
          <a:prstGeom prst="rect">
            <a:avLst/>
          </a:prstGeom>
          <a:solidFill>
            <a:schemeClr val="bg1"/>
          </a:solidFill>
        </p:spPr>
        <p:txBody>
          <a:bodyPr wrap="square" rtlCol="0">
            <a:spAutoFit/>
          </a:bodyPr>
          <a:lstStyle/>
          <a:p>
            <a:r>
              <a:rPr lang="en-US" sz="1500" b="1" dirty="0"/>
              <a:t>$33,190</a:t>
            </a:r>
          </a:p>
          <a:p>
            <a:r>
              <a:rPr lang="en-US" sz="1500" dirty="0">
                <a:solidFill>
                  <a:schemeClr val="bg2">
                    <a:lumMod val="50000"/>
                  </a:schemeClr>
                </a:solidFill>
              </a:rPr>
              <a:t>$8,604</a:t>
            </a:r>
          </a:p>
        </p:txBody>
      </p:sp>
      <p:sp>
        <p:nvSpPr>
          <p:cNvPr id="26" name="TextBox 25">
            <a:extLst>
              <a:ext uri="{FF2B5EF4-FFF2-40B4-BE49-F238E27FC236}">
                <a16:creationId xmlns:a16="http://schemas.microsoft.com/office/drawing/2014/main" id="{8AC4BBA4-DAE1-4E1A-BE0E-A07C8FD57DE0}"/>
              </a:ext>
            </a:extLst>
          </p:cNvPr>
          <p:cNvSpPr txBox="1"/>
          <p:nvPr/>
        </p:nvSpPr>
        <p:spPr>
          <a:xfrm>
            <a:off x="5703532" y="4123166"/>
            <a:ext cx="1051717" cy="553998"/>
          </a:xfrm>
          <a:prstGeom prst="rect">
            <a:avLst/>
          </a:prstGeom>
          <a:solidFill>
            <a:schemeClr val="bg1"/>
          </a:solidFill>
        </p:spPr>
        <p:txBody>
          <a:bodyPr wrap="square" rtlCol="0">
            <a:spAutoFit/>
          </a:bodyPr>
          <a:lstStyle/>
          <a:p>
            <a:r>
              <a:rPr lang="en-US" sz="1500" b="1" dirty="0"/>
              <a:t>$51,021</a:t>
            </a:r>
          </a:p>
          <a:p>
            <a:r>
              <a:rPr lang="en-US" sz="1500" dirty="0">
                <a:solidFill>
                  <a:schemeClr val="bg2">
                    <a:lumMod val="50000"/>
                  </a:schemeClr>
                </a:solidFill>
              </a:rPr>
              <a:t>$40,924</a:t>
            </a:r>
          </a:p>
        </p:txBody>
      </p:sp>
      <p:sp>
        <p:nvSpPr>
          <p:cNvPr id="27" name="TextBox 26">
            <a:extLst>
              <a:ext uri="{FF2B5EF4-FFF2-40B4-BE49-F238E27FC236}">
                <a16:creationId xmlns:a16="http://schemas.microsoft.com/office/drawing/2014/main" id="{6FA4BBD9-30C3-4926-8EEE-27D19B718095}"/>
              </a:ext>
            </a:extLst>
          </p:cNvPr>
          <p:cNvSpPr txBox="1"/>
          <p:nvPr/>
        </p:nvSpPr>
        <p:spPr>
          <a:xfrm>
            <a:off x="5703532" y="4722383"/>
            <a:ext cx="1051717" cy="553998"/>
          </a:xfrm>
          <a:prstGeom prst="rect">
            <a:avLst/>
          </a:prstGeom>
          <a:solidFill>
            <a:schemeClr val="bg1"/>
          </a:solidFill>
        </p:spPr>
        <p:txBody>
          <a:bodyPr wrap="square" rtlCol="0">
            <a:spAutoFit/>
          </a:bodyPr>
          <a:lstStyle/>
          <a:p>
            <a:r>
              <a:rPr lang="en-US" sz="1500" b="1" dirty="0"/>
              <a:t>$13,652</a:t>
            </a:r>
          </a:p>
          <a:p>
            <a:r>
              <a:rPr lang="en-US" sz="1500" dirty="0">
                <a:solidFill>
                  <a:schemeClr val="bg2">
                    <a:lumMod val="50000"/>
                  </a:schemeClr>
                </a:solidFill>
              </a:rPr>
              <a:t>$3,843</a:t>
            </a:r>
          </a:p>
        </p:txBody>
      </p:sp>
      <p:sp>
        <p:nvSpPr>
          <p:cNvPr id="28" name="TextBox 27">
            <a:extLst>
              <a:ext uri="{FF2B5EF4-FFF2-40B4-BE49-F238E27FC236}">
                <a16:creationId xmlns:a16="http://schemas.microsoft.com/office/drawing/2014/main" id="{AA2C4324-3C5C-4E47-BA64-45870032EA41}"/>
              </a:ext>
            </a:extLst>
          </p:cNvPr>
          <p:cNvSpPr txBox="1"/>
          <p:nvPr/>
        </p:nvSpPr>
        <p:spPr>
          <a:xfrm>
            <a:off x="5703532" y="3480280"/>
            <a:ext cx="1051717" cy="553998"/>
          </a:xfrm>
          <a:prstGeom prst="rect">
            <a:avLst/>
          </a:prstGeom>
          <a:solidFill>
            <a:schemeClr val="bg1"/>
          </a:solidFill>
        </p:spPr>
        <p:txBody>
          <a:bodyPr wrap="square" rtlCol="0">
            <a:spAutoFit/>
          </a:bodyPr>
          <a:lstStyle/>
          <a:p>
            <a:r>
              <a:rPr lang="en-US" sz="1500" b="1" dirty="0"/>
              <a:t>$28,045</a:t>
            </a:r>
          </a:p>
          <a:p>
            <a:r>
              <a:rPr lang="en-US" sz="1500" dirty="0">
                <a:solidFill>
                  <a:schemeClr val="bg2">
                    <a:lumMod val="50000"/>
                  </a:schemeClr>
                </a:solidFill>
              </a:rPr>
              <a:t>$14,009</a:t>
            </a:r>
          </a:p>
        </p:txBody>
      </p:sp>
      <p:sp>
        <p:nvSpPr>
          <p:cNvPr id="29" name="Rectangle 28">
            <a:extLst>
              <a:ext uri="{FF2B5EF4-FFF2-40B4-BE49-F238E27FC236}">
                <a16:creationId xmlns:a16="http://schemas.microsoft.com/office/drawing/2014/main" id="{14E186A6-374A-4B89-B97B-FA6096457C1B}"/>
              </a:ext>
            </a:extLst>
          </p:cNvPr>
          <p:cNvSpPr/>
          <p:nvPr/>
        </p:nvSpPr>
        <p:spPr>
          <a:xfrm flipH="1">
            <a:off x="3267336" y="2319379"/>
            <a:ext cx="67505" cy="287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7138BA3-31C7-47E2-A046-264C251DDC17}"/>
              </a:ext>
            </a:extLst>
          </p:cNvPr>
          <p:cNvSpPr txBox="1"/>
          <p:nvPr/>
        </p:nvSpPr>
        <p:spPr>
          <a:xfrm>
            <a:off x="2041962" y="2424095"/>
            <a:ext cx="1159886" cy="382092"/>
          </a:xfrm>
          <a:prstGeom prst="rect">
            <a:avLst/>
          </a:prstGeom>
          <a:solidFill>
            <a:schemeClr val="bg1"/>
          </a:solidFill>
        </p:spPr>
        <p:txBody>
          <a:bodyPr wrap="square" rtlCol="0">
            <a:spAutoFit/>
          </a:bodyPr>
          <a:lstStyle/>
          <a:p>
            <a:pPr algn="r">
              <a:lnSpc>
                <a:spcPct val="150000"/>
              </a:lnSpc>
            </a:pPr>
            <a:r>
              <a:rPr lang="en-US" sz="1400" dirty="0"/>
              <a:t>NC</a:t>
            </a:r>
          </a:p>
        </p:txBody>
      </p:sp>
      <p:sp>
        <p:nvSpPr>
          <p:cNvPr id="31" name="TextBox 30">
            <a:extLst>
              <a:ext uri="{FF2B5EF4-FFF2-40B4-BE49-F238E27FC236}">
                <a16:creationId xmlns:a16="http://schemas.microsoft.com/office/drawing/2014/main" id="{0161E1A0-4E26-40B4-AE0B-06B74C8341D3}"/>
              </a:ext>
            </a:extLst>
          </p:cNvPr>
          <p:cNvSpPr txBox="1"/>
          <p:nvPr/>
        </p:nvSpPr>
        <p:spPr>
          <a:xfrm>
            <a:off x="2041962" y="2958587"/>
            <a:ext cx="1159886" cy="382092"/>
          </a:xfrm>
          <a:prstGeom prst="rect">
            <a:avLst/>
          </a:prstGeom>
          <a:solidFill>
            <a:schemeClr val="bg1"/>
          </a:solidFill>
        </p:spPr>
        <p:txBody>
          <a:bodyPr wrap="square" rtlCol="0">
            <a:spAutoFit/>
          </a:bodyPr>
          <a:lstStyle/>
          <a:p>
            <a:pPr algn="r">
              <a:lnSpc>
                <a:spcPct val="150000"/>
              </a:lnSpc>
            </a:pPr>
            <a:r>
              <a:rPr lang="en-US" sz="1400" dirty="0"/>
              <a:t>MA</a:t>
            </a:r>
          </a:p>
        </p:txBody>
      </p:sp>
      <p:sp>
        <p:nvSpPr>
          <p:cNvPr id="32" name="TextBox 31">
            <a:extLst>
              <a:ext uri="{FF2B5EF4-FFF2-40B4-BE49-F238E27FC236}">
                <a16:creationId xmlns:a16="http://schemas.microsoft.com/office/drawing/2014/main" id="{FE7799DF-D14C-4033-BF5B-8EAE1F3FB7C4}"/>
              </a:ext>
            </a:extLst>
          </p:cNvPr>
          <p:cNvSpPr txBox="1"/>
          <p:nvPr/>
        </p:nvSpPr>
        <p:spPr>
          <a:xfrm>
            <a:off x="2041962" y="4130102"/>
            <a:ext cx="1159886" cy="382092"/>
          </a:xfrm>
          <a:prstGeom prst="rect">
            <a:avLst/>
          </a:prstGeom>
          <a:solidFill>
            <a:schemeClr val="bg1"/>
          </a:solidFill>
        </p:spPr>
        <p:txBody>
          <a:bodyPr wrap="square" rtlCol="0">
            <a:spAutoFit/>
          </a:bodyPr>
          <a:lstStyle/>
          <a:p>
            <a:pPr algn="r">
              <a:lnSpc>
                <a:spcPct val="150000"/>
              </a:lnSpc>
            </a:pPr>
            <a:r>
              <a:rPr lang="en-US" sz="1400" dirty="0"/>
              <a:t>NYC</a:t>
            </a:r>
          </a:p>
        </p:txBody>
      </p:sp>
      <p:sp>
        <p:nvSpPr>
          <p:cNvPr id="33" name="TextBox 32">
            <a:extLst>
              <a:ext uri="{FF2B5EF4-FFF2-40B4-BE49-F238E27FC236}">
                <a16:creationId xmlns:a16="http://schemas.microsoft.com/office/drawing/2014/main" id="{8240E62C-3A8E-47E0-9416-C5118ACF7294}"/>
              </a:ext>
            </a:extLst>
          </p:cNvPr>
          <p:cNvSpPr txBox="1"/>
          <p:nvPr/>
        </p:nvSpPr>
        <p:spPr>
          <a:xfrm>
            <a:off x="2041962" y="4657059"/>
            <a:ext cx="1159886" cy="382092"/>
          </a:xfrm>
          <a:prstGeom prst="rect">
            <a:avLst/>
          </a:prstGeom>
          <a:solidFill>
            <a:schemeClr val="bg1"/>
          </a:solidFill>
        </p:spPr>
        <p:txBody>
          <a:bodyPr wrap="square" rtlCol="0">
            <a:spAutoFit/>
          </a:bodyPr>
          <a:lstStyle/>
          <a:p>
            <a:pPr algn="r">
              <a:lnSpc>
                <a:spcPct val="150000"/>
              </a:lnSpc>
            </a:pPr>
            <a:r>
              <a:rPr lang="en-US" sz="1400" dirty="0"/>
              <a:t>CHICAGO</a:t>
            </a:r>
          </a:p>
        </p:txBody>
      </p:sp>
      <p:sp>
        <p:nvSpPr>
          <p:cNvPr id="34" name="TextBox 33">
            <a:extLst>
              <a:ext uri="{FF2B5EF4-FFF2-40B4-BE49-F238E27FC236}">
                <a16:creationId xmlns:a16="http://schemas.microsoft.com/office/drawing/2014/main" id="{70136159-765D-4AC5-A7F5-D0DA742F1286}"/>
              </a:ext>
            </a:extLst>
          </p:cNvPr>
          <p:cNvSpPr txBox="1"/>
          <p:nvPr/>
        </p:nvSpPr>
        <p:spPr>
          <a:xfrm>
            <a:off x="2041962" y="3479293"/>
            <a:ext cx="1159886" cy="382092"/>
          </a:xfrm>
          <a:prstGeom prst="rect">
            <a:avLst/>
          </a:prstGeom>
          <a:solidFill>
            <a:schemeClr val="bg1"/>
          </a:solidFill>
        </p:spPr>
        <p:txBody>
          <a:bodyPr wrap="square" rtlCol="0">
            <a:spAutoFit/>
          </a:bodyPr>
          <a:lstStyle/>
          <a:p>
            <a:pPr algn="r">
              <a:lnSpc>
                <a:spcPct val="150000"/>
              </a:lnSpc>
            </a:pPr>
            <a:r>
              <a:rPr lang="en-US" sz="1400" dirty="0"/>
              <a:t>ME</a:t>
            </a:r>
          </a:p>
        </p:txBody>
      </p:sp>
      <p:sp>
        <p:nvSpPr>
          <p:cNvPr id="35" name="TextBox 34">
            <a:extLst>
              <a:ext uri="{FF2B5EF4-FFF2-40B4-BE49-F238E27FC236}">
                <a16:creationId xmlns:a16="http://schemas.microsoft.com/office/drawing/2014/main" id="{9C686253-1CF2-4F33-A7DF-F29D40AD952E}"/>
              </a:ext>
            </a:extLst>
          </p:cNvPr>
          <p:cNvSpPr txBox="1"/>
          <p:nvPr/>
        </p:nvSpPr>
        <p:spPr>
          <a:xfrm>
            <a:off x="3436219" y="5498885"/>
            <a:ext cx="3319029" cy="415498"/>
          </a:xfrm>
          <a:prstGeom prst="rect">
            <a:avLst/>
          </a:prstGeom>
          <a:noFill/>
        </p:spPr>
        <p:txBody>
          <a:bodyPr wrap="square" rtlCol="0">
            <a:spAutoFit/>
          </a:bodyPr>
          <a:lstStyle/>
          <a:p>
            <a:pPr>
              <a:lnSpc>
                <a:spcPct val="150000"/>
              </a:lnSpc>
            </a:pPr>
            <a:r>
              <a:rPr lang="en-US" sz="1400" b="1" dirty="0"/>
              <a:t>BEFORE entry into supportive housing</a:t>
            </a:r>
          </a:p>
        </p:txBody>
      </p:sp>
      <p:sp>
        <p:nvSpPr>
          <p:cNvPr id="37" name="TextBox 36">
            <a:extLst>
              <a:ext uri="{FF2B5EF4-FFF2-40B4-BE49-F238E27FC236}">
                <a16:creationId xmlns:a16="http://schemas.microsoft.com/office/drawing/2014/main" id="{686CF4D9-FD67-4634-A121-50923A066D01}"/>
              </a:ext>
            </a:extLst>
          </p:cNvPr>
          <p:cNvSpPr txBox="1"/>
          <p:nvPr/>
        </p:nvSpPr>
        <p:spPr>
          <a:xfrm>
            <a:off x="3436219" y="5772051"/>
            <a:ext cx="3319029" cy="415498"/>
          </a:xfrm>
          <a:prstGeom prst="rect">
            <a:avLst/>
          </a:prstGeom>
          <a:noFill/>
        </p:spPr>
        <p:txBody>
          <a:bodyPr wrap="square" rtlCol="0">
            <a:spAutoFit/>
          </a:bodyPr>
          <a:lstStyle/>
          <a:p>
            <a:pPr>
              <a:lnSpc>
                <a:spcPct val="150000"/>
              </a:lnSpc>
            </a:pPr>
            <a:r>
              <a:rPr lang="en-US" sz="1400" b="1" dirty="0"/>
              <a:t>AFTER entry into supportive housing</a:t>
            </a:r>
          </a:p>
        </p:txBody>
      </p:sp>
    </p:spTree>
    <p:extLst>
      <p:ext uri="{BB962C8B-B14F-4D97-AF65-F5344CB8AC3E}">
        <p14:creationId xmlns:p14="http://schemas.microsoft.com/office/powerpoint/2010/main" val="363666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white facade viewed from a drone in Madrid">
            <a:extLst>
              <a:ext uri="{FF2B5EF4-FFF2-40B4-BE49-F238E27FC236}">
                <a16:creationId xmlns:a16="http://schemas.microsoft.com/office/drawing/2014/main" id="{C4E92EB5-94A0-40FE-BB2C-B7E15CA8F8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0" y="1712486"/>
            <a:ext cx="9132343" cy="3629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17</a:t>
            </a:fld>
            <a:endParaRPr lang="en-US" dirty="0"/>
          </a:p>
        </p:txBody>
      </p:sp>
      <p:cxnSp>
        <p:nvCxnSpPr>
          <p:cNvPr id="15" name="Straight Connector 14">
            <a:extLst>
              <a:ext uri="{FF2B5EF4-FFF2-40B4-BE49-F238E27FC236}">
                <a16:creationId xmlns:a16="http://schemas.microsoft.com/office/drawing/2014/main" id="{E3590D79-B81E-4479-9263-14C93B261741}"/>
              </a:ext>
            </a:extLst>
          </p:cNvPr>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796DBA7-7CD4-4F28-A957-D59AFF798B2E}"/>
              </a:ext>
            </a:extLst>
          </p:cNvPr>
          <p:cNvSpPr txBox="1"/>
          <p:nvPr/>
        </p:nvSpPr>
        <p:spPr>
          <a:xfrm>
            <a:off x="0" y="294218"/>
            <a:ext cx="91439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RECOVERY HOUSING: OUTCOMES</a:t>
            </a:r>
          </a:p>
        </p:txBody>
      </p:sp>
      <p:sp>
        <p:nvSpPr>
          <p:cNvPr id="3" name="TextBox 2">
            <a:extLst>
              <a:ext uri="{FF2B5EF4-FFF2-40B4-BE49-F238E27FC236}">
                <a16:creationId xmlns:a16="http://schemas.microsoft.com/office/drawing/2014/main" id="{B8435345-E442-4C03-B7DB-1F885475BB69}"/>
              </a:ext>
            </a:extLst>
          </p:cNvPr>
          <p:cNvSpPr txBox="1"/>
          <p:nvPr/>
        </p:nvSpPr>
        <p:spPr>
          <a:xfrm>
            <a:off x="4501582" y="6244411"/>
            <a:ext cx="4498347" cy="507831"/>
          </a:xfrm>
          <a:prstGeom prst="rect">
            <a:avLst/>
          </a:prstGeom>
          <a:noFill/>
        </p:spPr>
        <p:txBody>
          <a:bodyPr wrap="none" rtlCol="0">
            <a:spAutoFit/>
          </a:bodyPr>
          <a:lstStyle/>
          <a:p>
            <a:r>
              <a:rPr lang="en-US" sz="900" dirty="0"/>
              <a:t>* Figure is artificially low due to program design of ongoing supported employment services</a:t>
            </a:r>
          </a:p>
          <a:p>
            <a:endParaRPr lang="en-US" dirty="0"/>
          </a:p>
        </p:txBody>
      </p:sp>
      <p:sp>
        <p:nvSpPr>
          <p:cNvPr id="10" name="Rectangle 9">
            <a:extLst>
              <a:ext uri="{FF2B5EF4-FFF2-40B4-BE49-F238E27FC236}">
                <a16:creationId xmlns:a16="http://schemas.microsoft.com/office/drawing/2014/main" id="{84566BA3-217B-4165-826B-E9B962C01541}"/>
              </a:ext>
            </a:extLst>
          </p:cNvPr>
          <p:cNvSpPr/>
          <p:nvPr/>
        </p:nvSpPr>
        <p:spPr>
          <a:xfrm>
            <a:off x="4691013" y="2747872"/>
            <a:ext cx="1923184" cy="1807277"/>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0A3E7820-E9A4-4B66-98D6-2C2D2173B070}"/>
              </a:ext>
            </a:extLst>
          </p:cNvPr>
          <p:cNvSpPr/>
          <p:nvPr/>
        </p:nvSpPr>
        <p:spPr>
          <a:xfrm>
            <a:off x="2485044" y="2832366"/>
            <a:ext cx="1923184" cy="1807277"/>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a:extLst>
              <a:ext uri="{FF2B5EF4-FFF2-40B4-BE49-F238E27FC236}">
                <a16:creationId xmlns:a16="http://schemas.microsoft.com/office/drawing/2014/main" id="{973DD45B-92A9-4CB7-9D15-30CBD0CA74BB}"/>
              </a:ext>
            </a:extLst>
          </p:cNvPr>
          <p:cNvSpPr/>
          <p:nvPr/>
        </p:nvSpPr>
        <p:spPr>
          <a:xfrm>
            <a:off x="6922345" y="2832368"/>
            <a:ext cx="1923184" cy="1722782"/>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Shape 2540">
            <a:extLst>
              <a:ext uri="{FF2B5EF4-FFF2-40B4-BE49-F238E27FC236}">
                <a16:creationId xmlns:a16="http://schemas.microsoft.com/office/drawing/2014/main" id="{7A0F9D1B-6064-4C58-9162-3C0F33DAD343}"/>
              </a:ext>
            </a:extLst>
          </p:cNvPr>
          <p:cNvSpPr>
            <a:spLocks noChangeAspect="1"/>
          </p:cNvSpPr>
          <p:nvPr/>
        </p:nvSpPr>
        <p:spPr>
          <a:xfrm>
            <a:off x="1311582" y="4033177"/>
            <a:ext cx="259173" cy="25917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86AB5D"/>
          </a:solidFill>
          <a:ln w="12700">
            <a:miter lim="400000"/>
          </a:ln>
        </p:spPr>
        <p:txBody>
          <a:bodyPr lIns="28568" tIns="28568" rIns="28568" bIns="2856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797"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Rectangle 16">
            <a:extLst>
              <a:ext uri="{FF2B5EF4-FFF2-40B4-BE49-F238E27FC236}">
                <a16:creationId xmlns:a16="http://schemas.microsoft.com/office/drawing/2014/main" id="{95D7E412-E84C-44A7-ACCD-11485A9CDA4B}"/>
              </a:ext>
            </a:extLst>
          </p:cNvPr>
          <p:cNvSpPr/>
          <p:nvPr/>
        </p:nvSpPr>
        <p:spPr>
          <a:xfrm>
            <a:off x="382138" y="2832367"/>
            <a:ext cx="1923184" cy="1807277"/>
          </a:xfrm>
          <a:prstGeom prst="rect">
            <a:avLst/>
          </a:prstGeom>
          <a:solidFill>
            <a:schemeClr val="bg1">
              <a:alpha val="7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Rectangle 17">
            <a:extLst>
              <a:ext uri="{FF2B5EF4-FFF2-40B4-BE49-F238E27FC236}">
                <a16:creationId xmlns:a16="http://schemas.microsoft.com/office/drawing/2014/main" id="{1DF417A6-D5B4-4ED6-9B65-F6EA3C8DB39F}"/>
              </a:ext>
            </a:extLst>
          </p:cNvPr>
          <p:cNvSpPr/>
          <p:nvPr/>
        </p:nvSpPr>
        <p:spPr>
          <a:xfrm>
            <a:off x="382138" y="2946873"/>
            <a:ext cx="1816092" cy="14465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2400" b="1" dirty="0">
                <a:latin typeface="+mn-lt"/>
                <a:ea typeface="Times New Roman" panose="02020603050405020304" pitchFamily="18" charset="0"/>
              </a:rPr>
              <a:t>75% </a:t>
            </a:r>
            <a:r>
              <a:rPr lang="en-US" sz="2400" dirty="0">
                <a:latin typeface="+mn-lt"/>
                <a:ea typeface="Times New Roman" panose="02020603050405020304" pitchFamily="18" charset="0"/>
              </a:rPr>
              <a:t>             </a:t>
            </a:r>
            <a:r>
              <a:rPr lang="en-US" sz="1600" dirty="0">
                <a:latin typeface="+mn-lt"/>
                <a:ea typeface="Times New Roman" panose="02020603050405020304" pitchFamily="18" charset="0"/>
              </a:rPr>
              <a:t>Completed treatment and e</a:t>
            </a:r>
            <a:r>
              <a:rPr lang="en-US" sz="1600" dirty="0">
                <a:ea typeface="Times New Roman" panose="02020603050405020304" pitchFamily="18" charset="0"/>
              </a:rPr>
              <a:t>xited to permanent housing</a:t>
            </a:r>
            <a:endParaRPr lang="en-US" sz="1600" dirty="0">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0ED8B8B2-4F6C-4DE1-8432-7ABF5FBDAE13}"/>
              </a:ext>
            </a:extLst>
          </p:cNvPr>
          <p:cNvSpPr/>
          <p:nvPr/>
        </p:nvSpPr>
        <p:spPr>
          <a:xfrm>
            <a:off x="2454828" y="3051347"/>
            <a:ext cx="1890403"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2400" b="1" dirty="0">
                <a:ea typeface="Times New Roman" panose="02020603050405020304" pitchFamily="18" charset="0"/>
              </a:rPr>
              <a:t>95%                 </a:t>
            </a:r>
            <a:r>
              <a:rPr lang="en-US" sz="1600" dirty="0">
                <a:ea typeface="Times New Roman" panose="02020603050405020304" pitchFamily="18" charset="0"/>
              </a:rPr>
              <a:t>Housed and in recovery 12 months post exit</a:t>
            </a:r>
            <a:endParaRPr lang="en-US" sz="1600" dirty="0">
              <a:latin typeface="+mn-lt"/>
              <a:ea typeface="Times New Roman" panose="02020603050405020304" pitchFamily="18" charset="0"/>
            </a:endParaRPr>
          </a:p>
        </p:txBody>
      </p:sp>
      <p:sp>
        <p:nvSpPr>
          <p:cNvPr id="21" name="Rectangle 20">
            <a:extLst>
              <a:ext uri="{FF2B5EF4-FFF2-40B4-BE49-F238E27FC236}">
                <a16:creationId xmlns:a16="http://schemas.microsoft.com/office/drawing/2014/main" id="{700F82D4-D825-4064-B962-9C3DAE7831FF}"/>
              </a:ext>
            </a:extLst>
          </p:cNvPr>
          <p:cNvSpPr/>
          <p:nvPr/>
        </p:nvSpPr>
        <p:spPr>
          <a:xfrm>
            <a:off x="7038252" y="3068737"/>
            <a:ext cx="1648183"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2400" b="1" dirty="0">
                <a:latin typeface="+mn-lt"/>
                <a:ea typeface="Times New Roman" panose="02020603050405020304" pitchFamily="18" charset="0"/>
              </a:rPr>
              <a:t>12%                   </a:t>
            </a:r>
            <a:r>
              <a:rPr lang="en-US" sz="1600" dirty="0">
                <a:latin typeface="+mn-lt"/>
                <a:ea typeface="Times New Roman" panose="02020603050405020304" pitchFamily="18" charset="0"/>
              </a:rPr>
              <a:t>Exit with         other income</a:t>
            </a:r>
          </a:p>
        </p:txBody>
      </p:sp>
      <p:sp>
        <p:nvSpPr>
          <p:cNvPr id="22" name="Rectangle 21">
            <a:extLst>
              <a:ext uri="{FF2B5EF4-FFF2-40B4-BE49-F238E27FC236}">
                <a16:creationId xmlns:a16="http://schemas.microsoft.com/office/drawing/2014/main" id="{8C09522A-8D92-48AC-BAE6-83FE85DD4A48}"/>
              </a:ext>
            </a:extLst>
          </p:cNvPr>
          <p:cNvSpPr/>
          <p:nvPr/>
        </p:nvSpPr>
        <p:spPr>
          <a:xfrm>
            <a:off x="4790342" y="3051347"/>
            <a:ext cx="1749889"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2400" b="1" dirty="0">
                <a:latin typeface="+mn-lt"/>
                <a:ea typeface="Times New Roman" panose="02020603050405020304" pitchFamily="18" charset="0"/>
              </a:rPr>
              <a:t>37%*                     </a:t>
            </a:r>
            <a:r>
              <a:rPr lang="en-US" sz="1600" dirty="0">
                <a:latin typeface="+mn-lt"/>
                <a:ea typeface="Times New Roman" panose="02020603050405020304" pitchFamily="18" charset="0"/>
              </a:rPr>
              <a:t>Exit with employment</a:t>
            </a:r>
          </a:p>
        </p:txBody>
      </p:sp>
    </p:spTree>
    <p:extLst>
      <p:ext uri="{BB962C8B-B14F-4D97-AF65-F5344CB8AC3E}">
        <p14:creationId xmlns:p14="http://schemas.microsoft.com/office/powerpoint/2010/main" val="59835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18</a:t>
            </a:fld>
            <a:endParaRPr lang="en-US" dirty="0"/>
          </a:p>
        </p:txBody>
      </p:sp>
      <p:graphicFrame>
        <p:nvGraphicFramePr>
          <p:cNvPr id="12" name="Table 11">
            <a:extLst>
              <a:ext uri="{FF2B5EF4-FFF2-40B4-BE49-F238E27FC236}">
                <a16:creationId xmlns:a16="http://schemas.microsoft.com/office/drawing/2014/main" id="{928B2BD2-23C4-49C9-B552-83BD539C6DFB}"/>
              </a:ext>
            </a:extLst>
          </p:cNvPr>
          <p:cNvGraphicFramePr>
            <a:graphicFrameLocks noGrp="1"/>
          </p:cNvGraphicFramePr>
          <p:nvPr>
            <p:extLst>
              <p:ext uri="{D42A27DB-BD31-4B8C-83A1-F6EECF244321}">
                <p14:modId xmlns:p14="http://schemas.microsoft.com/office/powerpoint/2010/main" val="1185383228"/>
              </p:ext>
            </p:extLst>
          </p:nvPr>
        </p:nvGraphicFramePr>
        <p:xfrm>
          <a:off x="893973" y="1781299"/>
          <a:ext cx="7341643" cy="3016333"/>
        </p:xfrm>
        <a:graphic>
          <a:graphicData uri="http://schemas.openxmlformats.org/drawingml/2006/table">
            <a:tbl>
              <a:tblPr firstRow="1" bandRow="1"/>
              <a:tblGrid>
                <a:gridCol w="5476748">
                  <a:extLst>
                    <a:ext uri="{9D8B030D-6E8A-4147-A177-3AD203B41FA5}">
                      <a16:colId xmlns:a16="http://schemas.microsoft.com/office/drawing/2014/main" val="20000"/>
                    </a:ext>
                  </a:extLst>
                </a:gridCol>
                <a:gridCol w="1864895">
                  <a:extLst>
                    <a:ext uri="{9D8B030D-6E8A-4147-A177-3AD203B41FA5}">
                      <a16:colId xmlns:a16="http://schemas.microsoft.com/office/drawing/2014/main" val="673751842"/>
                    </a:ext>
                  </a:extLst>
                </a:gridCol>
              </a:tblGrid>
              <a:tr h="11346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altLang="en-US" sz="1600" b="1" dirty="0">
                          <a:solidFill>
                            <a:schemeClr val="tx1"/>
                          </a:solidFill>
                        </a:rPr>
                        <a:t>Cost of 6 month-stay in Short-term Recovery Housing </a:t>
                      </a:r>
                      <a:br>
                        <a:rPr lang="en-US" altLang="en-US" sz="1600" b="1" dirty="0">
                          <a:solidFill>
                            <a:schemeClr val="tx1"/>
                          </a:solidFill>
                        </a:rPr>
                      </a:br>
                      <a:r>
                        <a:rPr lang="en-US" altLang="en-US" sz="1600" b="1" dirty="0">
                          <a:solidFill>
                            <a:schemeClr val="tx1"/>
                          </a:solidFill>
                        </a:rPr>
                        <a:t>(includes rent, peer mentor, outpatient treatment and supported employment, supervision and indirect costs) </a:t>
                      </a:r>
                      <a:endParaRPr lang="en-US" sz="1600" dirty="0">
                        <a:solidFill>
                          <a:schemeClr val="tx1"/>
                        </a:solidFill>
                      </a:endParaRPr>
                    </a:p>
                  </a:txBody>
                  <a:tcPr marL="68587" marR="68587" marT="34281" marB="3428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600" b="1" dirty="0">
                          <a:solidFill>
                            <a:schemeClr val="tx1"/>
                          </a:solidFill>
                        </a:rPr>
                        <a:t>$9,894</a:t>
                      </a:r>
                    </a:p>
                  </a:txBody>
                  <a:tcPr marL="68587" marR="68587" marT="34281" marB="3428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7377">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bg1"/>
                          </a:solidFill>
                        </a:rPr>
                        <a:t>—COMPARED</a:t>
                      </a:r>
                      <a:r>
                        <a:rPr lang="en-US" sz="1600" b="1" baseline="0" dirty="0">
                          <a:solidFill>
                            <a:schemeClr val="bg1"/>
                          </a:solidFill>
                        </a:rPr>
                        <a:t> TO—</a:t>
                      </a:r>
                    </a:p>
                  </a:txBody>
                  <a:tcPr marL="68587" marR="68587" marT="34281" marB="3428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498"/>
                    </a:solidFill>
                  </a:tcPr>
                </a:tc>
                <a:tc hMerge="1">
                  <a:txBody>
                    <a:bodyPr/>
                    <a:lstStyle/>
                    <a:p>
                      <a:endParaRPr lang="en-US"/>
                    </a:p>
                  </a:txBody>
                  <a:tcPr/>
                </a:tc>
                <a:extLst>
                  <a:ext uri="{0D108BD9-81ED-4DB2-BD59-A6C34878D82A}">
                    <a16:rowId xmlns:a16="http://schemas.microsoft.com/office/drawing/2014/main" val="10001"/>
                  </a:ext>
                </a:extLst>
              </a:tr>
              <a:tr h="8030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en-US" sz="1600" b="1" dirty="0">
                          <a:solidFill>
                            <a:schemeClr val="tx1"/>
                          </a:solidFill>
                        </a:rPr>
                        <a:t>Cost of 4 months of residential treatment</a:t>
                      </a:r>
                      <a:endParaRPr lang="en-US" sz="1600" b="1" dirty="0">
                        <a:solidFill>
                          <a:schemeClr val="tx1"/>
                        </a:solidFill>
                      </a:endParaRPr>
                    </a:p>
                  </a:txBody>
                  <a:tcPr marL="68587" marR="68587" marT="34281" marB="3428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b="1" dirty="0">
                          <a:solidFill>
                            <a:schemeClr val="tx1"/>
                          </a:solidFill>
                        </a:rPr>
                        <a:t>$27,480</a:t>
                      </a:r>
                    </a:p>
                  </a:txBody>
                  <a:tcPr marL="68587" marR="68587" marT="34281" marB="3428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12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tx1"/>
                          </a:solidFill>
                        </a:rPr>
                        <a:t>Cost</a:t>
                      </a:r>
                      <a:r>
                        <a:rPr lang="en-US" sz="1600" b="1" baseline="0" dirty="0">
                          <a:solidFill>
                            <a:schemeClr val="tx1"/>
                          </a:solidFill>
                        </a:rPr>
                        <a:t> of 6 months of criminal activity</a:t>
                      </a:r>
                      <a:r>
                        <a:rPr lang="en-US" sz="1600" b="0" baseline="30000" dirty="0">
                          <a:solidFill>
                            <a:schemeClr val="tx1"/>
                          </a:solidFill>
                        </a:rPr>
                        <a:t>10</a:t>
                      </a:r>
                      <a:endParaRPr lang="en-US" sz="1600" b="1" dirty="0">
                        <a:solidFill>
                          <a:schemeClr val="tx1"/>
                        </a:solidFill>
                        <a:highlight>
                          <a:srgbClr val="FFFF00"/>
                        </a:highlight>
                      </a:endParaRPr>
                    </a:p>
                  </a:txBody>
                  <a:tcPr marL="68587" marR="68587" marT="34281" marB="3428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b="1" dirty="0">
                          <a:solidFill>
                            <a:schemeClr val="tx1"/>
                          </a:solidFill>
                        </a:rPr>
                        <a:t>$37,080</a:t>
                      </a:r>
                    </a:p>
                  </a:txBody>
                  <a:tcPr marL="68587" marR="68587" marT="34281" marB="3428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9" name="Straight Connector 8">
            <a:extLst>
              <a:ext uri="{FF2B5EF4-FFF2-40B4-BE49-F238E27FC236}">
                <a16:creationId xmlns:a16="http://schemas.microsoft.com/office/drawing/2014/main" id="{F444BDE3-480D-490D-A223-D0C15D04888E}"/>
              </a:ext>
            </a:extLst>
          </p:cNvPr>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32C318-C238-4C57-B272-A757950BC242}"/>
              </a:ext>
            </a:extLst>
          </p:cNvPr>
          <p:cNvSpPr txBox="1"/>
          <p:nvPr/>
        </p:nvSpPr>
        <p:spPr>
          <a:xfrm>
            <a:off x="0" y="294218"/>
            <a:ext cx="91439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RECOVERY HOUSING: COST</a:t>
            </a:r>
          </a:p>
        </p:txBody>
      </p:sp>
    </p:spTree>
    <p:extLst>
      <p:ext uri="{BB962C8B-B14F-4D97-AF65-F5344CB8AC3E}">
        <p14:creationId xmlns:p14="http://schemas.microsoft.com/office/powerpoint/2010/main" val="250620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77DCF9A-F5ED-4B86-94CC-092F76E0EDB8}"/>
              </a:ext>
            </a:extLst>
          </p:cNvPr>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19</a:t>
            </a:fld>
            <a:endParaRPr lang="en-US" dirty="0"/>
          </a:p>
        </p:txBody>
      </p:sp>
      <p:sp>
        <p:nvSpPr>
          <p:cNvPr id="8" name="TextBox 7">
            <a:extLst>
              <a:ext uri="{FF2B5EF4-FFF2-40B4-BE49-F238E27FC236}">
                <a16:creationId xmlns:a16="http://schemas.microsoft.com/office/drawing/2014/main" id="{A5BEA0FA-E17E-407E-BD24-E7354D65400B}"/>
              </a:ext>
            </a:extLst>
          </p:cNvPr>
          <p:cNvSpPr txBox="1"/>
          <p:nvPr/>
        </p:nvSpPr>
        <p:spPr>
          <a:xfrm>
            <a:off x="555170" y="315227"/>
            <a:ext cx="8323635" cy="707886"/>
          </a:xfrm>
          <a:prstGeom prst="rect">
            <a:avLst/>
          </a:prstGeom>
          <a:noFill/>
        </p:spPr>
        <p:txBody>
          <a:bodyPr wrap="square" rtlCol="0">
            <a:spAutoFit/>
          </a:bodyPr>
          <a:lstStyle/>
          <a:p>
            <a:pPr algn="ctr"/>
            <a:r>
              <a:rPr lang="en-US" sz="2400" b="1" dirty="0">
                <a:solidFill>
                  <a:srgbClr val="552733"/>
                </a:solidFill>
                <a:ea typeface="Arial" charset="0"/>
                <a:cs typeface="Arial" charset="0"/>
              </a:rPr>
              <a:t>RECOVERY HOUSING: COST SAVINGS</a:t>
            </a:r>
          </a:p>
          <a:p>
            <a:endParaRPr lang="en-US" sz="1600" b="1" dirty="0">
              <a:solidFill>
                <a:srgbClr val="552733"/>
              </a:solidFill>
              <a:latin typeface="Arial" charset="0"/>
              <a:ea typeface="Arial" charset="0"/>
              <a:cs typeface="Arial" charset="0"/>
            </a:endParaRPr>
          </a:p>
        </p:txBody>
      </p:sp>
      <p:sp>
        <p:nvSpPr>
          <p:cNvPr id="9" name="TextBox 8">
            <a:extLst>
              <a:ext uri="{FF2B5EF4-FFF2-40B4-BE49-F238E27FC236}">
                <a16:creationId xmlns:a16="http://schemas.microsoft.com/office/drawing/2014/main" id="{C9AF0A6B-0F3E-4189-ADF0-A0442EC3CC2A}"/>
              </a:ext>
            </a:extLst>
          </p:cNvPr>
          <p:cNvSpPr txBox="1"/>
          <p:nvPr/>
        </p:nvSpPr>
        <p:spPr>
          <a:xfrm>
            <a:off x="675267" y="5467716"/>
            <a:ext cx="4780136" cy="738664"/>
          </a:xfrm>
          <a:prstGeom prst="rect">
            <a:avLst/>
          </a:prstGeom>
          <a:noFill/>
        </p:spPr>
        <p:txBody>
          <a:bodyPr wrap="square" rtlCol="0">
            <a:spAutoFit/>
          </a:bodyPr>
          <a:lstStyle/>
          <a:p>
            <a:r>
              <a:rPr lang="en-US" sz="1400" i="1" dirty="0"/>
              <a:t>Differences are statistically significant, but sample size is small; average cost for 12 calendar months following month of detox admission</a:t>
            </a:r>
          </a:p>
        </p:txBody>
      </p:sp>
      <p:pic>
        <p:nvPicPr>
          <p:cNvPr id="10" name="Picture 9">
            <a:extLst>
              <a:ext uri="{FF2B5EF4-FFF2-40B4-BE49-F238E27FC236}">
                <a16:creationId xmlns:a16="http://schemas.microsoft.com/office/drawing/2014/main" id="{143086B0-E9E7-4E7A-8C1B-FB630B647EA2}"/>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24882" y="1765738"/>
            <a:ext cx="4685009" cy="3447642"/>
          </a:xfrm>
          <a:prstGeom prst="rect">
            <a:avLst/>
          </a:prstGeom>
        </p:spPr>
      </p:pic>
      <p:sp>
        <p:nvSpPr>
          <p:cNvPr id="12" name="Rectangle 11">
            <a:extLst>
              <a:ext uri="{FF2B5EF4-FFF2-40B4-BE49-F238E27FC236}">
                <a16:creationId xmlns:a16="http://schemas.microsoft.com/office/drawing/2014/main" id="{13C83607-7715-44F2-9296-D12E4CD783BE}"/>
              </a:ext>
            </a:extLst>
          </p:cNvPr>
          <p:cNvSpPr/>
          <p:nvPr/>
        </p:nvSpPr>
        <p:spPr>
          <a:xfrm>
            <a:off x="3606500" y="1944965"/>
            <a:ext cx="1083555" cy="2974054"/>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BC873E6-CC4E-43A5-9374-3531197ECEE5}"/>
              </a:ext>
            </a:extLst>
          </p:cNvPr>
          <p:cNvSpPr/>
          <p:nvPr/>
        </p:nvSpPr>
        <p:spPr>
          <a:xfrm>
            <a:off x="5877418" y="1325787"/>
            <a:ext cx="2927218" cy="224521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A8924E-FDF7-4038-AC7F-AFB0C3930767}"/>
              </a:ext>
            </a:extLst>
          </p:cNvPr>
          <p:cNvSpPr/>
          <p:nvPr/>
        </p:nvSpPr>
        <p:spPr>
          <a:xfrm>
            <a:off x="3686592" y="1596937"/>
            <a:ext cx="880837" cy="583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$24,333</a:t>
            </a:r>
          </a:p>
          <a:p>
            <a:pPr algn="ctr"/>
            <a:r>
              <a:rPr lang="en-US" sz="1400" dirty="0">
                <a:solidFill>
                  <a:schemeClr val="tx1"/>
                </a:solidFill>
              </a:rPr>
              <a:t>n=39</a:t>
            </a:r>
          </a:p>
        </p:txBody>
      </p:sp>
      <p:sp>
        <p:nvSpPr>
          <p:cNvPr id="6" name="Rectangle 5">
            <a:extLst>
              <a:ext uri="{FF2B5EF4-FFF2-40B4-BE49-F238E27FC236}">
                <a16:creationId xmlns:a16="http://schemas.microsoft.com/office/drawing/2014/main" id="{F7693826-2F61-4CCD-A0B1-0E9B46F71723}"/>
              </a:ext>
            </a:extLst>
          </p:cNvPr>
          <p:cNvSpPr/>
          <p:nvPr/>
        </p:nvSpPr>
        <p:spPr>
          <a:xfrm>
            <a:off x="6057824" y="1571151"/>
            <a:ext cx="2857651" cy="1569660"/>
          </a:xfrm>
          <a:prstGeom prst="rect">
            <a:avLst/>
          </a:prstGeom>
          <a:noFill/>
        </p:spPr>
        <p:txBody>
          <a:bodyPr wrap="square">
            <a:spAutoFit/>
          </a:bodyPr>
          <a:lstStyle/>
          <a:p>
            <a:pPr>
              <a:buClr>
                <a:srgbClr val="86AB5D"/>
              </a:buClr>
            </a:pPr>
            <a:r>
              <a:rPr lang="en-US" sz="1600" dirty="0"/>
              <a:t>Clients who entered Recovery Housing after detox were:</a:t>
            </a:r>
          </a:p>
          <a:p>
            <a:pPr marL="285750" indent="-285750">
              <a:buClr>
                <a:srgbClr val="552533"/>
              </a:buClr>
              <a:buFont typeface="Arial" panose="020B0604020202020204" pitchFamily="34" charset="0"/>
              <a:buChar char="•"/>
            </a:pPr>
            <a:r>
              <a:rPr lang="en-US" sz="1600" b="1" dirty="0"/>
              <a:t>3x </a:t>
            </a:r>
            <a:r>
              <a:rPr lang="en-US" sz="1600" dirty="0"/>
              <a:t>as likely to complete SUD treatment</a:t>
            </a:r>
          </a:p>
          <a:p>
            <a:pPr marL="285750" indent="-285750">
              <a:buClr>
                <a:srgbClr val="552533"/>
              </a:buClr>
              <a:buFont typeface="Arial" panose="020B0604020202020204" pitchFamily="34" charset="0"/>
              <a:buChar char="•"/>
            </a:pPr>
            <a:r>
              <a:rPr lang="en-US" sz="1600" b="1" dirty="0"/>
              <a:t>10x </a:t>
            </a:r>
            <a:r>
              <a:rPr lang="en-US" sz="1600" dirty="0"/>
              <a:t>as likely to engage in primary care at FQHC clinic</a:t>
            </a:r>
          </a:p>
        </p:txBody>
      </p:sp>
      <p:sp>
        <p:nvSpPr>
          <p:cNvPr id="15" name="Rectangle 14">
            <a:extLst>
              <a:ext uri="{FF2B5EF4-FFF2-40B4-BE49-F238E27FC236}">
                <a16:creationId xmlns:a16="http://schemas.microsoft.com/office/drawing/2014/main" id="{16299CD3-6C0F-4D76-B93C-416A233A9649}"/>
              </a:ext>
            </a:extLst>
          </p:cNvPr>
          <p:cNvSpPr/>
          <p:nvPr/>
        </p:nvSpPr>
        <p:spPr>
          <a:xfrm>
            <a:off x="275404" y="1829537"/>
            <a:ext cx="504194" cy="2540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Average Health Care Cost</a:t>
            </a:r>
          </a:p>
        </p:txBody>
      </p:sp>
      <p:sp>
        <p:nvSpPr>
          <p:cNvPr id="16" name="Rectangle 15">
            <a:extLst>
              <a:ext uri="{FF2B5EF4-FFF2-40B4-BE49-F238E27FC236}">
                <a16:creationId xmlns:a16="http://schemas.microsoft.com/office/drawing/2014/main" id="{2B502FE2-5C1F-44E8-94B6-0CC3B1BB4D50}"/>
              </a:ext>
            </a:extLst>
          </p:cNvPr>
          <p:cNvSpPr/>
          <p:nvPr/>
        </p:nvSpPr>
        <p:spPr>
          <a:xfrm>
            <a:off x="738750" y="1464842"/>
            <a:ext cx="326369" cy="3077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1100" dirty="0">
                <a:solidFill>
                  <a:schemeClr val="tx1"/>
                </a:solidFill>
              </a:rPr>
              <a:t>5,000         10,000       15,000      20,000         25,000</a:t>
            </a:r>
          </a:p>
        </p:txBody>
      </p:sp>
      <p:sp>
        <p:nvSpPr>
          <p:cNvPr id="5" name="TextBox 4">
            <a:extLst>
              <a:ext uri="{FF2B5EF4-FFF2-40B4-BE49-F238E27FC236}">
                <a16:creationId xmlns:a16="http://schemas.microsoft.com/office/drawing/2014/main" id="{DC9596BB-72F2-444F-987E-EA64523DA8AB}"/>
              </a:ext>
            </a:extLst>
          </p:cNvPr>
          <p:cNvSpPr txBox="1"/>
          <p:nvPr/>
        </p:nvSpPr>
        <p:spPr>
          <a:xfrm>
            <a:off x="1265278" y="4997300"/>
            <a:ext cx="1820435" cy="276999"/>
          </a:xfrm>
          <a:prstGeom prst="rect">
            <a:avLst/>
          </a:prstGeom>
          <a:solidFill>
            <a:schemeClr val="bg1"/>
          </a:solidFill>
        </p:spPr>
        <p:txBody>
          <a:bodyPr wrap="none" rtlCol="0">
            <a:spAutoFit/>
          </a:bodyPr>
          <a:lstStyle/>
          <a:p>
            <a:r>
              <a:rPr lang="en-US" sz="1200" dirty="0"/>
              <a:t>Entered Recovery Housing</a:t>
            </a:r>
          </a:p>
        </p:txBody>
      </p:sp>
      <p:sp>
        <p:nvSpPr>
          <p:cNvPr id="17" name="TextBox 16">
            <a:extLst>
              <a:ext uri="{FF2B5EF4-FFF2-40B4-BE49-F238E27FC236}">
                <a16:creationId xmlns:a16="http://schemas.microsoft.com/office/drawing/2014/main" id="{13DF271E-941B-407C-A6DC-FBC61137E5AC}"/>
              </a:ext>
            </a:extLst>
          </p:cNvPr>
          <p:cNvSpPr txBox="1"/>
          <p:nvPr/>
        </p:nvSpPr>
        <p:spPr>
          <a:xfrm>
            <a:off x="3460760" y="4993423"/>
            <a:ext cx="1386918" cy="276999"/>
          </a:xfrm>
          <a:prstGeom prst="rect">
            <a:avLst/>
          </a:prstGeom>
          <a:solidFill>
            <a:schemeClr val="bg1"/>
          </a:solidFill>
        </p:spPr>
        <p:txBody>
          <a:bodyPr wrap="none" rtlCol="0">
            <a:spAutoFit/>
          </a:bodyPr>
          <a:lstStyle/>
          <a:p>
            <a:r>
              <a:rPr lang="en-US" sz="1200" dirty="0"/>
              <a:t>Treatment as Usual</a:t>
            </a:r>
          </a:p>
        </p:txBody>
      </p:sp>
      <p:sp>
        <p:nvSpPr>
          <p:cNvPr id="18" name="Rectangle 17">
            <a:extLst>
              <a:ext uri="{FF2B5EF4-FFF2-40B4-BE49-F238E27FC236}">
                <a16:creationId xmlns:a16="http://schemas.microsoft.com/office/drawing/2014/main" id="{6AA260AA-D0B4-4C8D-85C4-F40C4C51BDB8}"/>
              </a:ext>
            </a:extLst>
          </p:cNvPr>
          <p:cNvSpPr/>
          <p:nvPr/>
        </p:nvSpPr>
        <p:spPr>
          <a:xfrm>
            <a:off x="1683035" y="3758368"/>
            <a:ext cx="1007614" cy="116065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DB89AD-7BF9-4EBF-A477-EF773C0C2BFD}"/>
              </a:ext>
            </a:extLst>
          </p:cNvPr>
          <p:cNvSpPr/>
          <p:nvPr/>
        </p:nvSpPr>
        <p:spPr>
          <a:xfrm>
            <a:off x="1810401" y="3489559"/>
            <a:ext cx="778279" cy="448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$9,366</a:t>
            </a:r>
          </a:p>
          <a:p>
            <a:pPr algn="ctr"/>
            <a:r>
              <a:rPr lang="en-US" sz="1400" dirty="0">
                <a:solidFill>
                  <a:schemeClr val="tx1"/>
                </a:solidFill>
              </a:rPr>
              <a:t>n=22</a:t>
            </a:r>
          </a:p>
        </p:txBody>
      </p:sp>
    </p:spTree>
    <p:extLst>
      <p:ext uri="{BB962C8B-B14F-4D97-AF65-F5344CB8AC3E}">
        <p14:creationId xmlns:p14="http://schemas.microsoft.com/office/powerpoint/2010/main" val="154328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3EE977-8079-4B1E-8C3B-6E5CBA11DBFF}"/>
              </a:ext>
            </a:extLst>
          </p:cNvPr>
          <p:cNvSpPr>
            <a:spLocks noGrp="1"/>
          </p:cNvSpPr>
          <p:nvPr>
            <p:ph type="sldNum" sz="quarter" idx="12"/>
          </p:nvPr>
        </p:nvSpPr>
        <p:spPr/>
        <p:txBody>
          <a:bodyPr/>
          <a:lstStyle/>
          <a:p>
            <a:fld id="{768BC63C-A90F-384A-918D-1423499908E7}" type="slidenum">
              <a:rPr lang="en-US" smtClean="0"/>
              <a:t>2</a:t>
            </a:fld>
            <a:endParaRPr lang="en-US" dirty="0"/>
          </a:p>
        </p:txBody>
      </p:sp>
      <p:pic>
        <p:nvPicPr>
          <p:cNvPr id="5" name="Picture 4">
            <a:extLst>
              <a:ext uri="{FF2B5EF4-FFF2-40B4-BE49-F238E27FC236}">
                <a16:creationId xmlns:a16="http://schemas.microsoft.com/office/drawing/2014/main" id="{1E945A4D-DFF0-4FA5-A6D7-C1D363B6D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cxnSp>
        <p:nvCxnSpPr>
          <p:cNvPr id="14" name="Straight Connector 13">
            <a:extLst>
              <a:ext uri="{FF2B5EF4-FFF2-40B4-BE49-F238E27FC236}">
                <a16:creationId xmlns:a16="http://schemas.microsoft.com/office/drawing/2014/main" id="{BE32AED1-4A21-4F50-8E35-C70F7A0789D7}"/>
              </a:ext>
            </a:extLst>
          </p:cNvPr>
          <p:cNvCxnSpPr/>
          <p:nvPr/>
        </p:nvCxnSpPr>
        <p:spPr>
          <a:xfrm>
            <a:off x="14976" y="838135"/>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2A56F04-8E1B-4C7F-8124-F62254B8DF83}"/>
              </a:ext>
            </a:extLst>
          </p:cNvPr>
          <p:cNvSpPr txBox="1"/>
          <p:nvPr/>
        </p:nvSpPr>
        <p:spPr>
          <a:xfrm>
            <a:off x="647700" y="243318"/>
            <a:ext cx="78485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HMA HOUSING &amp; HEALTH SUBJECT-MATTER EXPERTS</a:t>
            </a:r>
          </a:p>
        </p:txBody>
      </p:sp>
      <p:pic>
        <p:nvPicPr>
          <p:cNvPr id="2" name="Picture 24" descr="image001">
            <a:extLst>
              <a:ext uri="{FF2B5EF4-FFF2-40B4-BE49-F238E27FC236}">
                <a16:creationId xmlns:a16="http://schemas.microsoft.com/office/drawing/2014/main" id="{FC884708-9450-47BB-9E1A-915B4FD2C6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855" r="39947" b="28556"/>
          <a:stretch/>
        </p:blipFill>
        <p:spPr bwMode="auto">
          <a:xfrm>
            <a:off x="4774645" y="1918928"/>
            <a:ext cx="1645921" cy="16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FC6709-8145-4AF4-B246-FACC42C74712}"/>
              </a:ext>
            </a:extLst>
          </p:cNvPr>
          <p:cNvSpPr txBox="1"/>
          <p:nvPr/>
        </p:nvSpPr>
        <p:spPr>
          <a:xfrm>
            <a:off x="991139" y="3728598"/>
            <a:ext cx="1731115" cy="738664"/>
          </a:xfrm>
          <a:prstGeom prst="rect">
            <a:avLst/>
          </a:prstGeom>
          <a:noFill/>
        </p:spPr>
        <p:txBody>
          <a:bodyPr wrap="none" rtlCol="0">
            <a:spAutoFit/>
          </a:bodyPr>
          <a:lstStyle/>
          <a:p>
            <a:pPr algn="ctr"/>
            <a:r>
              <a:rPr lang="en-US" b="1" dirty="0" err="1">
                <a:solidFill>
                  <a:srgbClr val="006498"/>
                </a:solidFill>
              </a:rPr>
              <a:t>Meggan</a:t>
            </a:r>
            <a:r>
              <a:rPr lang="en-US" b="1" dirty="0">
                <a:solidFill>
                  <a:srgbClr val="006498"/>
                </a:solidFill>
              </a:rPr>
              <a:t> </a:t>
            </a:r>
            <a:r>
              <a:rPr lang="en-US" b="1" dirty="0" err="1">
                <a:solidFill>
                  <a:srgbClr val="006498"/>
                </a:solidFill>
              </a:rPr>
              <a:t>Schilkie</a:t>
            </a:r>
            <a:endParaRPr lang="en-US" b="1" dirty="0">
              <a:solidFill>
                <a:srgbClr val="006498"/>
              </a:solidFill>
            </a:endParaRPr>
          </a:p>
          <a:p>
            <a:pPr algn="ctr"/>
            <a:r>
              <a:rPr lang="en-US" sz="1200" i="1" dirty="0">
                <a:solidFill>
                  <a:schemeClr val="bg1">
                    <a:lumMod val="50000"/>
                  </a:schemeClr>
                </a:solidFill>
              </a:rPr>
              <a:t> New York, NY</a:t>
            </a:r>
          </a:p>
          <a:p>
            <a:pPr algn="ctr"/>
            <a:r>
              <a:rPr lang="en-US" sz="1200" i="1" dirty="0">
                <a:solidFill>
                  <a:schemeClr val="bg1">
                    <a:lumMod val="50000"/>
                  </a:schemeClr>
                </a:solidFill>
              </a:rPr>
              <a:t>Office</a:t>
            </a:r>
          </a:p>
        </p:txBody>
      </p:sp>
      <p:sp>
        <p:nvSpPr>
          <p:cNvPr id="28" name="TextBox 27">
            <a:extLst>
              <a:ext uri="{FF2B5EF4-FFF2-40B4-BE49-F238E27FC236}">
                <a16:creationId xmlns:a16="http://schemas.microsoft.com/office/drawing/2014/main" id="{B1394BB9-34B5-43FE-B9B4-39945B103855}"/>
              </a:ext>
            </a:extLst>
          </p:cNvPr>
          <p:cNvSpPr txBox="1"/>
          <p:nvPr/>
        </p:nvSpPr>
        <p:spPr>
          <a:xfrm>
            <a:off x="6920170" y="3727555"/>
            <a:ext cx="1595180" cy="738664"/>
          </a:xfrm>
          <a:prstGeom prst="rect">
            <a:avLst/>
          </a:prstGeom>
          <a:noFill/>
        </p:spPr>
        <p:txBody>
          <a:bodyPr wrap="none" rtlCol="0">
            <a:spAutoFit/>
          </a:bodyPr>
          <a:lstStyle/>
          <a:p>
            <a:pPr algn="ctr"/>
            <a:r>
              <a:rPr lang="en-US" b="1" dirty="0">
                <a:solidFill>
                  <a:srgbClr val="006498"/>
                </a:solidFill>
              </a:rPr>
              <a:t>Scott Ackerson</a:t>
            </a:r>
          </a:p>
          <a:p>
            <a:pPr algn="ctr"/>
            <a:r>
              <a:rPr lang="en-US" sz="1200" i="1" dirty="0">
                <a:solidFill>
                  <a:schemeClr val="bg1">
                    <a:lumMod val="50000"/>
                  </a:schemeClr>
                </a:solidFill>
              </a:rPr>
              <a:t>San Antonio, TX</a:t>
            </a:r>
          </a:p>
          <a:p>
            <a:pPr algn="ctr"/>
            <a:r>
              <a:rPr lang="en-US" sz="1200" i="1" dirty="0">
                <a:solidFill>
                  <a:schemeClr val="bg1">
                    <a:lumMod val="50000"/>
                  </a:schemeClr>
                </a:solidFill>
              </a:rPr>
              <a:t>Office</a:t>
            </a:r>
          </a:p>
        </p:txBody>
      </p:sp>
      <p:sp>
        <p:nvSpPr>
          <p:cNvPr id="29" name="TextBox 28">
            <a:extLst>
              <a:ext uri="{FF2B5EF4-FFF2-40B4-BE49-F238E27FC236}">
                <a16:creationId xmlns:a16="http://schemas.microsoft.com/office/drawing/2014/main" id="{2D10B3A0-9187-486A-BB09-27B079CAC823}"/>
              </a:ext>
            </a:extLst>
          </p:cNvPr>
          <p:cNvSpPr txBox="1"/>
          <p:nvPr/>
        </p:nvSpPr>
        <p:spPr>
          <a:xfrm>
            <a:off x="3056191" y="3732184"/>
            <a:ext cx="1352037" cy="738664"/>
          </a:xfrm>
          <a:prstGeom prst="rect">
            <a:avLst/>
          </a:prstGeom>
          <a:noFill/>
        </p:spPr>
        <p:txBody>
          <a:bodyPr wrap="none" rtlCol="0">
            <a:spAutoFit/>
          </a:bodyPr>
          <a:lstStyle/>
          <a:p>
            <a:pPr algn="ctr"/>
            <a:r>
              <a:rPr lang="en-US" b="1" dirty="0">
                <a:solidFill>
                  <a:srgbClr val="006498"/>
                </a:solidFill>
              </a:rPr>
              <a:t>Carol Clancy</a:t>
            </a:r>
          </a:p>
          <a:p>
            <a:pPr algn="ctr"/>
            <a:r>
              <a:rPr lang="en-US" sz="1200" i="1" dirty="0">
                <a:solidFill>
                  <a:schemeClr val="bg1">
                    <a:lumMod val="50000"/>
                  </a:schemeClr>
                </a:solidFill>
              </a:rPr>
              <a:t>San Francisco, CA </a:t>
            </a:r>
          </a:p>
          <a:p>
            <a:pPr algn="ctr"/>
            <a:r>
              <a:rPr lang="en-US" sz="1200" i="1" dirty="0">
                <a:solidFill>
                  <a:schemeClr val="bg1">
                    <a:lumMod val="50000"/>
                  </a:schemeClr>
                </a:solidFill>
              </a:rPr>
              <a:t>Office</a:t>
            </a:r>
          </a:p>
        </p:txBody>
      </p:sp>
      <p:sp>
        <p:nvSpPr>
          <p:cNvPr id="30" name="TextBox 29">
            <a:extLst>
              <a:ext uri="{FF2B5EF4-FFF2-40B4-BE49-F238E27FC236}">
                <a16:creationId xmlns:a16="http://schemas.microsoft.com/office/drawing/2014/main" id="{33D9D0C4-2602-4907-A5A3-3B5F48E40AD1}"/>
              </a:ext>
            </a:extLst>
          </p:cNvPr>
          <p:cNvSpPr txBox="1"/>
          <p:nvPr/>
        </p:nvSpPr>
        <p:spPr>
          <a:xfrm>
            <a:off x="4995522" y="3732184"/>
            <a:ext cx="1337353" cy="738664"/>
          </a:xfrm>
          <a:prstGeom prst="rect">
            <a:avLst/>
          </a:prstGeom>
          <a:noFill/>
        </p:spPr>
        <p:txBody>
          <a:bodyPr wrap="none" rtlCol="0">
            <a:spAutoFit/>
          </a:bodyPr>
          <a:lstStyle/>
          <a:p>
            <a:pPr algn="ctr"/>
            <a:r>
              <a:rPr lang="en-US" b="1" dirty="0">
                <a:solidFill>
                  <a:srgbClr val="006498"/>
                </a:solidFill>
              </a:rPr>
              <a:t>Rachel Post </a:t>
            </a:r>
          </a:p>
          <a:p>
            <a:pPr algn="ctr"/>
            <a:r>
              <a:rPr lang="en-US" sz="1200" i="1" dirty="0">
                <a:solidFill>
                  <a:schemeClr val="bg1">
                    <a:lumMod val="50000"/>
                  </a:schemeClr>
                </a:solidFill>
              </a:rPr>
              <a:t>Portland, OR </a:t>
            </a:r>
          </a:p>
          <a:p>
            <a:pPr algn="ctr"/>
            <a:r>
              <a:rPr lang="en-US" sz="1200" i="1" dirty="0">
                <a:solidFill>
                  <a:schemeClr val="bg1">
                    <a:lumMod val="50000"/>
                  </a:schemeClr>
                </a:solidFill>
              </a:rPr>
              <a:t>Office</a:t>
            </a:r>
          </a:p>
        </p:txBody>
      </p:sp>
      <p:pic>
        <p:nvPicPr>
          <p:cNvPr id="6" name="Picture 5">
            <a:extLst>
              <a:ext uri="{FF2B5EF4-FFF2-40B4-BE49-F238E27FC236}">
                <a16:creationId xmlns:a16="http://schemas.microsoft.com/office/drawing/2014/main" id="{209C49B3-842C-4330-A0A5-0DAC1AF15E7A}"/>
              </a:ext>
            </a:extLst>
          </p:cNvPr>
          <p:cNvPicPr>
            <a:picLocks noChangeAspect="1"/>
          </p:cNvPicPr>
          <p:nvPr/>
        </p:nvPicPr>
        <p:blipFill>
          <a:blip r:embed="rId5"/>
          <a:stretch>
            <a:fillRect/>
          </a:stretch>
        </p:blipFill>
        <p:spPr>
          <a:xfrm>
            <a:off x="6870377" y="1918928"/>
            <a:ext cx="1625922" cy="1625922"/>
          </a:xfrm>
          <a:prstGeom prst="rect">
            <a:avLst/>
          </a:prstGeom>
        </p:spPr>
      </p:pic>
      <p:pic>
        <p:nvPicPr>
          <p:cNvPr id="9" name="Picture 8">
            <a:extLst>
              <a:ext uri="{FF2B5EF4-FFF2-40B4-BE49-F238E27FC236}">
                <a16:creationId xmlns:a16="http://schemas.microsoft.com/office/drawing/2014/main" id="{1D758323-36FD-48F1-AA21-4EFFDB3991B4}"/>
              </a:ext>
            </a:extLst>
          </p:cNvPr>
          <p:cNvPicPr>
            <a:picLocks noChangeAspect="1"/>
          </p:cNvPicPr>
          <p:nvPr/>
        </p:nvPicPr>
        <p:blipFill>
          <a:blip r:embed="rId6"/>
          <a:stretch>
            <a:fillRect/>
          </a:stretch>
        </p:blipFill>
        <p:spPr>
          <a:xfrm>
            <a:off x="2842931" y="1953235"/>
            <a:ext cx="1632166" cy="1632166"/>
          </a:xfrm>
          <a:prstGeom prst="rect">
            <a:avLst/>
          </a:prstGeom>
        </p:spPr>
      </p:pic>
      <p:pic>
        <p:nvPicPr>
          <p:cNvPr id="11" name="Picture 10">
            <a:extLst>
              <a:ext uri="{FF2B5EF4-FFF2-40B4-BE49-F238E27FC236}">
                <a16:creationId xmlns:a16="http://schemas.microsoft.com/office/drawing/2014/main" id="{14A44D19-7DE1-47FC-B2D6-55F37B6F2592}"/>
              </a:ext>
            </a:extLst>
          </p:cNvPr>
          <p:cNvPicPr>
            <a:picLocks noChangeAspect="1"/>
          </p:cNvPicPr>
          <p:nvPr/>
        </p:nvPicPr>
        <p:blipFill>
          <a:blip r:embed="rId7"/>
          <a:stretch>
            <a:fillRect/>
          </a:stretch>
        </p:blipFill>
        <p:spPr>
          <a:xfrm>
            <a:off x="991139" y="1940615"/>
            <a:ext cx="1644786" cy="1644786"/>
          </a:xfrm>
          <a:prstGeom prst="rect">
            <a:avLst/>
          </a:prstGeom>
        </p:spPr>
      </p:pic>
    </p:spTree>
    <p:extLst>
      <p:ext uri="{BB962C8B-B14F-4D97-AF65-F5344CB8AC3E}">
        <p14:creationId xmlns:p14="http://schemas.microsoft.com/office/powerpoint/2010/main" val="3227877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20</a:t>
            </a:fld>
            <a:endParaRPr lang="en-US" dirty="0"/>
          </a:p>
        </p:txBody>
      </p:sp>
      <p:cxnSp>
        <p:nvCxnSpPr>
          <p:cNvPr id="15" name="Straight Connector 14">
            <a:extLst>
              <a:ext uri="{FF2B5EF4-FFF2-40B4-BE49-F238E27FC236}">
                <a16:creationId xmlns:a16="http://schemas.microsoft.com/office/drawing/2014/main" id="{E3590D79-B81E-4479-9263-14C93B261741}"/>
              </a:ext>
            </a:extLst>
          </p:cNvPr>
          <p:cNvCxnSpPr/>
          <p:nvPr/>
        </p:nvCxnSpPr>
        <p:spPr>
          <a:xfrm>
            <a:off x="49095" y="992427"/>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796DBA7-7CD4-4F28-A957-D59AFF798B2E}"/>
              </a:ext>
            </a:extLst>
          </p:cNvPr>
          <p:cNvSpPr txBox="1"/>
          <p:nvPr/>
        </p:nvSpPr>
        <p:spPr>
          <a:xfrm>
            <a:off x="142918" y="260888"/>
            <a:ext cx="8846506" cy="677108"/>
          </a:xfrm>
          <a:prstGeom prst="rect">
            <a:avLst/>
          </a:prstGeom>
          <a:noFill/>
        </p:spPr>
        <p:txBody>
          <a:bodyPr wrap="square" rtlCol="0">
            <a:spAutoFit/>
          </a:bodyPr>
          <a:lstStyle/>
          <a:p>
            <a:pPr algn="ctr"/>
            <a:r>
              <a:rPr lang="en-US" sz="2400" b="1" dirty="0">
                <a:solidFill>
                  <a:srgbClr val="552733"/>
                </a:solidFill>
                <a:ea typeface="Arial" charset="0"/>
                <a:cs typeface="Arial" charset="0"/>
              </a:rPr>
              <a:t>RECOVERY HOUSING TOOLKIT</a:t>
            </a:r>
          </a:p>
          <a:p>
            <a:pPr algn="ctr"/>
            <a:r>
              <a:rPr lang="en-US" sz="1400" i="1" dirty="0">
                <a:solidFill>
                  <a:schemeClr val="bg1">
                    <a:lumMod val="50000"/>
                  </a:schemeClr>
                </a:solidFill>
                <a:ea typeface="Arial" charset="0"/>
                <a:cs typeface="Arial" charset="0"/>
              </a:rPr>
              <a:t>Lori </a:t>
            </a:r>
            <a:r>
              <a:rPr lang="en-US" sz="1400" i="1" dirty="0" err="1">
                <a:solidFill>
                  <a:schemeClr val="bg1">
                    <a:lumMod val="50000"/>
                  </a:schemeClr>
                </a:solidFill>
                <a:ea typeface="Arial" charset="0"/>
                <a:cs typeface="Arial" charset="0"/>
              </a:rPr>
              <a:t>Criss</a:t>
            </a:r>
            <a:r>
              <a:rPr lang="en-US" sz="1400" i="1" dirty="0">
                <a:solidFill>
                  <a:schemeClr val="bg1">
                    <a:lumMod val="50000"/>
                  </a:schemeClr>
                </a:solidFill>
                <a:ea typeface="Arial" charset="0"/>
                <a:cs typeface="Arial" charset="0"/>
              </a:rPr>
              <a:t> | Paul Molloy | Steven </a:t>
            </a:r>
            <a:r>
              <a:rPr lang="en-US" sz="1400" i="1" dirty="0" err="1">
                <a:solidFill>
                  <a:schemeClr val="bg1">
                    <a:lumMod val="50000"/>
                  </a:schemeClr>
                </a:solidFill>
                <a:ea typeface="Arial" charset="0"/>
                <a:cs typeface="Arial" charset="0"/>
              </a:rPr>
              <a:t>Polin</a:t>
            </a:r>
            <a:r>
              <a:rPr lang="en-US" sz="1400" i="1" dirty="0">
                <a:solidFill>
                  <a:schemeClr val="bg1">
                    <a:lumMod val="50000"/>
                  </a:schemeClr>
                </a:solidFill>
                <a:ea typeface="Arial" charset="0"/>
                <a:cs typeface="Arial" charset="0"/>
              </a:rPr>
              <a:t> |</a:t>
            </a:r>
            <a:r>
              <a:rPr lang="en-US" sz="1400" b="1" i="1" dirty="0">
                <a:solidFill>
                  <a:schemeClr val="bg1">
                    <a:lumMod val="50000"/>
                  </a:schemeClr>
                </a:solidFill>
                <a:ea typeface="Arial" charset="0"/>
                <a:cs typeface="Arial" charset="0"/>
              </a:rPr>
              <a:t> Rachel Post</a:t>
            </a:r>
            <a:r>
              <a:rPr lang="en-US" sz="1400" i="1" dirty="0">
                <a:solidFill>
                  <a:schemeClr val="bg1">
                    <a:lumMod val="50000"/>
                  </a:schemeClr>
                </a:solidFill>
                <a:ea typeface="Arial" charset="0"/>
                <a:cs typeface="Arial" charset="0"/>
              </a:rPr>
              <a:t> | David Sheridan</a:t>
            </a:r>
          </a:p>
        </p:txBody>
      </p:sp>
      <p:sp>
        <p:nvSpPr>
          <p:cNvPr id="19" name="Rectangle 18">
            <a:extLst>
              <a:ext uri="{FF2B5EF4-FFF2-40B4-BE49-F238E27FC236}">
                <a16:creationId xmlns:a16="http://schemas.microsoft.com/office/drawing/2014/main" id="{B8082BEA-1DC6-4B80-A3D0-EDE68209FE40}"/>
              </a:ext>
            </a:extLst>
          </p:cNvPr>
          <p:cNvSpPr/>
          <p:nvPr/>
        </p:nvSpPr>
        <p:spPr>
          <a:xfrm>
            <a:off x="656125" y="1454764"/>
            <a:ext cx="2906226" cy="4446746"/>
          </a:xfrm>
          <a:prstGeom prst="rect">
            <a:avLst/>
          </a:prstGeom>
          <a:solidFill>
            <a:schemeClr val="bg1">
              <a:alpha val="39000"/>
            </a:schemeClr>
          </a:solidFill>
          <a:ln>
            <a:solidFill>
              <a:srgbClr val="55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006498"/>
                </a:solidFill>
              </a:rPr>
              <a:t>Protecting Recovery Housing</a:t>
            </a:r>
          </a:p>
          <a:p>
            <a:pPr algn="ctr"/>
            <a:r>
              <a:rPr lang="en-US" sz="1400" dirty="0">
                <a:solidFill>
                  <a:srgbClr val="006498"/>
                </a:solidFill>
              </a:rPr>
              <a:t>Standards, Incentives, and Investment</a:t>
            </a:r>
          </a:p>
          <a:p>
            <a:pPr algn="ctr"/>
            <a:endParaRPr lang="en-US" sz="1400" dirty="0">
              <a:solidFill>
                <a:srgbClr val="006498"/>
              </a:solidFill>
            </a:endParaRPr>
          </a:p>
          <a:p>
            <a:pPr algn="ctr"/>
            <a:r>
              <a:rPr lang="en-US" sz="1400" b="1" dirty="0">
                <a:solidFill>
                  <a:srgbClr val="006498"/>
                </a:solidFill>
              </a:rPr>
              <a:t>Supporting Recovery                 Housing in Practice                </a:t>
            </a:r>
            <a:r>
              <a:rPr lang="en-US" sz="1400" dirty="0">
                <a:solidFill>
                  <a:srgbClr val="006498"/>
                </a:solidFill>
              </a:rPr>
              <a:t>Additional Quality and Access Considerations</a:t>
            </a:r>
            <a:endParaRPr lang="id-ID" sz="1400" dirty="0">
              <a:solidFill>
                <a:srgbClr val="006498"/>
              </a:solidFill>
            </a:endParaRPr>
          </a:p>
          <a:p>
            <a:pPr algn="ctr"/>
            <a:endParaRPr lang="en-US" sz="1400" dirty="0">
              <a:solidFill>
                <a:srgbClr val="006498"/>
              </a:solidFill>
            </a:endParaRPr>
          </a:p>
          <a:p>
            <a:pPr algn="ctr"/>
            <a:r>
              <a:rPr lang="en-US" sz="1400" b="1" dirty="0">
                <a:solidFill>
                  <a:srgbClr val="006498"/>
                </a:solidFill>
              </a:rPr>
              <a:t>Resource Appendices</a:t>
            </a:r>
          </a:p>
          <a:p>
            <a:pPr algn="ctr"/>
            <a:r>
              <a:rPr lang="en-US" sz="1400" dirty="0">
                <a:solidFill>
                  <a:srgbClr val="006498"/>
                </a:solidFill>
              </a:rPr>
              <a:t>Legislative Matrix,                          Recovery Housing Fact Sheet, Resource List,                         Assessment Questions for Action,       &amp;                                                                 Glossary of Key Terms</a:t>
            </a:r>
            <a:endParaRPr lang="id-ID" sz="1400" dirty="0">
              <a:solidFill>
                <a:srgbClr val="006498"/>
              </a:solidFill>
            </a:endParaRPr>
          </a:p>
          <a:p>
            <a:pPr algn="ctr"/>
            <a:endParaRPr lang="id-ID" sz="1600" dirty="0">
              <a:solidFill>
                <a:srgbClr val="006498"/>
              </a:solidFill>
            </a:endParaRPr>
          </a:p>
        </p:txBody>
      </p:sp>
      <p:sp>
        <p:nvSpPr>
          <p:cNvPr id="25" name="TextBox 24">
            <a:extLst>
              <a:ext uri="{FF2B5EF4-FFF2-40B4-BE49-F238E27FC236}">
                <a16:creationId xmlns:a16="http://schemas.microsoft.com/office/drawing/2014/main" id="{69ECB374-59F8-4C06-BA86-566066CC0E6F}"/>
              </a:ext>
            </a:extLst>
          </p:cNvPr>
          <p:cNvSpPr txBox="1"/>
          <p:nvPr/>
        </p:nvSpPr>
        <p:spPr>
          <a:xfrm>
            <a:off x="142918" y="5947987"/>
            <a:ext cx="8688099" cy="307777"/>
          </a:xfrm>
          <a:prstGeom prst="rect">
            <a:avLst/>
          </a:prstGeom>
          <a:noFill/>
        </p:spPr>
        <p:txBody>
          <a:bodyPr wrap="square" rtlCol="0">
            <a:spAutoFit/>
          </a:bodyPr>
          <a:lstStyle/>
          <a:p>
            <a:pPr algn="r"/>
            <a:r>
              <a:rPr lang="en-US" sz="1400" dirty="0">
                <a:hlinkClick r:id="rId4"/>
              </a:rPr>
              <a:t>https://www.thenationalcouncil.org/wp-content/uploads/2018/05/18_Recovery-Housing-Toolkit_5.3.2018.pdf</a:t>
            </a:r>
            <a:endParaRPr lang="en-US" sz="1400" i="1" dirty="0"/>
          </a:p>
        </p:txBody>
      </p:sp>
      <p:pic>
        <p:nvPicPr>
          <p:cNvPr id="3" name="Picture 2">
            <a:extLst>
              <a:ext uri="{FF2B5EF4-FFF2-40B4-BE49-F238E27FC236}">
                <a16:creationId xmlns:a16="http://schemas.microsoft.com/office/drawing/2014/main" id="{5CA58CB9-0B16-4CD4-8D56-32DCBAAAEE9A}"/>
              </a:ext>
            </a:extLst>
          </p:cNvPr>
          <p:cNvPicPr>
            <a:picLocks noChangeAspect="1"/>
          </p:cNvPicPr>
          <p:nvPr/>
        </p:nvPicPr>
        <p:blipFill>
          <a:blip r:embed="rId5"/>
          <a:stretch>
            <a:fillRect/>
          </a:stretch>
        </p:blipFill>
        <p:spPr>
          <a:xfrm>
            <a:off x="4926385" y="1454763"/>
            <a:ext cx="3454744" cy="4493224"/>
          </a:xfrm>
          <a:prstGeom prst="rect">
            <a:avLst/>
          </a:prstGeom>
        </p:spPr>
      </p:pic>
    </p:spTree>
    <p:extLst>
      <p:ext uri="{BB962C8B-B14F-4D97-AF65-F5344CB8AC3E}">
        <p14:creationId xmlns:p14="http://schemas.microsoft.com/office/powerpoint/2010/main" val="207365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21</a:t>
            </a:fld>
            <a:endParaRPr lang="en-US" dirty="0"/>
          </a:p>
        </p:txBody>
      </p:sp>
      <p:cxnSp>
        <p:nvCxnSpPr>
          <p:cNvPr id="15" name="Straight Connector 14">
            <a:extLst>
              <a:ext uri="{FF2B5EF4-FFF2-40B4-BE49-F238E27FC236}">
                <a16:creationId xmlns:a16="http://schemas.microsoft.com/office/drawing/2014/main" id="{E3590D79-B81E-4479-9263-14C93B261741}"/>
              </a:ext>
            </a:extLst>
          </p:cNvPr>
          <p:cNvCxnSpPr/>
          <p:nvPr/>
        </p:nvCxnSpPr>
        <p:spPr>
          <a:xfrm>
            <a:off x="49095" y="992427"/>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796DBA7-7CD4-4F28-A957-D59AFF798B2E}"/>
              </a:ext>
            </a:extLst>
          </p:cNvPr>
          <p:cNvSpPr txBox="1"/>
          <p:nvPr/>
        </p:nvSpPr>
        <p:spPr>
          <a:xfrm>
            <a:off x="142918" y="260888"/>
            <a:ext cx="8846506" cy="677108"/>
          </a:xfrm>
          <a:prstGeom prst="rect">
            <a:avLst/>
          </a:prstGeom>
          <a:noFill/>
        </p:spPr>
        <p:txBody>
          <a:bodyPr wrap="square" rtlCol="0">
            <a:spAutoFit/>
          </a:bodyPr>
          <a:lstStyle/>
          <a:p>
            <a:pPr algn="ctr"/>
            <a:r>
              <a:rPr lang="en-US" sz="2400" b="1" dirty="0">
                <a:solidFill>
                  <a:srgbClr val="552733"/>
                </a:solidFill>
                <a:ea typeface="Arial" charset="0"/>
                <a:cs typeface="Arial" charset="0"/>
              </a:rPr>
              <a:t>RECOVERY HOUSING TOOLKIT</a:t>
            </a:r>
          </a:p>
          <a:p>
            <a:pPr algn="ctr"/>
            <a:r>
              <a:rPr lang="en-US" sz="1400" i="1" dirty="0">
                <a:solidFill>
                  <a:schemeClr val="bg1">
                    <a:lumMod val="50000"/>
                  </a:schemeClr>
                </a:solidFill>
                <a:ea typeface="Arial" charset="0"/>
                <a:cs typeface="Arial" charset="0"/>
              </a:rPr>
              <a:t>Lori </a:t>
            </a:r>
            <a:r>
              <a:rPr lang="en-US" sz="1400" i="1" dirty="0" err="1">
                <a:solidFill>
                  <a:schemeClr val="bg1">
                    <a:lumMod val="50000"/>
                  </a:schemeClr>
                </a:solidFill>
                <a:ea typeface="Arial" charset="0"/>
                <a:cs typeface="Arial" charset="0"/>
              </a:rPr>
              <a:t>Criss</a:t>
            </a:r>
            <a:r>
              <a:rPr lang="en-US" sz="1400" i="1" dirty="0">
                <a:solidFill>
                  <a:schemeClr val="bg1">
                    <a:lumMod val="50000"/>
                  </a:schemeClr>
                </a:solidFill>
                <a:ea typeface="Arial" charset="0"/>
                <a:cs typeface="Arial" charset="0"/>
              </a:rPr>
              <a:t> | Paul Molloy | Steven </a:t>
            </a:r>
            <a:r>
              <a:rPr lang="en-US" sz="1400" i="1" dirty="0" err="1">
                <a:solidFill>
                  <a:schemeClr val="bg1">
                    <a:lumMod val="50000"/>
                  </a:schemeClr>
                </a:solidFill>
                <a:ea typeface="Arial" charset="0"/>
                <a:cs typeface="Arial" charset="0"/>
              </a:rPr>
              <a:t>Polin</a:t>
            </a:r>
            <a:r>
              <a:rPr lang="en-US" sz="1400" i="1" dirty="0">
                <a:solidFill>
                  <a:schemeClr val="bg1">
                    <a:lumMod val="50000"/>
                  </a:schemeClr>
                </a:solidFill>
                <a:ea typeface="Arial" charset="0"/>
                <a:cs typeface="Arial" charset="0"/>
              </a:rPr>
              <a:t> |</a:t>
            </a:r>
            <a:r>
              <a:rPr lang="en-US" sz="1400" b="1" i="1" dirty="0">
                <a:solidFill>
                  <a:schemeClr val="bg1">
                    <a:lumMod val="50000"/>
                  </a:schemeClr>
                </a:solidFill>
                <a:ea typeface="Arial" charset="0"/>
                <a:cs typeface="Arial" charset="0"/>
              </a:rPr>
              <a:t> Rachel Post</a:t>
            </a:r>
            <a:r>
              <a:rPr lang="en-US" sz="1400" i="1" dirty="0">
                <a:solidFill>
                  <a:schemeClr val="bg1">
                    <a:lumMod val="50000"/>
                  </a:schemeClr>
                </a:solidFill>
                <a:ea typeface="Arial" charset="0"/>
                <a:cs typeface="Arial" charset="0"/>
              </a:rPr>
              <a:t> | David Sheridan</a:t>
            </a:r>
          </a:p>
        </p:txBody>
      </p:sp>
      <p:sp>
        <p:nvSpPr>
          <p:cNvPr id="19" name="Rectangle 18">
            <a:extLst>
              <a:ext uri="{FF2B5EF4-FFF2-40B4-BE49-F238E27FC236}">
                <a16:creationId xmlns:a16="http://schemas.microsoft.com/office/drawing/2014/main" id="{B8082BEA-1DC6-4B80-A3D0-EDE68209FE40}"/>
              </a:ext>
            </a:extLst>
          </p:cNvPr>
          <p:cNvSpPr/>
          <p:nvPr/>
        </p:nvSpPr>
        <p:spPr>
          <a:xfrm>
            <a:off x="656124" y="1158095"/>
            <a:ext cx="3574131" cy="4743415"/>
          </a:xfrm>
          <a:prstGeom prst="rect">
            <a:avLst/>
          </a:prstGeom>
          <a:solidFill>
            <a:schemeClr val="bg1">
              <a:alpha val="39000"/>
            </a:schemeClr>
          </a:solidFill>
          <a:ln>
            <a:solidFill>
              <a:srgbClr val="55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dirty="0">
                <a:solidFill>
                  <a:srgbClr val="006498"/>
                </a:solidFill>
              </a:rPr>
              <a:t>Over the past decade there has been growing awareness among health care leaders, the public and policymakers about the devastating effects and costs of addiction in the United States. </a:t>
            </a:r>
          </a:p>
          <a:p>
            <a:endParaRPr lang="en-US" sz="1400" b="1" dirty="0">
              <a:solidFill>
                <a:srgbClr val="006498"/>
              </a:solidFill>
            </a:endParaRPr>
          </a:p>
          <a:p>
            <a:r>
              <a:rPr lang="en-US" sz="1400" b="1" dirty="0">
                <a:solidFill>
                  <a:srgbClr val="006498"/>
                </a:solidFill>
              </a:rPr>
              <a:t>The Surgeon General released a landmark report,  Facing Addiction in America (2016) and the President’s Commission on Combating Drug Addiction and the Opioid Crisis (2017) made a series of wide-reaching policy recommendations emphasizing the urgency and commitment to this crisis. </a:t>
            </a:r>
          </a:p>
          <a:p>
            <a:endParaRPr lang="en-US" sz="1400" b="1" dirty="0">
              <a:solidFill>
                <a:srgbClr val="006498"/>
              </a:solidFill>
            </a:endParaRPr>
          </a:p>
          <a:p>
            <a:r>
              <a:rPr lang="en-US" sz="1400" b="1" dirty="0">
                <a:solidFill>
                  <a:srgbClr val="006498"/>
                </a:solidFill>
              </a:rPr>
              <a:t>On every level of government and in the private sector, there are efforts under consideration to establish better policies and practices to prevent addiction and improve the treatment and outcomes for people in recovery. </a:t>
            </a:r>
            <a:endParaRPr lang="id-ID" sz="1600" dirty="0">
              <a:solidFill>
                <a:srgbClr val="006498"/>
              </a:solidFill>
            </a:endParaRPr>
          </a:p>
        </p:txBody>
      </p:sp>
      <p:sp>
        <p:nvSpPr>
          <p:cNvPr id="25" name="TextBox 24">
            <a:extLst>
              <a:ext uri="{FF2B5EF4-FFF2-40B4-BE49-F238E27FC236}">
                <a16:creationId xmlns:a16="http://schemas.microsoft.com/office/drawing/2014/main" id="{69ECB374-59F8-4C06-BA86-566066CC0E6F}"/>
              </a:ext>
            </a:extLst>
          </p:cNvPr>
          <p:cNvSpPr txBox="1"/>
          <p:nvPr/>
        </p:nvSpPr>
        <p:spPr>
          <a:xfrm>
            <a:off x="142918" y="5947987"/>
            <a:ext cx="8688099" cy="307777"/>
          </a:xfrm>
          <a:prstGeom prst="rect">
            <a:avLst/>
          </a:prstGeom>
          <a:noFill/>
        </p:spPr>
        <p:txBody>
          <a:bodyPr wrap="square" rtlCol="0">
            <a:spAutoFit/>
          </a:bodyPr>
          <a:lstStyle/>
          <a:p>
            <a:pPr algn="r"/>
            <a:r>
              <a:rPr lang="en-US" sz="1400" dirty="0">
                <a:hlinkClick r:id="rId4"/>
              </a:rPr>
              <a:t>https://www.thenationalcouncil.org/wp-content/uploads/2018/05/18_Recovery-Housing-Toolkit_5.3.2018.pdf</a:t>
            </a:r>
            <a:endParaRPr lang="en-US" sz="1400" i="1" dirty="0"/>
          </a:p>
        </p:txBody>
      </p:sp>
      <p:pic>
        <p:nvPicPr>
          <p:cNvPr id="3" name="Picture 2">
            <a:extLst>
              <a:ext uri="{FF2B5EF4-FFF2-40B4-BE49-F238E27FC236}">
                <a16:creationId xmlns:a16="http://schemas.microsoft.com/office/drawing/2014/main" id="{5CA58CB9-0B16-4CD4-8D56-32DCBAAAEE9A}"/>
              </a:ext>
            </a:extLst>
          </p:cNvPr>
          <p:cNvPicPr>
            <a:picLocks noChangeAspect="1"/>
          </p:cNvPicPr>
          <p:nvPr/>
        </p:nvPicPr>
        <p:blipFill>
          <a:blip r:embed="rId5"/>
          <a:stretch>
            <a:fillRect/>
          </a:stretch>
        </p:blipFill>
        <p:spPr>
          <a:xfrm>
            <a:off x="4926385" y="1158095"/>
            <a:ext cx="3454744" cy="4789892"/>
          </a:xfrm>
          <a:prstGeom prst="rect">
            <a:avLst/>
          </a:prstGeom>
        </p:spPr>
      </p:pic>
    </p:spTree>
    <p:extLst>
      <p:ext uri="{BB962C8B-B14F-4D97-AF65-F5344CB8AC3E}">
        <p14:creationId xmlns:p14="http://schemas.microsoft.com/office/powerpoint/2010/main" val="138550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22</a:t>
            </a:fld>
            <a:endParaRPr lang="en-US" dirty="0"/>
          </a:p>
        </p:txBody>
      </p:sp>
      <p:sp>
        <p:nvSpPr>
          <p:cNvPr id="12" name="Content Placeholder 6">
            <a:extLst>
              <a:ext uri="{FF2B5EF4-FFF2-40B4-BE49-F238E27FC236}">
                <a16:creationId xmlns:a16="http://schemas.microsoft.com/office/drawing/2014/main" id="{684823EA-D525-430F-9801-794F1D41C0BB}"/>
              </a:ext>
            </a:extLst>
          </p:cNvPr>
          <p:cNvSpPr>
            <a:spLocks noGrp="1"/>
          </p:cNvSpPr>
          <p:nvPr>
            <p:ph idx="1"/>
          </p:nvPr>
        </p:nvSpPr>
        <p:spPr>
          <a:xfrm>
            <a:off x="382138" y="6910103"/>
            <a:ext cx="7886700" cy="3454205"/>
          </a:xfrm>
        </p:spPr>
        <p:txBody>
          <a:bodyPr>
            <a:normAutofit/>
          </a:bodyPr>
          <a:lstStyle/>
          <a:p>
            <a:pPr lvl="1">
              <a:lnSpc>
                <a:spcPct val="100000"/>
              </a:lnSpc>
              <a:buClr>
                <a:srgbClr val="86AB5D"/>
              </a:buClr>
              <a:defRPr/>
            </a:pPr>
            <a:endParaRPr lang="en-US" sz="1100" dirty="0">
              <a:solidFill>
                <a:schemeClr val="bg2">
                  <a:lumMod val="25000"/>
                </a:schemeClr>
              </a:solidFill>
            </a:endParaRPr>
          </a:p>
          <a:p>
            <a:pPr lvl="1">
              <a:lnSpc>
                <a:spcPct val="100000"/>
              </a:lnSpc>
              <a:buClr>
                <a:srgbClr val="86AB5D"/>
              </a:buClr>
              <a:defRPr/>
            </a:pPr>
            <a:endParaRPr lang="en-US" sz="1100" dirty="0">
              <a:solidFill>
                <a:schemeClr val="bg2">
                  <a:lumMod val="25000"/>
                </a:schemeClr>
              </a:solidFill>
            </a:endParaRPr>
          </a:p>
          <a:p>
            <a:pPr marL="457200" lvl="1" indent="0">
              <a:lnSpc>
                <a:spcPct val="100000"/>
              </a:lnSpc>
              <a:buClr>
                <a:srgbClr val="86AB5D"/>
              </a:buClr>
              <a:buNone/>
              <a:defRPr/>
            </a:pPr>
            <a:endParaRPr lang="en-US" sz="1100" dirty="0">
              <a:solidFill>
                <a:schemeClr val="bg2">
                  <a:lumMod val="25000"/>
                </a:schemeClr>
              </a:solidFill>
            </a:endParaRPr>
          </a:p>
          <a:p>
            <a:pPr marL="0" indent="0">
              <a:lnSpc>
                <a:spcPct val="100000"/>
              </a:lnSpc>
              <a:buNone/>
            </a:pPr>
            <a:endParaRPr lang="en-US" dirty="0"/>
          </a:p>
        </p:txBody>
      </p:sp>
      <p:cxnSp>
        <p:nvCxnSpPr>
          <p:cNvPr id="9" name="Straight Connector 8">
            <a:extLst>
              <a:ext uri="{FF2B5EF4-FFF2-40B4-BE49-F238E27FC236}">
                <a16:creationId xmlns:a16="http://schemas.microsoft.com/office/drawing/2014/main" id="{C2826F86-C17C-4AD9-AC1A-9A176A5ED1ED}"/>
              </a:ext>
            </a:extLst>
          </p:cNvPr>
          <p:cNvCxnSpPr/>
          <p:nvPr/>
        </p:nvCxnSpPr>
        <p:spPr>
          <a:xfrm>
            <a:off x="0" y="985653"/>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358FB6-AF07-43FE-83C1-D93B831BB501}"/>
              </a:ext>
            </a:extLst>
          </p:cNvPr>
          <p:cNvSpPr txBox="1"/>
          <p:nvPr/>
        </p:nvSpPr>
        <p:spPr>
          <a:xfrm>
            <a:off x="-163772" y="74034"/>
            <a:ext cx="9143999" cy="830997"/>
          </a:xfrm>
          <a:prstGeom prst="rect">
            <a:avLst/>
          </a:prstGeom>
          <a:noFill/>
        </p:spPr>
        <p:txBody>
          <a:bodyPr wrap="square" rtlCol="0">
            <a:spAutoFit/>
          </a:bodyPr>
          <a:lstStyle/>
          <a:p>
            <a:pPr algn="ctr"/>
            <a:r>
              <a:rPr lang="en-US" sz="2400" b="1" dirty="0">
                <a:solidFill>
                  <a:srgbClr val="552733"/>
                </a:solidFill>
                <a:ea typeface="Arial" charset="0"/>
                <a:cs typeface="Arial" charset="0"/>
              </a:rPr>
              <a:t>BLENDING SUPPORTED EMPLOYMENT </a:t>
            </a:r>
          </a:p>
          <a:p>
            <a:pPr algn="ctr"/>
            <a:r>
              <a:rPr lang="en-US" sz="2400" b="1" dirty="0">
                <a:solidFill>
                  <a:srgbClr val="552733"/>
                </a:solidFill>
                <a:ea typeface="Arial" charset="0"/>
                <a:cs typeface="Arial" charset="0"/>
              </a:rPr>
              <a:t>WITH SUPPORTED HOUSING</a:t>
            </a:r>
            <a:r>
              <a:rPr lang="en-US" sz="2400" baseline="30000" dirty="0">
                <a:solidFill>
                  <a:srgbClr val="552733"/>
                </a:solidFill>
                <a:ea typeface="Arial" charset="0"/>
                <a:cs typeface="Arial" charset="0"/>
              </a:rPr>
              <a:t>11</a:t>
            </a:r>
            <a:endParaRPr lang="en-US" sz="2400" dirty="0">
              <a:solidFill>
                <a:srgbClr val="552733"/>
              </a:solidFill>
              <a:ea typeface="Arial" charset="0"/>
              <a:cs typeface="Arial" charset="0"/>
            </a:endParaRPr>
          </a:p>
        </p:txBody>
      </p:sp>
      <p:sp>
        <p:nvSpPr>
          <p:cNvPr id="8" name="Rectangle 7">
            <a:extLst>
              <a:ext uri="{FF2B5EF4-FFF2-40B4-BE49-F238E27FC236}">
                <a16:creationId xmlns:a16="http://schemas.microsoft.com/office/drawing/2014/main" id="{FEC15DA1-89AD-4FFB-A553-61A5798EC5E5}"/>
              </a:ext>
            </a:extLst>
          </p:cNvPr>
          <p:cNvSpPr/>
          <p:nvPr/>
        </p:nvSpPr>
        <p:spPr>
          <a:xfrm>
            <a:off x="4610130" y="2292837"/>
            <a:ext cx="2034826" cy="2662688"/>
          </a:xfrm>
          <a:prstGeom prst="rect">
            <a:avLst/>
          </a:prstGeom>
          <a:blipFill>
            <a:blip r:embed="rId4">
              <a:grayscl/>
              <a:extLst>
                <a:ext uri="{BEBA8EAE-BF5A-486C-A8C5-ECC9F3942E4B}">
                  <a14:imgProps xmlns:a14="http://schemas.microsoft.com/office/drawing/2010/main">
                    <a14:imgLayer r:embed="rId5">
                      <a14:imgEffect>
                        <a14:brightnessContrast bright="90000"/>
                      </a14:imgEffect>
                    </a14:imgLayer>
                  </a14:imgProps>
                </a:ext>
              </a:extLst>
            </a:blip>
            <a:stretch>
              <a:fillRect/>
            </a:stretch>
          </a:blipFill>
          <a:ln>
            <a:solidFill>
              <a:srgbClr val="55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895BE17A-E0F1-490F-B28F-C49A8C63B2B6}"/>
              </a:ext>
            </a:extLst>
          </p:cNvPr>
          <p:cNvSpPr/>
          <p:nvPr/>
        </p:nvSpPr>
        <p:spPr>
          <a:xfrm>
            <a:off x="2436462" y="2301765"/>
            <a:ext cx="2034826" cy="2662688"/>
          </a:xfrm>
          <a:prstGeom prst="rect">
            <a:avLst/>
          </a:prstGeom>
          <a:blipFill>
            <a:blip r:embed="rId6">
              <a:extLst>
                <a:ext uri="{BEBA8EAE-BF5A-486C-A8C5-ECC9F3942E4B}">
                  <a14:imgProps xmlns:a14="http://schemas.microsoft.com/office/drawing/2010/main">
                    <a14:imgLayer r:embed="rId7">
                      <a14:imgEffect>
                        <a14:brightnessContrast bright="99000"/>
                      </a14:imgEffect>
                    </a14:imgLayer>
                  </a14:imgProps>
                </a:ext>
              </a:extLst>
            </a:blip>
            <a:stretch>
              <a:fillRect/>
            </a:stretch>
          </a:blipFill>
          <a:ln>
            <a:solidFill>
              <a:srgbClr val="55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a:extLst>
              <a:ext uri="{FF2B5EF4-FFF2-40B4-BE49-F238E27FC236}">
                <a16:creationId xmlns:a16="http://schemas.microsoft.com/office/drawing/2014/main" id="{4BC561F8-0B25-4C6F-B519-ED0F107378A4}"/>
              </a:ext>
            </a:extLst>
          </p:cNvPr>
          <p:cNvSpPr/>
          <p:nvPr/>
        </p:nvSpPr>
        <p:spPr>
          <a:xfrm>
            <a:off x="6810703" y="2301766"/>
            <a:ext cx="2034826" cy="2662688"/>
          </a:xfrm>
          <a:prstGeom prst="rect">
            <a:avLst/>
          </a:prstGeom>
          <a:blipFill>
            <a:blip r:embed="rId8">
              <a:duotone>
                <a:schemeClr val="bg2">
                  <a:shade val="45000"/>
                  <a:satMod val="135000"/>
                </a:schemeClr>
                <a:prstClr val="white"/>
              </a:duotone>
              <a:extLst>
                <a:ext uri="{BEBA8EAE-BF5A-486C-A8C5-ECC9F3942E4B}">
                  <a14:imgProps xmlns:a14="http://schemas.microsoft.com/office/drawing/2010/main">
                    <a14:imgLayer r:embed="rId9">
                      <a14:imgEffect>
                        <a14:brightnessContrast bright="34000"/>
                      </a14:imgEffect>
                    </a14:imgLayer>
                  </a14:imgProps>
                </a:ext>
              </a:extLst>
            </a:blip>
            <a:stretch>
              <a:fillRect/>
            </a:stretch>
          </a:blipFill>
          <a:ln>
            <a:solidFill>
              <a:srgbClr val="55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Rectangle 14">
            <a:extLst>
              <a:ext uri="{FF2B5EF4-FFF2-40B4-BE49-F238E27FC236}">
                <a16:creationId xmlns:a16="http://schemas.microsoft.com/office/drawing/2014/main" id="{6EA1E995-568D-4212-B7A4-1226FBEDDA70}"/>
              </a:ext>
            </a:extLst>
          </p:cNvPr>
          <p:cNvSpPr/>
          <p:nvPr/>
        </p:nvSpPr>
        <p:spPr>
          <a:xfrm>
            <a:off x="270496" y="2301766"/>
            <a:ext cx="2034826" cy="2662688"/>
          </a:xfrm>
          <a:prstGeom prst="rect">
            <a:avLst/>
          </a:prstGeom>
          <a:blipFill>
            <a:blip r:embed="rId10">
              <a:grayscl/>
              <a:extLst>
                <a:ext uri="{BEBA8EAE-BF5A-486C-A8C5-ECC9F3942E4B}">
                  <a14:imgProps xmlns:a14="http://schemas.microsoft.com/office/drawing/2010/main">
                    <a14:imgLayer r:embed="rId11">
                      <a14:imgEffect>
                        <a14:brightnessContrast bright="86000"/>
                      </a14:imgEffect>
                    </a14:imgLayer>
                  </a14:imgProps>
                </a:ext>
              </a:extLst>
            </a:blip>
            <a:stretch>
              <a:fillRect/>
            </a:stretch>
          </a:blipFill>
          <a:ln>
            <a:solidFill>
              <a:srgbClr val="552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a:extLst>
              <a:ext uri="{FF2B5EF4-FFF2-40B4-BE49-F238E27FC236}">
                <a16:creationId xmlns:a16="http://schemas.microsoft.com/office/drawing/2014/main" id="{F2F7027A-2F70-40AD-8410-66BF84CCAC54}"/>
              </a:ext>
            </a:extLst>
          </p:cNvPr>
          <p:cNvSpPr/>
          <p:nvPr/>
        </p:nvSpPr>
        <p:spPr>
          <a:xfrm>
            <a:off x="384641" y="2683191"/>
            <a:ext cx="1853337"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1600" dirty="0">
                <a:ea typeface="Times New Roman" panose="02020603050405020304" pitchFamily="18" charset="0"/>
              </a:rPr>
              <a:t>National unemployment rate for individuals receiving public mental health services is            </a:t>
            </a:r>
            <a:r>
              <a:rPr lang="en-US" sz="2400" b="1" dirty="0"/>
              <a:t>80%</a:t>
            </a:r>
          </a:p>
        </p:txBody>
      </p:sp>
      <p:sp>
        <p:nvSpPr>
          <p:cNvPr id="17" name="Rectangle 16">
            <a:extLst>
              <a:ext uri="{FF2B5EF4-FFF2-40B4-BE49-F238E27FC236}">
                <a16:creationId xmlns:a16="http://schemas.microsoft.com/office/drawing/2014/main" id="{FDFF9889-0A1B-4E4A-A70E-781A4075CBD3}"/>
              </a:ext>
            </a:extLst>
          </p:cNvPr>
          <p:cNvSpPr/>
          <p:nvPr/>
        </p:nvSpPr>
        <p:spPr>
          <a:xfrm>
            <a:off x="2462248" y="2621636"/>
            <a:ext cx="1890403" cy="20621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2400" b="1" dirty="0">
                <a:ea typeface="Times New Roman" panose="02020603050405020304" pitchFamily="18" charset="0"/>
              </a:rPr>
              <a:t>60</a:t>
            </a:r>
            <a:r>
              <a:rPr lang="en-US" sz="2400" b="1" dirty="0"/>
              <a:t>%                </a:t>
            </a:r>
            <a:r>
              <a:rPr lang="en-US" sz="1600" dirty="0">
                <a:ea typeface="Times New Roman" panose="02020603050405020304" pitchFamily="18" charset="0"/>
              </a:rPr>
              <a:t>of the                   </a:t>
            </a:r>
            <a:r>
              <a:rPr lang="en-US" sz="2400" b="1" dirty="0"/>
              <a:t>7.1 million </a:t>
            </a:r>
            <a:r>
              <a:rPr lang="en-US" sz="1600" dirty="0">
                <a:ea typeface="Times New Roman" panose="02020603050405020304" pitchFamily="18" charset="0"/>
              </a:rPr>
              <a:t>people receiving public mental health services nationwide want to work</a:t>
            </a:r>
            <a:endParaRPr lang="en-US" sz="1600" dirty="0">
              <a:latin typeface="+mn-lt"/>
              <a:ea typeface="Times New Roman" panose="02020603050405020304" pitchFamily="18" charset="0"/>
            </a:endParaRPr>
          </a:p>
        </p:txBody>
      </p:sp>
      <p:sp>
        <p:nvSpPr>
          <p:cNvPr id="18" name="Rectangle 17">
            <a:extLst>
              <a:ext uri="{FF2B5EF4-FFF2-40B4-BE49-F238E27FC236}">
                <a16:creationId xmlns:a16="http://schemas.microsoft.com/office/drawing/2014/main" id="{498E6BEB-C2AB-43EC-B01D-7F56638797A7}"/>
              </a:ext>
            </a:extLst>
          </p:cNvPr>
          <p:cNvSpPr/>
          <p:nvPr/>
        </p:nvSpPr>
        <p:spPr>
          <a:xfrm>
            <a:off x="6864123" y="2313859"/>
            <a:ext cx="1981406" cy="267765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buClr>
                <a:srgbClr val="006498"/>
              </a:buClr>
              <a:defRPr/>
            </a:pPr>
            <a:r>
              <a:rPr lang="en-US" sz="1600" dirty="0">
                <a:solidFill>
                  <a:schemeClr val="bg2">
                    <a:lumMod val="25000"/>
                  </a:schemeClr>
                </a:solidFill>
              </a:rPr>
              <a:t>16 studies document IPS supported employment achieves                  </a:t>
            </a:r>
            <a:r>
              <a:rPr lang="en-US" sz="2400" b="1" dirty="0">
                <a:solidFill>
                  <a:schemeClr val="bg2">
                    <a:lumMod val="25000"/>
                  </a:schemeClr>
                </a:solidFill>
              </a:rPr>
              <a:t>60%               </a:t>
            </a:r>
            <a:r>
              <a:rPr lang="en-US" sz="1600" dirty="0">
                <a:solidFill>
                  <a:schemeClr val="bg2">
                    <a:lumMod val="25000"/>
                  </a:schemeClr>
                </a:solidFill>
              </a:rPr>
              <a:t>employment levels, with close to half retaining employment for 10 years  </a:t>
            </a:r>
          </a:p>
        </p:txBody>
      </p:sp>
      <p:sp>
        <p:nvSpPr>
          <p:cNvPr id="19" name="Rectangle 18">
            <a:extLst>
              <a:ext uri="{FF2B5EF4-FFF2-40B4-BE49-F238E27FC236}">
                <a16:creationId xmlns:a16="http://schemas.microsoft.com/office/drawing/2014/main" id="{E1736DF7-726F-40D8-836D-3A0E3F722628}"/>
              </a:ext>
            </a:extLst>
          </p:cNvPr>
          <p:cNvSpPr/>
          <p:nvPr/>
        </p:nvSpPr>
        <p:spPr>
          <a:xfrm>
            <a:off x="4755541" y="2806302"/>
            <a:ext cx="1749889" cy="169277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125"/>
              </a:spcAft>
              <a:defRPr/>
            </a:pPr>
            <a:r>
              <a:rPr lang="en-US" sz="2400" b="1" dirty="0">
                <a:latin typeface="+mn-lt"/>
                <a:ea typeface="Times New Roman" panose="02020603050405020304" pitchFamily="18" charset="0"/>
              </a:rPr>
              <a:t>1.7%        </a:t>
            </a:r>
            <a:r>
              <a:rPr lang="en-US" sz="1600" dirty="0">
                <a:latin typeface="+mn-lt"/>
                <a:ea typeface="Times New Roman" panose="02020603050405020304" pitchFamily="18" charset="0"/>
              </a:rPr>
              <a:t>receive supported employment opportunities provided by the states</a:t>
            </a:r>
          </a:p>
        </p:txBody>
      </p:sp>
    </p:spTree>
    <p:extLst>
      <p:ext uri="{BB962C8B-B14F-4D97-AF65-F5344CB8AC3E}">
        <p14:creationId xmlns:p14="http://schemas.microsoft.com/office/powerpoint/2010/main" val="145176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2AC7E4-F482-46EF-8FF5-DC9AA296316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62000"/>
                    </a14:imgEffect>
                  </a14:imgLayer>
                </a14:imgProps>
              </a:ext>
            </a:extLst>
          </a:blip>
          <a:srcRect t="10277"/>
          <a:stretch/>
        </p:blipFill>
        <p:spPr>
          <a:xfrm>
            <a:off x="0" y="-12700"/>
            <a:ext cx="9383318" cy="6857999"/>
          </a:xfrm>
          <a:prstGeom prst="rect">
            <a:avLst/>
          </a:prstGeom>
        </p:spPr>
      </p:pic>
      <p:cxnSp>
        <p:nvCxnSpPr>
          <p:cNvPr id="4" name="Straight Connector 3">
            <a:extLst>
              <a:ext uri="{FF2B5EF4-FFF2-40B4-BE49-F238E27FC236}">
                <a16:creationId xmlns:a16="http://schemas.microsoft.com/office/drawing/2014/main" id="{A77DCF9A-F5ED-4B86-94CC-092F76E0EDB8}"/>
              </a:ext>
            </a:extLst>
          </p:cNvPr>
          <p:cNvCxnSpPr/>
          <p:nvPr/>
        </p:nvCxnSpPr>
        <p:spPr>
          <a:xfrm>
            <a:off x="169332" y="1677708"/>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23</a:t>
            </a:fld>
            <a:endParaRPr lang="en-US" dirty="0"/>
          </a:p>
        </p:txBody>
      </p:sp>
      <p:sp>
        <p:nvSpPr>
          <p:cNvPr id="12" name="Content Placeholder 6">
            <a:extLst>
              <a:ext uri="{FF2B5EF4-FFF2-40B4-BE49-F238E27FC236}">
                <a16:creationId xmlns:a16="http://schemas.microsoft.com/office/drawing/2014/main" id="{684823EA-D525-430F-9801-794F1D41C0BB}"/>
              </a:ext>
            </a:extLst>
          </p:cNvPr>
          <p:cNvSpPr>
            <a:spLocks noGrp="1"/>
          </p:cNvSpPr>
          <p:nvPr>
            <p:ph idx="1"/>
          </p:nvPr>
        </p:nvSpPr>
        <p:spPr>
          <a:xfrm>
            <a:off x="4199860" y="2013507"/>
            <a:ext cx="4791740" cy="4005286"/>
          </a:xfrm>
        </p:spPr>
        <p:txBody>
          <a:bodyPr>
            <a:normAutofit/>
          </a:bodyPr>
          <a:lstStyle/>
          <a:p>
            <a:pPr lvl="0">
              <a:lnSpc>
                <a:spcPct val="150000"/>
              </a:lnSpc>
              <a:spcBef>
                <a:spcPts val="0"/>
              </a:spcBef>
              <a:buClr>
                <a:srgbClr val="006498"/>
              </a:buClr>
              <a:defRPr/>
            </a:pPr>
            <a:r>
              <a:rPr lang="en-US" altLang="en-US" sz="1800" dirty="0">
                <a:solidFill>
                  <a:schemeClr val="bg2">
                    <a:lumMod val="25000"/>
                  </a:schemeClr>
                </a:solidFill>
              </a:rPr>
              <a:t>Competitive employment is the goal</a:t>
            </a:r>
          </a:p>
          <a:p>
            <a:pPr lvl="0">
              <a:lnSpc>
                <a:spcPct val="150000"/>
              </a:lnSpc>
              <a:spcBef>
                <a:spcPts val="0"/>
              </a:spcBef>
              <a:buClr>
                <a:srgbClr val="006498"/>
              </a:buClr>
              <a:defRPr/>
            </a:pPr>
            <a:r>
              <a:rPr lang="en-US" altLang="en-US" sz="1800" dirty="0">
                <a:solidFill>
                  <a:schemeClr val="bg2">
                    <a:lumMod val="25000"/>
                  </a:schemeClr>
                </a:solidFill>
              </a:rPr>
              <a:t>Zero Exclusion: Eligibility based on patient choice</a:t>
            </a:r>
          </a:p>
          <a:p>
            <a:pPr lvl="0">
              <a:lnSpc>
                <a:spcPct val="150000"/>
              </a:lnSpc>
              <a:spcBef>
                <a:spcPts val="0"/>
              </a:spcBef>
              <a:buClr>
                <a:srgbClr val="006498"/>
              </a:buClr>
              <a:defRPr/>
            </a:pPr>
            <a:r>
              <a:rPr lang="en-US" altLang="en-US" sz="1800" dirty="0">
                <a:solidFill>
                  <a:schemeClr val="bg2">
                    <a:lumMod val="25000"/>
                  </a:schemeClr>
                </a:solidFill>
              </a:rPr>
              <a:t>Rapid job search</a:t>
            </a:r>
          </a:p>
          <a:p>
            <a:pPr lvl="0">
              <a:lnSpc>
                <a:spcPct val="150000"/>
              </a:lnSpc>
              <a:spcBef>
                <a:spcPts val="0"/>
              </a:spcBef>
              <a:buClr>
                <a:srgbClr val="006498"/>
              </a:buClr>
              <a:defRPr/>
            </a:pPr>
            <a:r>
              <a:rPr lang="en-US" altLang="en-US" sz="1800" dirty="0">
                <a:solidFill>
                  <a:schemeClr val="bg2">
                    <a:lumMod val="25000"/>
                  </a:schemeClr>
                </a:solidFill>
              </a:rPr>
              <a:t>Service integration </a:t>
            </a:r>
          </a:p>
          <a:p>
            <a:pPr lvl="0">
              <a:lnSpc>
                <a:spcPct val="150000"/>
              </a:lnSpc>
              <a:spcBef>
                <a:spcPts val="0"/>
              </a:spcBef>
              <a:buClr>
                <a:srgbClr val="006498"/>
              </a:buClr>
              <a:defRPr/>
            </a:pPr>
            <a:r>
              <a:rPr lang="en-US" altLang="en-US" sz="1800" dirty="0">
                <a:solidFill>
                  <a:schemeClr val="bg2">
                    <a:lumMod val="25000"/>
                  </a:schemeClr>
                </a:solidFill>
              </a:rPr>
              <a:t>Benefits Counseling</a:t>
            </a:r>
          </a:p>
          <a:p>
            <a:pPr lvl="0">
              <a:lnSpc>
                <a:spcPct val="150000"/>
              </a:lnSpc>
              <a:spcBef>
                <a:spcPts val="0"/>
              </a:spcBef>
              <a:buClr>
                <a:srgbClr val="006498"/>
              </a:buClr>
              <a:defRPr/>
            </a:pPr>
            <a:r>
              <a:rPr lang="en-US" altLang="en-US" sz="1800" dirty="0">
                <a:solidFill>
                  <a:schemeClr val="bg2">
                    <a:lumMod val="25000"/>
                  </a:schemeClr>
                </a:solidFill>
              </a:rPr>
              <a:t>Long term support</a:t>
            </a:r>
          </a:p>
          <a:p>
            <a:pPr lvl="1">
              <a:buClr>
                <a:srgbClr val="86AB5D"/>
              </a:buClr>
              <a:defRPr/>
            </a:pPr>
            <a:endParaRPr lang="en-US" sz="1600" dirty="0">
              <a:solidFill>
                <a:schemeClr val="bg2">
                  <a:lumMod val="25000"/>
                </a:schemeClr>
              </a:solidFill>
            </a:endParaRPr>
          </a:p>
          <a:p>
            <a:pPr lvl="1">
              <a:buClr>
                <a:srgbClr val="86AB5D"/>
              </a:buClr>
              <a:defRPr/>
            </a:pPr>
            <a:endParaRPr lang="en-US" sz="1600" dirty="0">
              <a:solidFill>
                <a:schemeClr val="bg2">
                  <a:lumMod val="25000"/>
                </a:schemeClr>
              </a:solidFill>
            </a:endParaRPr>
          </a:p>
          <a:p>
            <a:pPr marL="457200" lvl="1" indent="0">
              <a:buClr>
                <a:srgbClr val="86AB5D"/>
              </a:buClr>
              <a:buNone/>
              <a:defRPr/>
            </a:pPr>
            <a:endParaRPr lang="en-US" sz="1600" dirty="0">
              <a:solidFill>
                <a:schemeClr val="bg2">
                  <a:lumMod val="25000"/>
                </a:schemeClr>
              </a:solidFill>
            </a:endParaRPr>
          </a:p>
          <a:p>
            <a:pPr marL="0" indent="0">
              <a:buNone/>
            </a:pPr>
            <a:endParaRPr lang="en-US" dirty="0"/>
          </a:p>
        </p:txBody>
      </p:sp>
      <p:sp>
        <p:nvSpPr>
          <p:cNvPr id="8" name="TextBox 7">
            <a:extLst>
              <a:ext uri="{FF2B5EF4-FFF2-40B4-BE49-F238E27FC236}">
                <a16:creationId xmlns:a16="http://schemas.microsoft.com/office/drawing/2014/main" id="{A5BEA0FA-E17E-407E-BD24-E7354D65400B}"/>
              </a:ext>
            </a:extLst>
          </p:cNvPr>
          <p:cNvSpPr txBox="1"/>
          <p:nvPr/>
        </p:nvSpPr>
        <p:spPr>
          <a:xfrm>
            <a:off x="1575925" y="642929"/>
            <a:ext cx="6231467" cy="830997"/>
          </a:xfrm>
          <a:prstGeom prst="rect">
            <a:avLst/>
          </a:prstGeom>
          <a:noFill/>
        </p:spPr>
        <p:txBody>
          <a:bodyPr wrap="square" rtlCol="0">
            <a:spAutoFit/>
          </a:bodyPr>
          <a:lstStyle/>
          <a:p>
            <a:pPr algn="ctr"/>
            <a:r>
              <a:rPr lang="en-US" sz="2400" b="1" dirty="0">
                <a:solidFill>
                  <a:srgbClr val="552733"/>
                </a:solidFill>
                <a:ea typeface="Arial" charset="0"/>
                <a:cs typeface="Arial" charset="0"/>
              </a:rPr>
              <a:t>EVIDENCE BASED PRACTICE SUPPORTED EMPLOYMENT  PRINCIPLES</a:t>
            </a:r>
          </a:p>
        </p:txBody>
      </p:sp>
    </p:spTree>
    <p:extLst>
      <p:ext uri="{BB962C8B-B14F-4D97-AF65-F5344CB8AC3E}">
        <p14:creationId xmlns:p14="http://schemas.microsoft.com/office/powerpoint/2010/main" val="212115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77274D-3C83-407D-ADB5-8F05F8378FA1}"/>
              </a:ext>
            </a:extLst>
          </p:cNvPr>
          <p:cNvSpPr/>
          <p:nvPr/>
        </p:nvSpPr>
        <p:spPr>
          <a:xfrm>
            <a:off x="6515100" y="4660900"/>
            <a:ext cx="1866900" cy="1181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77DCF9A-F5ED-4B86-94CC-092F76E0EDB8}"/>
              </a:ext>
            </a:extLst>
          </p:cNvPr>
          <p:cNvCxnSpPr/>
          <p:nvPr/>
        </p:nvCxnSpPr>
        <p:spPr>
          <a:xfrm>
            <a:off x="0" y="950026"/>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7C088AF-E973-444D-9831-537F8C33C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 name="Slide Number Placeholder 1">
            <a:extLst>
              <a:ext uri="{FF2B5EF4-FFF2-40B4-BE49-F238E27FC236}">
                <a16:creationId xmlns:a16="http://schemas.microsoft.com/office/drawing/2014/main" id="{6BB552BC-6563-44B5-9E5F-0916B57ADA3A}"/>
              </a:ext>
            </a:extLst>
          </p:cNvPr>
          <p:cNvSpPr>
            <a:spLocks noGrp="1"/>
          </p:cNvSpPr>
          <p:nvPr>
            <p:ph type="sldNum" sz="quarter" idx="12"/>
          </p:nvPr>
        </p:nvSpPr>
        <p:spPr/>
        <p:txBody>
          <a:bodyPr/>
          <a:lstStyle/>
          <a:p>
            <a:fld id="{768BC63C-A90F-384A-918D-1423499908E7}" type="slidenum">
              <a:rPr lang="en-US" smtClean="0"/>
              <a:t>24</a:t>
            </a:fld>
            <a:endParaRPr lang="en-US" dirty="0"/>
          </a:p>
        </p:txBody>
      </p:sp>
      <p:sp>
        <p:nvSpPr>
          <p:cNvPr id="8" name="TextBox 7">
            <a:extLst>
              <a:ext uri="{FF2B5EF4-FFF2-40B4-BE49-F238E27FC236}">
                <a16:creationId xmlns:a16="http://schemas.microsoft.com/office/drawing/2014/main" id="{A5BEA0FA-E17E-407E-BD24-E7354D65400B}"/>
              </a:ext>
            </a:extLst>
          </p:cNvPr>
          <p:cNvSpPr txBox="1"/>
          <p:nvPr/>
        </p:nvSpPr>
        <p:spPr>
          <a:xfrm>
            <a:off x="410182" y="149594"/>
            <a:ext cx="8323635" cy="1077218"/>
          </a:xfrm>
          <a:prstGeom prst="rect">
            <a:avLst/>
          </a:prstGeom>
          <a:noFill/>
        </p:spPr>
        <p:txBody>
          <a:bodyPr wrap="square" rtlCol="0">
            <a:spAutoFit/>
          </a:bodyPr>
          <a:lstStyle/>
          <a:p>
            <a:pPr algn="ctr"/>
            <a:r>
              <a:rPr lang="en-US" sz="2400" b="1" dirty="0">
                <a:solidFill>
                  <a:srgbClr val="552733"/>
                </a:solidFill>
                <a:ea typeface="Arial" charset="0"/>
                <a:cs typeface="Arial" charset="0"/>
              </a:rPr>
              <a:t>BRAIDING SERVICE FUNDS TO PRODUCE SUCCESS: </a:t>
            </a:r>
          </a:p>
          <a:p>
            <a:pPr algn="ctr"/>
            <a:r>
              <a:rPr lang="en-US" sz="2400" b="1" dirty="0">
                <a:solidFill>
                  <a:srgbClr val="552733"/>
                </a:solidFill>
                <a:ea typeface="Arial" charset="0"/>
                <a:cs typeface="Arial" charset="0"/>
              </a:rPr>
              <a:t>CASE STUDY- JANE DOE</a:t>
            </a:r>
            <a:endParaRPr lang="en-US" sz="2800" b="1" dirty="0">
              <a:solidFill>
                <a:srgbClr val="552733"/>
              </a:solidFill>
              <a:ea typeface="Arial" charset="0"/>
              <a:cs typeface="Arial" charset="0"/>
            </a:endParaRPr>
          </a:p>
          <a:p>
            <a:endParaRPr lang="en-US" sz="1600" b="1" dirty="0">
              <a:solidFill>
                <a:srgbClr val="552733"/>
              </a:solidFill>
              <a:latin typeface="Arial" charset="0"/>
              <a:ea typeface="Arial" charset="0"/>
              <a:cs typeface="Arial" charset="0"/>
            </a:endParaRPr>
          </a:p>
        </p:txBody>
      </p:sp>
      <p:sp>
        <p:nvSpPr>
          <p:cNvPr id="12" name="Content Placeholder 6">
            <a:extLst>
              <a:ext uri="{FF2B5EF4-FFF2-40B4-BE49-F238E27FC236}">
                <a16:creationId xmlns:a16="http://schemas.microsoft.com/office/drawing/2014/main" id="{684823EA-D525-430F-9801-794F1D41C0BB}"/>
              </a:ext>
            </a:extLst>
          </p:cNvPr>
          <p:cNvSpPr>
            <a:spLocks noGrp="1"/>
          </p:cNvSpPr>
          <p:nvPr>
            <p:ph idx="1"/>
          </p:nvPr>
        </p:nvSpPr>
        <p:spPr>
          <a:xfrm>
            <a:off x="628650" y="1825625"/>
            <a:ext cx="7886700" cy="4351338"/>
          </a:xfrm>
        </p:spPr>
        <p:txBody>
          <a:bodyPr>
            <a:normAutofit/>
          </a:bodyPr>
          <a:lstStyle/>
          <a:p>
            <a:pPr lvl="1">
              <a:buClr>
                <a:srgbClr val="86AB5D"/>
              </a:buClr>
              <a:defRPr/>
            </a:pPr>
            <a:endParaRPr lang="en-US" sz="1600" dirty="0">
              <a:solidFill>
                <a:schemeClr val="bg2">
                  <a:lumMod val="25000"/>
                </a:schemeClr>
              </a:solidFill>
            </a:endParaRPr>
          </a:p>
          <a:p>
            <a:pPr lvl="1">
              <a:buClr>
                <a:srgbClr val="86AB5D"/>
              </a:buClr>
              <a:defRPr/>
            </a:pPr>
            <a:endParaRPr lang="en-US" sz="1600" dirty="0">
              <a:solidFill>
                <a:schemeClr val="bg2">
                  <a:lumMod val="25000"/>
                </a:schemeClr>
              </a:solidFill>
            </a:endParaRPr>
          </a:p>
          <a:p>
            <a:pPr marL="457200" lvl="1" indent="0">
              <a:buClr>
                <a:srgbClr val="86AB5D"/>
              </a:buClr>
              <a:buNone/>
              <a:defRPr/>
            </a:pPr>
            <a:endParaRPr lang="en-US" sz="1600" dirty="0">
              <a:solidFill>
                <a:schemeClr val="bg2">
                  <a:lumMod val="25000"/>
                </a:schemeClr>
              </a:solidFill>
            </a:endParaRPr>
          </a:p>
          <a:p>
            <a:pPr marL="0" indent="0">
              <a:buNone/>
            </a:pPr>
            <a:endParaRPr lang="en-US" dirty="0"/>
          </a:p>
        </p:txBody>
      </p:sp>
      <p:sp>
        <p:nvSpPr>
          <p:cNvPr id="13" name="TextBox 12">
            <a:extLst>
              <a:ext uri="{FF2B5EF4-FFF2-40B4-BE49-F238E27FC236}">
                <a16:creationId xmlns:a16="http://schemas.microsoft.com/office/drawing/2014/main" id="{2C50BDF3-7E89-4B06-AD4D-AE646E79C119}"/>
              </a:ext>
            </a:extLst>
          </p:cNvPr>
          <p:cNvSpPr txBox="1"/>
          <p:nvPr/>
        </p:nvSpPr>
        <p:spPr>
          <a:xfrm>
            <a:off x="1082567" y="1594792"/>
            <a:ext cx="53436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lumMod val="25000"/>
                  </a:schemeClr>
                </a:solidFill>
                <a:effectLst/>
                <a:uLnTx/>
                <a:uFillTx/>
                <a:latin typeface="Calibri"/>
                <a:ea typeface="+mn-ea"/>
                <a:cs typeface="+mn-cs"/>
              </a:rPr>
              <a:t>Funding List</a:t>
            </a:r>
          </a:p>
        </p:txBody>
      </p:sp>
      <p:graphicFrame>
        <p:nvGraphicFramePr>
          <p:cNvPr id="3" name="Diagram 2">
            <a:extLst>
              <a:ext uri="{FF2B5EF4-FFF2-40B4-BE49-F238E27FC236}">
                <a16:creationId xmlns:a16="http://schemas.microsoft.com/office/drawing/2014/main" id="{4AECC92B-E45F-4DC7-96E4-E5456622083D}"/>
              </a:ext>
            </a:extLst>
          </p:cNvPr>
          <p:cNvGraphicFramePr/>
          <p:nvPr>
            <p:extLst>
              <p:ext uri="{D42A27DB-BD31-4B8C-83A1-F6EECF244321}">
                <p14:modId xmlns:p14="http://schemas.microsoft.com/office/powerpoint/2010/main" val="4011236003"/>
              </p:ext>
            </p:extLst>
          </p:nvPr>
        </p:nvGraphicFramePr>
        <p:xfrm>
          <a:off x="1082567" y="1964823"/>
          <a:ext cx="7189074" cy="3778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338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28EA78-EFFE-4F67-80B7-D6970A22E769}"/>
              </a:ext>
            </a:extLst>
          </p:cNvPr>
          <p:cNvSpPr>
            <a:spLocks noGrp="1"/>
          </p:cNvSpPr>
          <p:nvPr>
            <p:ph type="sldNum" sz="quarter" idx="12"/>
          </p:nvPr>
        </p:nvSpPr>
        <p:spPr/>
        <p:txBody>
          <a:bodyPr/>
          <a:lstStyle/>
          <a:p>
            <a:fld id="{768BC63C-A90F-384A-918D-1423499908E7}" type="slidenum">
              <a:rPr lang="en-US" smtClean="0"/>
              <a:t>25</a:t>
            </a:fld>
            <a:endParaRPr lang="en-US" dirty="0"/>
          </a:p>
        </p:txBody>
      </p:sp>
      <p:cxnSp>
        <p:nvCxnSpPr>
          <p:cNvPr id="5" name="Straight Connector 4">
            <a:extLst>
              <a:ext uri="{FF2B5EF4-FFF2-40B4-BE49-F238E27FC236}">
                <a16:creationId xmlns:a16="http://schemas.microsoft.com/office/drawing/2014/main" id="{FF4382D6-313C-4A70-A542-434E10B8B7B9}"/>
              </a:ext>
            </a:extLst>
          </p:cNvPr>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CD04EC-AC46-4E2E-B447-4894C6DF4DB9}"/>
              </a:ext>
            </a:extLst>
          </p:cNvPr>
          <p:cNvSpPr txBox="1"/>
          <p:nvPr/>
        </p:nvSpPr>
        <p:spPr>
          <a:xfrm>
            <a:off x="0" y="294218"/>
            <a:ext cx="8880113"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HMA’S CONTRIBUTIONS IN THIS ARENA</a:t>
            </a:r>
          </a:p>
        </p:txBody>
      </p:sp>
      <p:pic>
        <p:nvPicPr>
          <p:cNvPr id="9" name="Picture 8">
            <a:extLst>
              <a:ext uri="{FF2B5EF4-FFF2-40B4-BE49-F238E27FC236}">
                <a16:creationId xmlns:a16="http://schemas.microsoft.com/office/drawing/2014/main" id="{7DB85562-B2EA-4357-9AF8-2393BF372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pic>
        <p:nvPicPr>
          <p:cNvPr id="2" name="Picture 1">
            <a:extLst>
              <a:ext uri="{FF2B5EF4-FFF2-40B4-BE49-F238E27FC236}">
                <a16:creationId xmlns:a16="http://schemas.microsoft.com/office/drawing/2014/main" id="{A9FA9A0D-BA47-46D9-9CC7-8C08E09E077E}"/>
              </a:ext>
            </a:extLst>
          </p:cNvPr>
          <p:cNvPicPr>
            <a:picLocks noChangeAspect="1"/>
          </p:cNvPicPr>
          <p:nvPr/>
        </p:nvPicPr>
        <p:blipFill>
          <a:blip r:embed="rId3"/>
          <a:stretch>
            <a:fillRect/>
          </a:stretch>
        </p:blipFill>
        <p:spPr>
          <a:xfrm>
            <a:off x="1261775" y="2151466"/>
            <a:ext cx="2705100" cy="638175"/>
          </a:xfrm>
          <a:prstGeom prst="rect">
            <a:avLst/>
          </a:prstGeom>
        </p:spPr>
      </p:pic>
      <p:pic>
        <p:nvPicPr>
          <p:cNvPr id="7" name="Picture 6">
            <a:extLst>
              <a:ext uri="{FF2B5EF4-FFF2-40B4-BE49-F238E27FC236}">
                <a16:creationId xmlns:a16="http://schemas.microsoft.com/office/drawing/2014/main" id="{140F928A-6AB8-4872-A0DE-A3D8B59CF786}"/>
              </a:ext>
            </a:extLst>
          </p:cNvPr>
          <p:cNvPicPr>
            <a:picLocks noChangeAspect="1"/>
          </p:cNvPicPr>
          <p:nvPr/>
        </p:nvPicPr>
        <p:blipFill>
          <a:blip r:embed="rId4"/>
          <a:stretch>
            <a:fillRect/>
          </a:stretch>
        </p:blipFill>
        <p:spPr>
          <a:xfrm>
            <a:off x="4840810" y="2062672"/>
            <a:ext cx="2364151" cy="815762"/>
          </a:xfrm>
          <a:prstGeom prst="rect">
            <a:avLst/>
          </a:prstGeom>
        </p:spPr>
      </p:pic>
      <p:pic>
        <p:nvPicPr>
          <p:cNvPr id="1026" name="Picture 2" descr="Prospera Housing Community Services">
            <a:extLst>
              <a:ext uri="{FF2B5EF4-FFF2-40B4-BE49-F238E27FC236}">
                <a16:creationId xmlns:a16="http://schemas.microsoft.com/office/drawing/2014/main" id="{B6B385B3-9417-4A1C-BBDC-2C52F6748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046" y="2896550"/>
            <a:ext cx="2698364" cy="137076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a:extLst>
              <a:ext uri="{FF2B5EF4-FFF2-40B4-BE49-F238E27FC236}">
                <a16:creationId xmlns:a16="http://schemas.microsoft.com/office/drawing/2014/main" id="{D6272C41-7C56-474A-8D50-BF9E3C87B307}"/>
              </a:ext>
            </a:extLst>
          </p:cNvPr>
          <p:cNvSpPr>
            <a:spLocks noChangeAspect="1" noChangeArrowheads="1"/>
          </p:cNvSpPr>
          <p:nvPr/>
        </p:nvSpPr>
        <p:spPr bwMode="auto">
          <a:xfrm>
            <a:off x="4419599" y="3276599"/>
            <a:ext cx="3859095" cy="38590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17E57DEF-5F73-436C-A5A6-BBE47BB9E46A}"/>
              </a:ext>
            </a:extLst>
          </p:cNvPr>
          <p:cNvPicPr>
            <a:picLocks noChangeAspect="1"/>
          </p:cNvPicPr>
          <p:nvPr/>
        </p:nvPicPr>
        <p:blipFill>
          <a:blip r:embed="rId6"/>
          <a:stretch>
            <a:fillRect/>
          </a:stretch>
        </p:blipFill>
        <p:spPr>
          <a:xfrm>
            <a:off x="1261775" y="4532411"/>
            <a:ext cx="2554628" cy="671691"/>
          </a:xfrm>
          <a:prstGeom prst="rect">
            <a:avLst/>
          </a:prstGeom>
        </p:spPr>
      </p:pic>
      <p:sp>
        <p:nvSpPr>
          <p:cNvPr id="3" name="TextBox 2">
            <a:extLst>
              <a:ext uri="{FF2B5EF4-FFF2-40B4-BE49-F238E27FC236}">
                <a16:creationId xmlns:a16="http://schemas.microsoft.com/office/drawing/2014/main" id="{B8E0C352-ABE0-4613-B289-B6BC7BE7C550}"/>
              </a:ext>
            </a:extLst>
          </p:cNvPr>
          <p:cNvSpPr txBox="1"/>
          <p:nvPr/>
        </p:nvSpPr>
        <p:spPr>
          <a:xfrm>
            <a:off x="5142732" y="4539320"/>
            <a:ext cx="1724473" cy="646331"/>
          </a:xfrm>
          <a:prstGeom prst="rect">
            <a:avLst/>
          </a:prstGeom>
          <a:noFill/>
        </p:spPr>
        <p:txBody>
          <a:bodyPr wrap="square" rtlCol="0">
            <a:spAutoFit/>
          </a:bodyPr>
          <a:lstStyle/>
          <a:p>
            <a:pPr algn="ctr"/>
            <a:r>
              <a:rPr lang="en-US" dirty="0">
                <a:solidFill>
                  <a:schemeClr val="bg1"/>
                </a:solidFill>
              </a:rPr>
              <a:t>One Door,    Santa Fe, NM</a:t>
            </a:r>
          </a:p>
        </p:txBody>
      </p:sp>
      <p:pic>
        <p:nvPicPr>
          <p:cNvPr id="13" name="Picture 1" descr="Celebrate One">
            <a:extLst>
              <a:ext uri="{FF2B5EF4-FFF2-40B4-BE49-F238E27FC236}">
                <a16:creationId xmlns:a16="http://schemas.microsoft.com/office/drawing/2014/main" id="{B34AAA9F-0B34-47C7-9468-4508D9593E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4978" y="4068893"/>
            <a:ext cx="2632961" cy="13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59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C6BF0-73F6-424D-A988-EFA8964EBC34}"/>
              </a:ext>
            </a:extLst>
          </p:cNvPr>
          <p:cNvSpPr>
            <a:spLocks noGrp="1"/>
          </p:cNvSpPr>
          <p:nvPr>
            <p:ph type="sldNum" sz="quarter" idx="12"/>
          </p:nvPr>
        </p:nvSpPr>
        <p:spPr/>
        <p:txBody>
          <a:bodyPr/>
          <a:lstStyle/>
          <a:p>
            <a:fld id="{768BC63C-A90F-384A-918D-1423499908E7}" type="slidenum">
              <a:rPr lang="en-US" smtClean="0"/>
              <a:t>26</a:t>
            </a:fld>
            <a:endParaRPr lang="en-US" dirty="0"/>
          </a:p>
        </p:txBody>
      </p:sp>
      <p:sp>
        <p:nvSpPr>
          <p:cNvPr id="5" name="Rectangle 4">
            <a:extLst>
              <a:ext uri="{FF2B5EF4-FFF2-40B4-BE49-F238E27FC236}">
                <a16:creationId xmlns:a16="http://schemas.microsoft.com/office/drawing/2014/main" id="{5C96A207-D687-4EB1-8F46-083173681D68}"/>
              </a:ext>
            </a:extLst>
          </p:cNvPr>
          <p:cNvSpPr/>
          <p:nvPr/>
        </p:nvSpPr>
        <p:spPr>
          <a:xfrm>
            <a:off x="618035" y="735272"/>
            <a:ext cx="8347210" cy="6109365"/>
          </a:xfrm>
          <a:prstGeom prst="rect">
            <a:avLst/>
          </a:prstGeom>
        </p:spPr>
        <p:txBody>
          <a:bodyPr wrap="square">
            <a:spAutoFit/>
          </a:bodyPr>
          <a:lstStyle/>
          <a:p>
            <a:pPr marR="0" lvl="0">
              <a:lnSpc>
                <a:spcPct val="150000"/>
              </a:lnSpc>
              <a:spcBef>
                <a:spcPts val="0"/>
              </a:spcBef>
              <a:spcAft>
                <a:spcPts val="0"/>
              </a:spcAft>
              <a:buClr>
                <a:srgbClr val="006498"/>
              </a:buClr>
            </a:pPr>
            <a:r>
              <a:rPr lang="en-US" dirty="0"/>
              <a:t>Health Management Associates (HMA) is a leading independent national research and consulting firm in the healthcare industry. We help clients by providing technical assistance, resources, decision support and expertise in both health care and supportive housing arenas.  We can support you in the following efforts:</a:t>
            </a:r>
            <a:endParaRPr lang="en-US" sz="2000" dirty="0"/>
          </a:p>
          <a:p>
            <a:pPr marL="285750" marR="0" lvl="0" indent="-285750">
              <a:lnSpc>
                <a:spcPct val="150000"/>
              </a:lnSpc>
              <a:spcBef>
                <a:spcPts val="0"/>
              </a:spcBef>
              <a:spcAft>
                <a:spcPts val="0"/>
              </a:spcAft>
              <a:buClr>
                <a:srgbClr val="006498"/>
              </a:buClr>
              <a:buFont typeface="Arial" panose="020B0604020202020204" pitchFamily="34" charset="0"/>
              <a:buChar char="•"/>
            </a:pPr>
            <a:r>
              <a:rPr lang="en-US" sz="2000" dirty="0">
                <a:ea typeface="Times New Roman" panose="02020603050405020304" pitchFamily="18" charset="0"/>
              </a:rPr>
              <a:t> </a:t>
            </a:r>
            <a:r>
              <a:rPr lang="en-US" sz="1500" dirty="0">
                <a:ea typeface="Times New Roman" panose="02020603050405020304" pitchFamily="18" charset="0"/>
              </a:rPr>
              <a:t>Conduct community assessments/ gap analyses</a:t>
            </a:r>
            <a:endParaRPr lang="en-US" sz="1500" dirty="0">
              <a:ea typeface="Calibri" panose="020F0502020204030204" pitchFamily="34" charset="0"/>
            </a:endParaRPr>
          </a:p>
          <a:p>
            <a:pPr marL="342900" marR="0" lvl="0" indent="-342900">
              <a:lnSpc>
                <a:spcPct val="150000"/>
              </a:lnSpc>
              <a:spcBef>
                <a:spcPts val="0"/>
              </a:spcBef>
              <a:spcAft>
                <a:spcPts val="0"/>
              </a:spcAft>
              <a:buClr>
                <a:srgbClr val="006498"/>
              </a:buClr>
              <a:buFont typeface="Symbol" panose="05050102010706020507" pitchFamily="18" charset="2"/>
              <a:buChar char=""/>
            </a:pPr>
            <a:r>
              <a:rPr lang="en-US" sz="1500" dirty="0">
                <a:ea typeface="Times New Roman" panose="02020603050405020304" pitchFamily="18" charset="0"/>
              </a:rPr>
              <a:t>Lead state and/or health plan efforts to operationalize and contract for services that address SDOH</a:t>
            </a:r>
            <a:endParaRPr lang="en-US" sz="1500" dirty="0">
              <a:ea typeface="Calibri" panose="020F0502020204030204" pitchFamily="34" charset="0"/>
            </a:endParaRPr>
          </a:p>
          <a:p>
            <a:pPr marL="342900" marR="0" lvl="0" indent="-342900">
              <a:lnSpc>
                <a:spcPct val="150000"/>
              </a:lnSpc>
              <a:spcBef>
                <a:spcPts val="0"/>
              </a:spcBef>
              <a:spcAft>
                <a:spcPts val="0"/>
              </a:spcAft>
              <a:buClr>
                <a:srgbClr val="006498"/>
              </a:buClr>
              <a:buFont typeface="Symbol" panose="05050102010706020507" pitchFamily="18" charset="2"/>
              <a:buChar char=""/>
            </a:pPr>
            <a:r>
              <a:rPr lang="en-US" sz="1500" dirty="0">
                <a:ea typeface="Times New Roman" panose="02020603050405020304" pitchFamily="18" charset="0"/>
              </a:rPr>
              <a:t>Provide programmatic design and implementation assistance </a:t>
            </a:r>
          </a:p>
          <a:p>
            <a:pPr marL="342900" marR="0" lvl="0" indent="-342900">
              <a:lnSpc>
                <a:spcPct val="150000"/>
              </a:lnSpc>
              <a:spcBef>
                <a:spcPts val="0"/>
              </a:spcBef>
              <a:spcAft>
                <a:spcPts val="0"/>
              </a:spcAft>
              <a:buClr>
                <a:srgbClr val="006498"/>
              </a:buClr>
              <a:buFont typeface="Symbol" panose="05050102010706020507" pitchFamily="18" charset="2"/>
              <a:buChar char=""/>
            </a:pPr>
            <a:r>
              <a:rPr lang="en-US" sz="1500" dirty="0"/>
              <a:t>Facilitate cross-system collaboratives that bring partners together to advance coordinated care including: </a:t>
            </a:r>
          </a:p>
          <a:p>
            <a:pPr marL="800100" lvl="1" indent="-342900">
              <a:lnSpc>
                <a:spcPct val="150000"/>
              </a:lnSpc>
              <a:buClr>
                <a:srgbClr val="006498"/>
              </a:buClr>
              <a:buFont typeface="Courier New" panose="02070309020205020404" pitchFamily="49" charset="0"/>
              <a:buChar char="o"/>
            </a:pPr>
            <a:r>
              <a:rPr lang="en-US" sz="1500" dirty="0"/>
              <a:t>Affordable housing providers, </a:t>
            </a:r>
          </a:p>
          <a:p>
            <a:pPr marL="800100" lvl="1" indent="-342900">
              <a:lnSpc>
                <a:spcPct val="150000"/>
              </a:lnSpc>
              <a:buClr>
                <a:srgbClr val="006498"/>
              </a:buClr>
              <a:buFont typeface="Courier New" panose="02070309020205020404" pitchFamily="49" charset="0"/>
              <a:buChar char="o"/>
            </a:pPr>
            <a:r>
              <a:rPr lang="en-US" sz="1500" dirty="0"/>
              <a:t>Homeless service providers, </a:t>
            </a:r>
          </a:p>
          <a:p>
            <a:pPr marL="800100" lvl="1" indent="-342900">
              <a:lnSpc>
                <a:spcPct val="150000"/>
              </a:lnSpc>
              <a:buClr>
                <a:srgbClr val="006498"/>
              </a:buClr>
              <a:buFont typeface="Courier New" panose="02070309020205020404" pitchFamily="49" charset="0"/>
              <a:buChar char="o"/>
            </a:pPr>
            <a:r>
              <a:rPr lang="en-US" sz="1500" dirty="0"/>
              <a:t>Government agencies,</a:t>
            </a:r>
          </a:p>
          <a:p>
            <a:pPr marL="800100" lvl="1" indent="-342900">
              <a:lnSpc>
                <a:spcPct val="150000"/>
              </a:lnSpc>
              <a:buClr>
                <a:srgbClr val="006498"/>
              </a:buClr>
              <a:buFont typeface="Courier New" panose="02070309020205020404" pitchFamily="49" charset="0"/>
              <a:buChar char="o"/>
            </a:pPr>
            <a:r>
              <a:rPr lang="en-US" sz="1500" dirty="0"/>
              <a:t>Economic development service partners, </a:t>
            </a:r>
          </a:p>
          <a:p>
            <a:pPr marL="800100" lvl="1" indent="-342900">
              <a:lnSpc>
                <a:spcPct val="150000"/>
              </a:lnSpc>
              <a:buClr>
                <a:srgbClr val="006498"/>
              </a:buClr>
              <a:buFont typeface="Courier New" panose="02070309020205020404" pitchFamily="49" charset="0"/>
              <a:buChar char="o"/>
            </a:pPr>
            <a:r>
              <a:rPr lang="en-US" sz="1500" dirty="0"/>
              <a:t>Community health centers  </a:t>
            </a:r>
          </a:p>
          <a:p>
            <a:pPr marL="800100" lvl="1" indent="-342900">
              <a:lnSpc>
                <a:spcPct val="150000"/>
              </a:lnSpc>
              <a:buClr>
                <a:srgbClr val="006498"/>
              </a:buClr>
              <a:buFont typeface="Courier New" panose="02070309020205020404" pitchFamily="49" charset="0"/>
              <a:buChar char="o"/>
            </a:pPr>
            <a:r>
              <a:rPr lang="en-US" sz="1500" dirty="0"/>
              <a:t>Behavioral health providers</a:t>
            </a:r>
          </a:p>
          <a:p>
            <a:pPr marL="342900" marR="0" lvl="0" indent="-342900">
              <a:spcBef>
                <a:spcPts val="0"/>
              </a:spcBef>
              <a:spcAft>
                <a:spcPts val="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endParaRPr>
          </a:p>
        </p:txBody>
      </p:sp>
      <p:cxnSp>
        <p:nvCxnSpPr>
          <p:cNvPr id="6" name="Straight Connector 5">
            <a:extLst>
              <a:ext uri="{FF2B5EF4-FFF2-40B4-BE49-F238E27FC236}">
                <a16:creationId xmlns:a16="http://schemas.microsoft.com/office/drawing/2014/main" id="{59738352-9A13-4107-82A2-9177FC4B8193}"/>
              </a:ext>
            </a:extLst>
          </p:cNvPr>
          <p:cNvCxnSpPr>
            <a:cxnSpLocks/>
          </p:cNvCxnSpPr>
          <p:nvPr/>
        </p:nvCxnSpPr>
        <p:spPr>
          <a:xfrm>
            <a:off x="-243377" y="783771"/>
            <a:ext cx="9387377"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ED1BFF-D8BC-4386-BE3A-5C033ABEAE41}"/>
              </a:ext>
            </a:extLst>
          </p:cNvPr>
          <p:cNvSpPr txBox="1"/>
          <p:nvPr/>
        </p:nvSpPr>
        <p:spPr>
          <a:xfrm>
            <a:off x="1" y="294218"/>
            <a:ext cx="91439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HOW HMA CAN HELP</a:t>
            </a:r>
          </a:p>
        </p:txBody>
      </p:sp>
      <p:pic>
        <p:nvPicPr>
          <p:cNvPr id="9" name="Picture 8">
            <a:extLst>
              <a:ext uri="{FF2B5EF4-FFF2-40B4-BE49-F238E27FC236}">
                <a16:creationId xmlns:a16="http://schemas.microsoft.com/office/drawing/2014/main" id="{1A51DB83-D822-4548-97EA-B51E9DA26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413918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BE1E11-AE4C-4B7A-85E3-15048B025822}"/>
              </a:ext>
            </a:extLst>
          </p:cNvPr>
          <p:cNvSpPr>
            <a:spLocks noGrp="1"/>
          </p:cNvSpPr>
          <p:nvPr>
            <p:ph type="sldNum" sz="quarter" idx="12"/>
          </p:nvPr>
        </p:nvSpPr>
        <p:spPr/>
        <p:txBody>
          <a:bodyPr/>
          <a:lstStyle/>
          <a:p>
            <a:fld id="{768BC63C-A90F-384A-918D-1423499908E7}" type="slidenum">
              <a:rPr lang="en-US" smtClean="0"/>
              <a:t>27</a:t>
            </a:fld>
            <a:endParaRPr lang="en-US" dirty="0"/>
          </a:p>
        </p:txBody>
      </p:sp>
      <p:cxnSp>
        <p:nvCxnSpPr>
          <p:cNvPr id="5" name="Straight Connector 4">
            <a:extLst>
              <a:ext uri="{FF2B5EF4-FFF2-40B4-BE49-F238E27FC236}">
                <a16:creationId xmlns:a16="http://schemas.microsoft.com/office/drawing/2014/main" id="{D72BE2FE-5770-4FAA-A0AE-F4996D7736EF}"/>
              </a:ext>
            </a:extLst>
          </p:cNvPr>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FD24BC-AF21-4F5C-92C3-78C3DB146DEF}"/>
              </a:ext>
            </a:extLst>
          </p:cNvPr>
          <p:cNvSpPr txBox="1"/>
          <p:nvPr/>
        </p:nvSpPr>
        <p:spPr>
          <a:xfrm>
            <a:off x="0" y="294218"/>
            <a:ext cx="91439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REFERENCES</a:t>
            </a:r>
          </a:p>
        </p:txBody>
      </p:sp>
      <p:sp>
        <p:nvSpPr>
          <p:cNvPr id="7" name="Rectangle 6">
            <a:extLst>
              <a:ext uri="{FF2B5EF4-FFF2-40B4-BE49-F238E27FC236}">
                <a16:creationId xmlns:a16="http://schemas.microsoft.com/office/drawing/2014/main" id="{853B494D-FB6F-4B55-9E5E-FB2806285115}"/>
              </a:ext>
            </a:extLst>
          </p:cNvPr>
          <p:cNvSpPr/>
          <p:nvPr/>
        </p:nvSpPr>
        <p:spPr>
          <a:xfrm>
            <a:off x="1032933" y="1413933"/>
            <a:ext cx="7035800" cy="3816429"/>
          </a:xfrm>
          <a:prstGeom prst="rect">
            <a:avLst/>
          </a:prstGeom>
        </p:spPr>
        <p:txBody>
          <a:bodyPr wrap="square">
            <a:spAutoFit/>
          </a:bodyPr>
          <a:lstStyle/>
          <a:p>
            <a:pPr marL="228600" lvl="0" indent="-228600">
              <a:buFont typeface="+mj-lt"/>
              <a:buAutoNum type="arabicPeriod"/>
            </a:pPr>
            <a:r>
              <a:rPr lang="en-US" sz="1100" dirty="0"/>
              <a:t>Lebrun-Harris, L., et al. (June 2013).  Health Status and Health Care Experiences Among Homeless Patients in Federally Supported Health Centers: Findings from the 2009 Patient Survey.  Health Services Research 48 (3): 992-1017.</a:t>
            </a:r>
          </a:p>
          <a:p>
            <a:pPr marL="228600" lvl="0" indent="-228600">
              <a:buFont typeface="+mj-lt"/>
              <a:buAutoNum type="arabicPeriod"/>
            </a:pPr>
            <a:r>
              <a:rPr lang="en-US" sz="1100" dirty="0"/>
              <a:t>HRSA Uniform Data System, 2014.  </a:t>
            </a:r>
          </a:p>
          <a:p>
            <a:pPr marL="228600" lvl="0" indent="-228600">
              <a:buFont typeface="+mj-lt"/>
              <a:buAutoNum type="arabicPeriod"/>
            </a:pPr>
            <a:r>
              <a:rPr lang="en-US" sz="1100" dirty="0"/>
              <a:t>Health in Housing: Exploring the Intersection Between Housing and Health Care. Center for Outcomes Research and Education. February, 2016.</a:t>
            </a:r>
          </a:p>
          <a:p>
            <a:pPr marL="228600" lvl="0" indent="-228600">
              <a:buFont typeface="+mj-lt"/>
              <a:buAutoNum type="arabicPeriod"/>
            </a:pPr>
            <a:r>
              <a:rPr lang="en-US" sz="1100" dirty="0"/>
              <a:t>Martinez, T. &amp; Burt, M. (2006). Impact of permanent supportive housing on the use of acute care services by homeless adults. </a:t>
            </a:r>
            <a:r>
              <a:rPr lang="en-US" sz="1100" i="1" dirty="0"/>
              <a:t>Psychiatric Services, 57</a:t>
            </a:r>
            <a:r>
              <a:rPr lang="en-US" sz="1100" dirty="0"/>
              <a:t>, 992-999.</a:t>
            </a:r>
          </a:p>
          <a:p>
            <a:pPr marL="228600" lvl="0" indent="-228600">
              <a:buFont typeface="+mj-lt"/>
              <a:buAutoNum type="arabicPeriod"/>
            </a:pPr>
            <a:r>
              <a:rPr lang="en-US" sz="1100" dirty="0"/>
              <a:t>Larimer, M.E., Malone, D.K., Garner, M.D., et al. (2009). Health care and public service use and costs before and after  provision of housing for chronically homeless persons with severe alcohol problems. </a:t>
            </a:r>
            <a:r>
              <a:rPr lang="en-US" sz="1100" i="1" dirty="0"/>
              <a:t>The Journal of the American Medical Association, 301(13)</a:t>
            </a:r>
            <a:r>
              <a:rPr lang="en-US" sz="1100" dirty="0"/>
              <a:t>, 1349-1357.</a:t>
            </a:r>
          </a:p>
          <a:p>
            <a:pPr marL="228600" lvl="0" indent="-228600">
              <a:buFont typeface="+mj-lt"/>
              <a:buAutoNum type="arabicPeriod"/>
            </a:pPr>
            <a:r>
              <a:rPr lang="en-US" sz="1100" dirty="0"/>
              <a:t>Larimer, M.E., Malone, D.K., Garner, M.D., et al. (2009). Health care and public service use and costs before and after provision of housing for chronically homeless persons with severe alcohol problems. </a:t>
            </a:r>
            <a:r>
              <a:rPr lang="en-US" sz="1100" i="1" dirty="0"/>
              <a:t>The Journal of the American Medical Association, 301(13)</a:t>
            </a:r>
            <a:r>
              <a:rPr lang="en-US" sz="1100" dirty="0"/>
              <a:t>, 1349-1357.</a:t>
            </a:r>
          </a:p>
          <a:p>
            <a:pPr marL="228600" lvl="0" indent="-228600">
              <a:buFont typeface="+mj-lt"/>
              <a:buAutoNum type="arabicPeriod"/>
            </a:pPr>
            <a:r>
              <a:rPr lang="en-US" sz="1100" dirty="0"/>
              <a:t>Barrow, S., Soto, G., &amp; Cordova, P. (2004). Final report on the evaluation of the closer to home initiative.</a:t>
            </a:r>
          </a:p>
          <a:p>
            <a:pPr marL="228600" lvl="0" indent="-228600">
              <a:buFont typeface="+mj-lt"/>
              <a:buAutoNum type="arabicPeriod"/>
            </a:pPr>
            <a:r>
              <a:rPr lang="en-US" sz="1100" dirty="0"/>
              <a:t>Center on Addiction. 2010. Retrieved from </a:t>
            </a:r>
            <a:r>
              <a:rPr lang="en-US" sz="1100" u="sng" dirty="0">
                <a:hlinkClick r:id="rId2"/>
              </a:rPr>
              <a:t>https://www.centeronaddiction.org/newsroom/press-releases/2010-behind-bars-II</a:t>
            </a:r>
            <a:endParaRPr lang="en-US" sz="1100" dirty="0"/>
          </a:p>
          <a:p>
            <a:pPr marL="228600" lvl="0" indent="-228600">
              <a:buFont typeface="+mj-lt"/>
              <a:buAutoNum type="arabicPeriod"/>
            </a:pPr>
            <a:r>
              <a:rPr lang="en-US" sz="1100" u="sng" dirty="0">
                <a:hlinkClick r:id="rId3"/>
              </a:rPr>
              <a:t>https://www.usich.gov/resources/uploads/asset_library/USICH_OpeningDoors_Amendment2015_FINAL.pdf</a:t>
            </a:r>
            <a:endParaRPr lang="en-US" sz="1100" dirty="0"/>
          </a:p>
          <a:p>
            <a:pPr marL="228600" lvl="0" indent="-228600">
              <a:buFont typeface="+mj-lt"/>
              <a:buAutoNum type="arabicPeriod"/>
            </a:pPr>
            <a:r>
              <a:rPr lang="en-US" sz="1100" dirty="0" err="1"/>
              <a:t>Herinckx</a:t>
            </a:r>
            <a:r>
              <a:rPr lang="en-US" sz="1100" dirty="0"/>
              <a:t>, H. 2008, “Criminal Activity and Substance Abuse Study”, Portland State University-Regional Research Institute</a:t>
            </a:r>
          </a:p>
          <a:p>
            <a:pPr marL="228600" lvl="0" indent="-228600">
              <a:buFont typeface="+mj-lt"/>
              <a:buAutoNum type="arabicPeriod"/>
            </a:pPr>
            <a:r>
              <a:rPr lang="en-US" sz="1100" u="sng" dirty="0">
                <a:hlinkClick r:id="rId4"/>
              </a:rPr>
              <a:t>http://www.bazelon.org/LinkClick.aspx?fileticket=TGW5AEIvqjs%3D&amp;tabid=738</a:t>
            </a:r>
            <a:endParaRPr lang="en-US" sz="1100" dirty="0"/>
          </a:p>
          <a:p>
            <a:endParaRPr lang="en-US" sz="1100" dirty="0"/>
          </a:p>
        </p:txBody>
      </p:sp>
    </p:spTree>
    <p:extLst>
      <p:ext uri="{BB962C8B-B14F-4D97-AF65-F5344CB8AC3E}">
        <p14:creationId xmlns:p14="http://schemas.microsoft.com/office/powerpoint/2010/main" val="51585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AB93-9C0A-4BB2-A877-CA62ECE621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D48BAC-8181-4CED-B837-5C79529C97A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F25668E-94A8-49F9-ADA9-7F4348877D42}"/>
              </a:ext>
            </a:extLst>
          </p:cNvPr>
          <p:cNvSpPr>
            <a:spLocks noGrp="1"/>
          </p:cNvSpPr>
          <p:nvPr>
            <p:ph type="sldNum" sz="quarter" idx="12"/>
          </p:nvPr>
        </p:nvSpPr>
        <p:spPr/>
        <p:txBody>
          <a:bodyPr/>
          <a:lstStyle/>
          <a:p>
            <a:fld id="{768BC63C-A90F-384A-918D-1423499908E7}" type="slidenum">
              <a:rPr lang="en-US" smtClean="0"/>
              <a:t>28</a:t>
            </a:fld>
            <a:endParaRPr lang="en-US" dirty="0"/>
          </a:p>
        </p:txBody>
      </p:sp>
      <p:pic>
        <p:nvPicPr>
          <p:cNvPr id="2050" name="Picture 2" descr="Drone view of similar houses, driveways, and yards in the Utah suburbs">
            <a:extLst>
              <a:ext uri="{FF2B5EF4-FFF2-40B4-BE49-F238E27FC236}">
                <a16:creationId xmlns:a16="http://schemas.microsoft.com/office/drawing/2014/main" id="{C730DB07-02CB-42A6-BD48-6D4F33AD25A3}"/>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66000"/>
                    </a14:imgEffect>
                  </a14:imgLayer>
                </a14:imgProps>
              </a:ext>
              <a:ext uri="{28A0092B-C50C-407E-A947-70E740481C1C}">
                <a14:useLocalDpi xmlns:a14="http://schemas.microsoft.com/office/drawing/2010/main" val="0"/>
              </a:ext>
            </a:extLst>
          </a:blip>
          <a:srcRect/>
          <a:stretch>
            <a:fillRect/>
          </a:stretch>
        </p:blipFill>
        <p:spPr bwMode="auto">
          <a:xfrm>
            <a:off x="0" y="-36101"/>
            <a:ext cx="9215120" cy="6894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324086-24A1-48DD-B384-989FD53455DE}"/>
              </a:ext>
            </a:extLst>
          </p:cNvPr>
          <p:cNvSpPr txBox="1"/>
          <p:nvPr/>
        </p:nvSpPr>
        <p:spPr>
          <a:xfrm>
            <a:off x="2875280" y="2980062"/>
            <a:ext cx="3242426" cy="861774"/>
          </a:xfrm>
          <a:prstGeom prst="rect">
            <a:avLst/>
          </a:prstGeom>
          <a:noFill/>
        </p:spPr>
        <p:txBody>
          <a:bodyPr wrap="none" rtlCol="0">
            <a:spAutoFit/>
          </a:bodyPr>
          <a:lstStyle/>
          <a:p>
            <a:r>
              <a:rPr lang="en-US" sz="5000" dirty="0">
                <a:solidFill>
                  <a:srgbClr val="006498"/>
                </a:solidFill>
              </a:rPr>
              <a:t>Questions? </a:t>
            </a:r>
          </a:p>
        </p:txBody>
      </p:sp>
    </p:spTree>
    <p:extLst>
      <p:ext uri="{BB962C8B-B14F-4D97-AF65-F5344CB8AC3E}">
        <p14:creationId xmlns:p14="http://schemas.microsoft.com/office/powerpoint/2010/main" val="3910819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67" y="4010314"/>
            <a:ext cx="9395590" cy="103038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81" y="105422"/>
            <a:ext cx="7687951" cy="6443729"/>
          </a:xfrm>
          <a:prstGeom prst="rect">
            <a:avLst/>
          </a:prstGeom>
        </p:spPr>
      </p:pic>
      <p:sp>
        <p:nvSpPr>
          <p:cNvPr id="6" name="TextBox 5"/>
          <p:cNvSpPr txBox="1"/>
          <p:nvPr/>
        </p:nvSpPr>
        <p:spPr>
          <a:xfrm>
            <a:off x="3729947" y="1042778"/>
            <a:ext cx="1740665" cy="369332"/>
          </a:xfrm>
          <a:prstGeom prst="rect">
            <a:avLst/>
          </a:prstGeom>
          <a:noFill/>
        </p:spPr>
        <p:txBody>
          <a:bodyPr wrap="square" rtlCol="0">
            <a:spAutoFit/>
          </a:bodyPr>
          <a:lstStyle/>
          <a:p>
            <a:r>
              <a:rPr lang="en-US" dirty="0">
                <a:solidFill>
                  <a:srgbClr val="86AB5D"/>
                </a:solidFill>
                <a:latin typeface="Arial" charset="0"/>
                <a:ea typeface="Arial" charset="0"/>
                <a:cs typeface="Arial" charset="0"/>
              </a:rPr>
              <a:t>CONTACT US</a:t>
            </a:r>
          </a:p>
        </p:txBody>
      </p:sp>
      <p:cxnSp>
        <p:nvCxnSpPr>
          <p:cNvPr id="23" name="Straight Connector 22"/>
          <p:cNvCxnSpPr/>
          <p:nvPr/>
        </p:nvCxnSpPr>
        <p:spPr>
          <a:xfrm>
            <a:off x="1839817" y="1412111"/>
            <a:ext cx="5750805"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095" y="5314156"/>
            <a:ext cx="7164371" cy="480767"/>
          </a:xfrm>
          <a:prstGeom prst="rect">
            <a:avLst/>
          </a:prstGeom>
        </p:spPr>
      </p:pic>
      <p:cxnSp>
        <p:nvCxnSpPr>
          <p:cNvPr id="7" name="Straight Connector 6"/>
          <p:cNvCxnSpPr/>
          <p:nvPr/>
        </p:nvCxnSpPr>
        <p:spPr>
          <a:xfrm>
            <a:off x="1300899" y="5040697"/>
            <a:ext cx="6636470"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B7B91EC-2921-4620-9E9D-412A022A7E22}"/>
              </a:ext>
            </a:extLst>
          </p:cNvPr>
          <p:cNvSpPr txBox="1"/>
          <p:nvPr/>
        </p:nvSpPr>
        <p:spPr>
          <a:xfrm>
            <a:off x="2507074" y="1393329"/>
            <a:ext cx="4186410" cy="3924151"/>
          </a:xfrm>
          <a:prstGeom prst="rect">
            <a:avLst/>
          </a:prstGeom>
          <a:noFill/>
        </p:spPr>
        <p:txBody>
          <a:bodyPr wrap="square" rtlCol="0">
            <a:spAutoFit/>
          </a:bodyPr>
          <a:lstStyle/>
          <a:p>
            <a:pPr algn="ctr"/>
            <a:r>
              <a:rPr lang="en-US" b="1" cap="all" dirty="0">
                <a:solidFill>
                  <a:srgbClr val="0066A3"/>
                </a:solidFill>
                <a:latin typeface="Arial" charset="0"/>
                <a:ea typeface="Arial" charset="0"/>
                <a:cs typeface="Arial" charset="0"/>
              </a:rPr>
              <a:t>Meggan </a:t>
            </a:r>
            <a:r>
              <a:rPr lang="en-US" b="1" cap="all" dirty="0" err="1">
                <a:solidFill>
                  <a:srgbClr val="0066A3"/>
                </a:solidFill>
                <a:latin typeface="Arial" charset="0"/>
                <a:ea typeface="Arial" charset="0"/>
                <a:cs typeface="Arial" charset="0"/>
              </a:rPr>
              <a:t>schilkie</a:t>
            </a:r>
            <a:endParaRPr lang="en-US" b="1" cap="all" dirty="0">
              <a:solidFill>
                <a:srgbClr val="0066A3"/>
              </a:solidFill>
              <a:latin typeface="Arial" charset="0"/>
              <a:ea typeface="Arial" charset="0"/>
              <a:cs typeface="Arial" charset="0"/>
            </a:endParaRPr>
          </a:p>
          <a:p>
            <a:pPr algn="ctr"/>
            <a:r>
              <a:rPr lang="en-US" sz="1600" i="1" dirty="0">
                <a:solidFill>
                  <a:schemeClr val="tx1">
                    <a:lumMod val="50000"/>
                    <a:lumOff val="50000"/>
                  </a:schemeClr>
                </a:solidFill>
                <a:latin typeface="Arial" charset="0"/>
                <a:ea typeface="Arial" charset="0"/>
                <a:cs typeface="Arial" charset="0"/>
              </a:rPr>
              <a:t>Principal</a:t>
            </a:r>
          </a:p>
          <a:p>
            <a:pPr algn="ctr"/>
            <a:r>
              <a:rPr lang="en-US" sz="1600" i="1" dirty="0">
                <a:solidFill>
                  <a:schemeClr val="tx1">
                    <a:lumMod val="50000"/>
                    <a:lumOff val="50000"/>
                  </a:schemeClr>
                </a:solidFill>
                <a:latin typeface="Arial" charset="0"/>
                <a:ea typeface="Arial" charset="0"/>
                <a:cs typeface="Arial" charset="0"/>
              </a:rPr>
              <a:t>mschilkie@healthmanagement.com</a:t>
            </a:r>
          </a:p>
          <a:p>
            <a:pPr algn="ctr"/>
            <a:r>
              <a:rPr lang="en-US" sz="1000" i="1" dirty="0">
                <a:solidFill>
                  <a:schemeClr val="tx1">
                    <a:lumMod val="50000"/>
                    <a:lumOff val="50000"/>
                  </a:schemeClr>
                </a:solidFill>
                <a:latin typeface="Arial" charset="0"/>
                <a:cs typeface="Arial" charset="0"/>
              </a:rPr>
              <a:t> </a:t>
            </a:r>
          </a:p>
          <a:p>
            <a:pPr algn="ctr"/>
            <a:r>
              <a:rPr lang="en-US" b="1" cap="all" dirty="0">
                <a:solidFill>
                  <a:srgbClr val="0066A3"/>
                </a:solidFill>
                <a:latin typeface="Arial" charset="0"/>
                <a:ea typeface="Arial" charset="0"/>
                <a:cs typeface="Arial" charset="0"/>
              </a:rPr>
              <a:t>Carol </a:t>
            </a:r>
            <a:r>
              <a:rPr lang="en-US" b="1" cap="all" dirty="0" err="1">
                <a:solidFill>
                  <a:srgbClr val="0066A3"/>
                </a:solidFill>
                <a:latin typeface="Arial" charset="0"/>
                <a:ea typeface="Arial" charset="0"/>
                <a:cs typeface="Arial" charset="0"/>
              </a:rPr>
              <a:t>clancy</a:t>
            </a:r>
            <a:endParaRPr lang="en-US" b="1" cap="all" dirty="0">
              <a:solidFill>
                <a:srgbClr val="0066A3"/>
              </a:solidFill>
              <a:latin typeface="Arial" charset="0"/>
              <a:ea typeface="Arial" charset="0"/>
              <a:cs typeface="Arial" charset="0"/>
            </a:endParaRPr>
          </a:p>
          <a:p>
            <a:pPr algn="ctr"/>
            <a:r>
              <a:rPr lang="en-US" sz="1600" i="1" dirty="0">
                <a:solidFill>
                  <a:schemeClr val="tx1">
                    <a:lumMod val="50000"/>
                    <a:lumOff val="50000"/>
                  </a:schemeClr>
                </a:solidFill>
                <a:latin typeface="Arial" charset="0"/>
                <a:ea typeface="Arial" charset="0"/>
                <a:cs typeface="Arial" charset="0"/>
              </a:rPr>
              <a:t>Principal</a:t>
            </a:r>
          </a:p>
          <a:p>
            <a:pPr algn="ctr"/>
            <a:r>
              <a:rPr lang="en-US" sz="1600" i="1" dirty="0">
                <a:solidFill>
                  <a:schemeClr val="tx1">
                    <a:lumMod val="50000"/>
                    <a:lumOff val="50000"/>
                  </a:schemeClr>
                </a:solidFill>
                <a:latin typeface="Arial" charset="0"/>
                <a:ea typeface="Arial" charset="0"/>
                <a:cs typeface="Arial" charset="0"/>
              </a:rPr>
              <a:t>cclancy@healthmanagement.com</a:t>
            </a:r>
          </a:p>
          <a:p>
            <a:pPr algn="ctr"/>
            <a:r>
              <a:rPr lang="en-US" sz="1000" i="1" dirty="0">
                <a:solidFill>
                  <a:schemeClr val="tx1">
                    <a:lumMod val="50000"/>
                    <a:lumOff val="50000"/>
                  </a:schemeClr>
                </a:solidFill>
                <a:latin typeface="Arial" charset="0"/>
                <a:cs typeface="Arial" charset="0"/>
              </a:rPr>
              <a:t> </a:t>
            </a:r>
          </a:p>
          <a:p>
            <a:pPr algn="ctr"/>
            <a:r>
              <a:rPr lang="en-US" b="1" cap="all" dirty="0">
                <a:solidFill>
                  <a:srgbClr val="0066A3"/>
                </a:solidFill>
                <a:latin typeface="Arial" charset="0"/>
                <a:ea typeface="Arial" charset="0"/>
                <a:cs typeface="Arial" charset="0"/>
              </a:rPr>
              <a:t>Rachel post</a:t>
            </a:r>
          </a:p>
          <a:p>
            <a:pPr algn="ctr"/>
            <a:r>
              <a:rPr lang="en-US" sz="1600" i="1" dirty="0">
                <a:solidFill>
                  <a:schemeClr val="tx1">
                    <a:lumMod val="50000"/>
                    <a:lumOff val="50000"/>
                  </a:schemeClr>
                </a:solidFill>
                <a:latin typeface="Arial" charset="0"/>
                <a:ea typeface="Arial" charset="0"/>
                <a:cs typeface="Arial" charset="0"/>
              </a:rPr>
              <a:t>Senior Consultant</a:t>
            </a:r>
          </a:p>
          <a:p>
            <a:pPr algn="ctr"/>
            <a:r>
              <a:rPr lang="en-US" sz="1600" i="1" dirty="0">
                <a:solidFill>
                  <a:schemeClr val="tx1">
                    <a:lumMod val="50000"/>
                    <a:lumOff val="50000"/>
                  </a:schemeClr>
                </a:solidFill>
                <a:latin typeface="Arial" charset="0"/>
                <a:ea typeface="Arial" charset="0"/>
                <a:cs typeface="Arial" charset="0"/>
              </a:rPr>
              <a:t>rpost@healthmanagement.com</a:t>
            </a:r>
          </a:p>
          <a:p>
            <a:pPr algn="ctr"/>
            <a:r>
              <a:rPr lang="en-US" sz="1000" i="1" dirty="0">
                <a:solidFill>
                  <a:schemeClr val="tx1">
                    <a:lumMod val="50000"/>
                    <a:lumOff val="50000"/>
                  </a:schemeClr>
                </a:solidFill>
                <a:latin typeface="Arial" charset="0"/>
                <a:cs typeface="Arial" charset="0"/>
              </a:rPr>
              <a:t> </a:t>
            </a:r>
          </a:p>
          <a:p>
            <a:pPr algn="ctr"/>
            <a:r>
              <a:rPr lang="en-US" b="1" cap="all" dirty="0">
                <a:solidFill>
                  <a:srgbClr val="0066A3"/>
                </a:solidFill>
                <a:latin typeface="Arial" charset="0"/>
                <a:ea typeface="Arial" charset="0"/>
                <a:cs typeface="Arial" charset="0"/>
              </a:rPr>
              <a:t>Scott </a:t>
            </a:r>
            <a:r>
              <a:rPr lang="en-US" b="1" cap="all" dirty="0" err="1">
                <a:solidFill>
                  <a:srgbClr val="0066A3"/>
                </a:solidFill>
                <a:latin typeface="Arial" charset="0"/>
                <a:ea typeface="Arial" charset="0"/>
                <a:cs typeface="Arial" charset="0"/>
              </a:rPr>
              <a:t>ackerson</a:t>
            </a:r>
            <a:endParaRPr lang="en-US" b="1" cap="all" dirty="0">
              <a:solidFill>
                <a:srgbClr val="0066A3"/>
              </a:solidFill>
              <a:latin typeface="Arial" charset="0"/>
              <a:ea typeface="Arial" charset="0"/>
              <a:cs typeface="Arial" charset="0"/>
            </a:endParaRPr>
          </a:p>
          <a:p>
            <a:pPr algn="ctr"/>
            <a:r>
              <a:rPr lang="en-US" sz="1600" i="1" dirty="0">
                <a:solidFill>
                  <a:schemeClr val="tx1">
                    <a:lumMod val="50000"/>
                    <a:lumOff val="50000"/>
                  </a:schemeClr>
                </a:solidFill>
                <a:latin typeface="Arial" charset="0"/>
                <a:ea typeface="Arial" charset="0"/>
                <a:cs typeface="Arial" charset="0"/>
              </a:rPr>
              <a:t>Principal</a:t>
            </a:r>
          </a:p>
          <a:p>
            <a:pPr algn="ctr"/>
            <a:r>
              <a:rPr lang="en-US" sz="1600" i="1" dirty="0">
                <a:solidFill>
                  <a:schemeClr val="tx1">
                    <a:lumMod val="50000"/>
                    <a:lumOff val="50000"/>
                  </a:schemeClr>
                </a:solidFill>
                <a:latin typeface="Arial" charset="0"/>
                <a:ea typeface="Arial" charset="0"/>
                <a:cs typeface="Arial" charset="0"/>
              </a:rPr>
              <a:t>sackerson@healthmanagement.com</a:t>
            </a:r>
            <a:endParaRPr lang="en-US" sz="1600" i="1" dirty="0">
              <a:solidFill>
                <a:schemeClr val="tx1">
                  <a:lumMod val="50000"/>
                  <a:lumOff val="50000"/>
                </a:schemeClr>
              </a:solidFill>
              <a:latin typeface="Arial" charset="0"/>
              <a:cs typeface="Arial" charset="0"/>
            </a:endParaRPr>
          </a:p>
          <a:p>
            <a:pPr algn="ctr"/>
            <a:endParaRPr lang="en-US" sz="1400" dirty="0"/>
          </a:p>
        </p:txBody>
      </p:sp>
    </p:spTree>
    <p:extLst>
      <p:ext uri="{BB962C8B-B14F-4D97-AF65-F5344CB8AC3E}">
        <p14:creationId xmlns:p14="http://schemas.microsoft.com/office/powerpoint/2010/main" val="195713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36619" y="4620134"/>
            <a:ext cx="6879436" cy="396876"/>
          </a:xfrm>
        </p:spPr>
        <p:txBody>
          <a:bodyPr/>
          <a:lstStyle/>
          <a:p>
            <a:endParaRPr lang="en-US"/>
          </a:p>
        </p:txBody>
      </p:sp>
      <p:sp>
        <p:nvSpPr>
          <p:cNvPr id="3" name="Text Placeholder 2"/>
          <p:cNvSpPr>
            <a:spLocks noGrp="1"/>
          </p:cNvSpPr>
          <p:nvPr>
            <p:ph type="body" sz="quarter" idx="13"/>
          </p:nvPr>
        </p:nvSpPr>
        <p:spPr>
          <a:xfrm>
            <a:off x="1036621" y="1623295"/>
            <a:ext cx="6887880" cy="1526717"/>
          </a:xfrm>
        </p:spPr>
        <p:txBody>
          <a:bodyPr/>
          <a:lstStyle/>
          <a:p>
            <a:endParaRPr lang="en-US"/>
          </a:p>
        </p:txBody>
      </p:sp>
      <p:sp>
        <p:nvSpPr>
          <p:cNvPr id="4" name="Text Placeholder 3"/>
          <p:cNvSpPr>
            <a:spLocks noGrp="1"/>
          </p:cNvSpPr>
          <p:nvPr>
            <p:ph type="body" sz="quarter" idx="14"/>
          </p:nvPr>
        </p:nvSpPr>
        <p:spPr>
          <a:xfrm>
            <a:off x="1037275" y="3201707"/>
            <a:ext cx="6886575" cy="332332"/>
          </a:xfrm>
        </p:spPr>
        <p:txBody>
          <a:bodyPr>
            <a:normAutofit/>
          </a:bodyPr>
          <a:lstStyle/>
          <a:p>
            <a:endParaRPr lang="en-US"/>
          </a:p>
        </p:txBody>
      </p:sp>
      <p:pic>
        <p:nvPicPr>
          <p:cNvPr id="9" name="Picture 8"/>
          <p:cNvPicPr>
            <a:picLocks noChangeAspect="1"/>
          </p:cNvPicPr>
          <p:nvPr/>
        </p:nvPicPr>
        <p:blipFill>
          <a:blip r:embed="rId3"/>
          <a:stretch>
            <a:fillRect/>
          </a:stretch>
        </p:blipFill>
        <p:spPr>
          <a:xfrm>
            <a:off x="331472" y="169828"/>
            <a:ext cx="8536773" cy="6356703"/>
          </a:xfrm>
          <a:prstGeom prst="rect">
            <a:avLst/>
          </a:prstGeom>
        </p:spPr>
      </p:pic>
      <p:sp>
        <p:nvSpPr>
          <p:cNvPr id="7" name="Rounded Rectangle 6"/>
          <p:cNvSpPr/>
          <p:nvPr/>
        </p:nvSpPr>
        <p:spPr>
          <a:xfrm>
            <a:off x="6625032" y="467577"/>
            <a:ext cx="610643" cy="43214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330543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54907" y="4638422"/>
            <a:ext cx="6879436" cy="396876"/>
          </a:xfrm>
        </p:spPr>
        <p:txBody>
          <a:bodyPr/>
          <a:lstStyle/>
          <a:p>
            <a:endParaRPr lang="en-US"/>
          </a:p>
        </p:txBody>
      </p:sp>
      <p:sp>
        <p:nvSpPr>
          <p:cNvPr id="3" name="Text Placeholder 2"/>
          <p:cNvSpPr>
            <a:spLocks noGrp="1"/>
          </p:cNvSpPr>
          <p:nvPr>
            <p:ph type="body" sz="quarter" idx="13"/>
          </p:nvPr>
        </p:nvSpPr>
        <p:spPr>
          <a:xfrm>
            <a:off x="1054909" y="1641583"/>
            <a:ext cx="6887880" cy="1526717"/>
          </a:xfrm>
        </p:spPr>
        <p:txBody>
          <a:bodyPr/>
          <a:lstStyle/>
          <a:p>
            <a:endParaRPr lang="en-US"/>
          </a:p>
        </p:txBody>
      </p:sp>
      <p:sp>
        <p:nvSpPr>
          <p:cNvPr id="4" name="Text Placeholder 3"/>
          <p:cNvSpPr>
            <a:spLocks noGrp="1"/>
          </p:cNvSpPr>
          <p:nvPr>
            <p:ph type="body" sz="quarter" idx="14"/>
          </p:nvPr>
        </p:nvSpPr>
        <p:spPr>
          <a:xfrm>
            <a:off x="1055563" y="3219995"/>
            <a:ext cx="6886575" cy="332332"/>
          </a:xfrm>
        </p:spPr>
        <p:txBody>
          <a:bodyPr>
            <a:normAutofit/>
          </a:bodyPr>
          <a:lstStyle/>
          <a:p>
            <a:endParaRPr lang="en-US"/>
          </a:p>
        </p:txBody>
      </p:sp>
      <p:pic>
        <p:nvPicPr>
          <p:cNvPr id="10" name="Picture 9"/>
          <p:cNvPicPr>
            <a:picLocks noChangeAspect="1"/>
          </p:cNvPicPr>
          <p:nvPr/>
        </p:nvPicPr>
        <p:blipFill>
          <a:blip r:embed="rId3"/>
          <a:stretch>
            <a:fillRect/>
          </a:stretch>
        </p:blipFill>
        <p:spPr>
          <a:xfrm>
            <a:off x="331470" y="138559"/>
            <a:ext cx="8538210" cy="6386215"/>
          </a:xfrm>
          <a:prstGeom prst="rect">
            <a:avLst/>
          </a:prstGeom>
        </p:spPr>
      </p:pic>
      <p:sp>
        <p:nvSpPr>
          <p:cNvPr id="7" name="Rounded Rectangle 6"/>
          <p:cNvSpPr/>
          <p:nvPr/>
        </p:nvSpPr>
        <p:spPr>
          <a:xfrm>
            <a:off x="5826341" y="4055734"/>
            <a:ext cx="3043341" cy="1581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154297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1483" y="4674998"/>
            <a:ext cx="6879436" cy="396876"/>
          </a:xfrm>
        </p:spPr>
        <p:txBody>
          <a:bodyPr/>
          <a:lstStyle/>
          <a:p>
            <a:endParaRPr lang="en-US"/>
          </a:p>
        </p:txBody>
      </p:sp>
      <p:sp>
        <p:nvSpPr>
          <p:cNvPr id="3" name="Text Placeholder 2"/>
          <p:cNvSpPr>
            <a:spLocks noGrp="1"/>
          </p:cNvSpPr>
          <p:nvPr>
            <p:ph type="body" sz="quarter" idx="13"/>
          </p:nvPr>
        </p:nvSpPr>
        <p:spPr>
          <a:xfrm>
            <a:off x="1091485" y="1678159"/>
            <a:ext cx="6887880" cy="1526717"/>
          </a:xfrm>
        </p:spPr>
        <p:txBody>
          <a:bodyPr/>
          <a:lstStyle/>
          <a:p>
            <a:endParaRPr lang="en-US"/>
          </a:p>
        </p:txBody>
      </p:sp>
      <p:sp>
        <p:nvSpPr>
          <p:cNvPr id="4" name="Text Placeholder 3"/>
          <p:cNvSpPr>
            <a:spLocks noGrp="1"/>
          </p:cNvSpPr>
          <p:nvPr>
            <p:ph type="body" sz="quarter" idx="14"/>
          </p:nvPr>
        </p:nvSpPr>
        <p:spPr>
          <a:xfrm>
            <a:off x="1092139" y="3256571"/>
            <a:ext cx="6886575" cy="332332"/>
          </a:xfrm>
        </p:spPr>
        <p:txBody>
          <a:bodyPr>
            <a:normAutofit/>
          </a:bodyPr>
          <a:lstStyle/>
          <a:p>
            <a:endParaRPr lang="en-US"/>
          </a:p>
        </p:txBody>
      </p:sp>
      <p:pic>
        <p:nvPicPr>
          <p:cNvPr id="5" name="Picture 4"/>
          <p:cNvPicPr>
            <a:picLocks noChangeAspect="1"/>
          </p:cNvPicPr>
          <p:nvPr/>
        </p:nvPicPr>
        <p:blipFill>
          <a:blip r:embed="rId3"/>
          <a:stretch>
            <a:fillRect/>
          </a:stretch>
        </p:blipFill>
        <p:spPr>
          <a:xfrm>
            <a:off x="318494" y="106369"/>
            <a:ext cx="8494036" cy="6429274"/>
          </a:xfrm>
          <a:prstGeom prst="rect">
            <a:avLst/>
          </a:prstGeom>
        </p:spPr>
      </p:pic>
      <p:sp>
        <p:nvSpPr>
          <p:cNvPr id="7" name="Rounded Rectangle 6"/>
          <p:cNvSpPr/>
          <p:nvPr/>
        </p:nvSpPr>
        <p:spPr>
          <a:xfrm>
            <a:off x="5748452" y="3992748"/>
            <a:ext cx="3029788" cy="10531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27616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414027"/>
            <a:ext cx="9144000" cy="3886200"/>
          </a:xfrm>
          <a:prstGeom prst="rect">
            <a:avLst/>
          </a:prstGeom>
        </p:spPr>
      </p:pic>
      <p:sp>
        <p:nvSpPr>
          <p:cNvPr id="7" name="Rectangle 6"/>
          <p:cNvSpPr/>
          <p:nvPr/>
        </p:nvSpPr>
        <p:spPr>
          <a:xfrm>
            <a:off x="0" y="273890"/>
            <a:ext cx="9144000" cy="1169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7" name="Straight Connector 26"/>
          <p:cNvCxnSpPr>
            <a:cxnSpLocks/>
          </p:cNvCxnSpPr>
          <p:nvPr/>
        </p:nvCxnSpPr>
        <p:spPr>
          <a:xfrm>
            <a:off x="0" y="1445078"/>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75" y="6525134"/>
            <a:ext cx="3019568" cy="109933"/>
          </a:xfrm>
          <a:prstGeom prst="rect">
            <a:avLst/>
          </a:prstGeom>
        </p:spPr>
      </p:pic>
      <p:sp>
        <p:nvSpPr>
          <p:cNvPr id="31" name="Rectangle 30"/>
          <p:cNvSpPr/>
          <p:nvPr/>
        </p:nvSpPr>
        <p:spPr>
          <a:xfrm>
            <a:off x="-1" y="1461452"/>
            <a:ext cx="9144000" cy="2853344"/>
          </a:xfrm>
          <a:prstGeom prst="rect">
            <a:avLst/>
          </a:prstGeom>
          <a:solidFill>
            <a:srgbClr val="0066A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2" name="Straight Connector 31"/>
          <p:cNvCxnSpPr>
            <a:cxnSpLocks/>
          </p:cNvCxnSpPr>
          <p:nvPr/>
        </p:nvCxnSpPr>
        <p:spPr>
          <a:xfrm>
            <a:off x="0" y="4297502"/>
            <a:ext cx="9144000" cy="0"/>
          </a:xfrm>
          <a:prstGeom prst="line">
            <a:avLst/>
          </a:prstGeom>
          <a:ln w="38100">
            <a:solidFill>
              <a:srgbClr val="0066A3"/>
            </a:solidFill>
            <a:prstDash val="soli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20235" y="4120975"/>
            <a:ext cx="325316" cy="325316"/>
          </a:xfrm>
          <a:prstGeom prst="ellipse">
            <a:avLst/>
          </a:prstGeom>
          <a:solidFill>
            <a:srgbClr val="5525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TextBox 34"/>
          <p:cNvSpPr txBox="1"/>
          <p:nvPr/>
        </p:nvSpPr>
        <p:spPr>
          <a:xfrm>
            <a:off x="112721" y="4517674"/>
            <a:ext cx="1330119" cy="630942"/>
          </a:xfrm>
          <a:prstGeom prst="rect">
            <a:avLst/>
          </a:prstGeom>
          <a:noFill/>
        </p:spPr>
        <p:txBody>
          <a:bodyPr wrap="square" rtlCol="0">
            <a:spAutoFit/>
          </a:bodyPr>
          <a:lstStyle/>
          <a:p>
            <a:pPr algn="ctr">
              <a:lnSpc>
                <a:spcPts val="1350"/>
              </a:lnSpc>
            </a:pPr>
            <a:r>
              <a:rPr lang="en-US" altLang="en-US" sz="1100" b="1" dirty="0">
                <a:solidFill>
                  <a:srgbClr val="0066A3"/>
                </a:solidFill>
                <a:ea typeface="MS PGothic" charset="-128"/>
              </a:rPr>
              <a:t>INTRODUCING SUPPORTIVE HOUSING</a:t>
            </a:r>
          </a:p>
        </p:txBody>
      </p:sp>
      <p:sp>
        <p:nvSpPr>
          <p:cNvPr id="36" name="TextBox 35"/>
          <p:cNvSpPr txBox="1"/>
          <p:nvPr/>
        </p:nvSpPr>
        <p:spPr>
          <a:xfrm>
            <a:off x="1807901" y="4565281"/>
            <a:ext cx="1081617" cy="630942"/>
          </a:xfrm>
          <a:prstGeom prst="rect">
            <a:avLst/>
          </a:prstGeom>
          <a:noFill/>
        </p:spPr>
        <p:txBody>
          <a:bodyPr wrap="square" rtlCol="0">
            <a:spAutoFit/>
          </a:bodyPr>
          <a:lstStyle/>
          <a:p>
            <a:pPr algn="ctr">
              <a:lnSpc>
                <a:spcPts val="1350"/>
              </a:lnSpc>
            </a:pPr>
            <a:r>
              <a:rPr lang="en-US" altLang="en-US" sz="1100" b="1" dirty="0">
                <a:solidFill>
                  <a:srgbClr val="0066A3"/>
                </a:solidFill>
                <a:ea typeface="MS PGothic" charset="-128"/>
              </a:rPr>
              <a:t>IMPLICATIONS FOR HMA CLIENTS</a:t>
            </a:r>
          </a:p>
        </p:txBody>
      </p:sp>
      <p:sp>
        <p:nvSpPr>
          <p:cNvPr id="37" name="TextBox 36"/>
          <p:cNvSpPr txBox="1"/>
          <p:nvPr/>
        </p:nvSpPr>
        <p:spPr>
          <a:xfrm>
            <a:off x="3137876" y="4576606"/>
            <a:ext cx="1224850" cy="819712"/>
          </a:xfrm>
          <a:prstGeom prst="rect">
            <a:avLst/>
          </a:prstGeom>
          <a:noFill/>
        </p:spPr>
        <p:txBody>
          <a:bodyPr wrap="square" rtlCol="0">
            <a:spAutoFit/>
          </a:bodyPr>
          <a:lstStyle/>
          <a:p>
            <a:pPr algn="ctr">
              <a:lnSpc>
                <a:spcPts val="1350"/>
              </a:lnSpc>
            </a:pPr>
            <a:r>
              <a:rPr lang="en-US" altLang="en-US" sz="1100" b="1" dirty="0">
                <a:solidFill>
                  <a:srgbClr val="0066A3"/>
                </a:solidFill>
                <a:ea typeface="MS PGothic" charset="-128"/>
              </a:rPr>
              <a:t>MAKING THE CASE: SCALE OF NEED AND  IMPACT </a:t>
            </a:r>
          </a:p>
        </p:txBody>
      </p:sp>
      <p:sp>
        <p:nvSpPr>
          <p:cNvPr id="38" name="Oval 37"/>
          <p:cNvSpPr/>
          <p:nvPr/>
        </p:nvSpPr>
        <p:spPr>
          <a:xfrm>
            <a:off x="2186338" y="4108942"/>
            <a:ext cx="325316" cy="325316"/>
          </a:xfrm>
          <a:prstGeom prst="ellipse">
            <a:avLst/>
          </a:prstGeom>
          <a:solidFill>
            <a:srgbClr val="5525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Oval 39"/>
          <p:cNvSpPr/>
          <p:nvPr/>
        </p:nvSpPr>
        <p:spPr>
          <a:xfrm>
            <a:off x="3659545" y="4111950"/>
            <a:ext cx="325316" cy="325316"/>
          </a:xfrm>
          <a:prstGeom prst="ellipse">
            <a:avLst/>
          </a:prstGeom>
          <a:solidFill>
            <a:srgbClr val="5525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a:extLst>
              <a:ext uri="{FF2B5EF4-FFF2-40B4-BE49-F238E27FC236}">
                <a16:creationId xmlns:a16="http://schemas.microsoft.com/office/drawing/2014/main" id="{84C9C7EE-0A7C-4FFF-9015-D277A5A0DE30}"/>
              </a:ext>
            </a:extLst>
          </p:cNvPr>
          <p:cNvSpPr txBox="1"/>
          <p:nvPr/>
        </p:nvSpPr>
        <p:spPr>
          <a:xfrm>
            <a:off x="4685062" y="4517674"/>
            <a:ext cx="1224850" cy="630942"/>
          </a:xfrm>
          <a:prstGeom prst="rect">
            <a:avLst/>
          </a:prstGeom>
          <a:noFill/>
        </p:spPr>
        <p:txBody>
          <a:bodyPr wrap="square" rtlCol="0">
            <a:spAutoFit/>
          </a:bodyPr>
          <a:lstStyle/>
          <a:p>
            <a:pPr algn="ctr">
              <a:lnSpc>
                <a:spcPts val="1350"/>
              </a:lnSpc>
            </a:pPr>
            <a:r>
              <a:rPr lang="en-US" altLang="en-US" sz="1100" b="1" dirty="0">
                <a:solidFill>
                  <a:srgbClr val="0066A3"/>
                </a:solidFill>
                <a:ea typeface="MS PGothic" charset="-128"/>
              </a:rPr>
              <a:t>MODELS OF SUPPORTIVE HOUSING</a:t>
            </a:r>
          </a:p>
        </p:txBody>
      </p:sp>
      <p:sp>
        <p:nvSpPr>
          <p:cNvPr id="30" name="TextBox 29">
            <a:extLst>
              <a:ext uri="{FF2B5EF4-FFF2-40B4-BE49-F238E27FC236}">
                <a16:creationId xmlns:a16="http://schemas.microsoft.com/office/drawing/2014/main" id="{7638179C-F8C1-43CD-A877-FF85E41F906C}"/>
              </a:ext>
            </a:extLst>
          </p:cNvPr>
          <p:cNvSpPr txBox="1"/>
          <p:nvPr/>
        </p:nvSpPr>
        <p:spPr>
          <a:xfrm>
            <a:off x="7676244" y="4520758"/>
            <a:ext cx="1224850" cy="264240"/>
          </a:xfrm>
          <a:prstGeom prst="rect">
            <a:avLst/>
          </a:prstGeom>
          <a:noFill/>
        </p:spPr>
        <p:txBody>
          <a:bodyPr wrap="square" rtlCol="0">
            <a:spAutoFit/>
          </a:bodyPr>
          <a:lstStyle/>
          <a:p>
            <a:pPr algn="ctr">
              <a:lnSpc>
                <a:spcPts val="1350"/>
              </a:lnSpc>
            </a:pPr>
            <a:r>
              <a:rPr lang="en-US" altLang="en-US" sz="1100" b="1" dirty="0">
                <a:solidFill>
                  <a:srgbClr val="0066A3"/>
                </a:solidFill>
                <a:ea typeface="MS PGothic" charset="-128"/>
              </a:rPr>
              <a:t>Q&amp;A</a:t>
            </a:r>
          </a:p>
        </p:txBody>
      </p:sp>
      <p:sp>
        <p:nvSpPr>
          <p:cNvPr id="49" name="Oval 48">
            <a:extLst>
              <a:ext uri="{FF2B5EF4-FFF2-40B4-BE49-F238E27FC236}">
                <a16:creationId xmlns:a16="http://schemas.microsoft.com/office/drawing/2014/main" id="{C53F53CE-5F6C-46E3-830F-D2B1C82A688E}"/>
              </a:ext>
            </a:extLst>
          </p:cNvPr>
          <p:cNvSpPr/>
          <p:nvPr/>
        </p:nvSpPr>
        <p:spPr>
          <a:xfrm>
            <a:off x="5134829" y="4110184"/>
            <a:ext cx="325316" cy="325316"/>
          </a:xfrm>
          <a:prstGeom prst="ellipse">
            <a:avLst/>
          </a:prstGeom>
          <a:solidFill>
            <a:srgbClr val="5525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Oval 49">
            <a:extLst>
              <a:ext uri="{FF2B5EF4-FFF2-40B4-BE49-F238E27FC236}">
                <a16:creationId xmlns:a16="http://schemas.microsoft.com/office/drawing/2014/main" id="{1E323369-261D-4E37-8F01-B49A2DA05061}"/>
              </a:ext>
            </a:extLst>
          </p:cNvPr>
          <p:cNvSpPr/>
          <p:nvPr/>
        </p:nvSpPr>
        <p:spPr>
          <a:xfrm>
            <a:off x="6652804" y="4110183"/>
            <a:ext cx="325316" cy="325316"/>
          </a:xfrm>
          <a:prstGeom prst="ellipse">
            <a:avLst/>
          </a:prstGeom>
          <a:solidFill>
            <a:srgbClr val="5525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Oval 50">
            <a:extLst>
              <a:ext uri="{FF2B5EF4-FFF2-40B4-BE49-F238E27FC236}">
                <a16:creationId xmlns:a16="http://schemas.microsoft.com/office/drawing/2014/main" id="{8A45943B-3FC5-416B-9D4B-B1A479D880F8}"/>
              </a:ext>
            </a:extLst>
          </p:cNvPr>
          <p:cNvSpPr/>
          <p:nvPr/>
        </p:nvSpPr>
        <p:spPr>
          <a:xfrm>
            <a:off x="8126011" y="4107175"/>
            <a:ext cx="325316" cy="325316"/>
          </a:xfrm>
          <a:prstGeom prst="ellipse">
            <a:avLst/>
          </a:prstGeom>
          <a:solidFill>
            <a:srgbClr val="5525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extBox 33"/>
          <p:cNvSpPr txBox="1"/>
          <p:nvPr/>
        </p:nvSpPr>
        <p:spPr>
          <a:xfrm>
            <a:off x="578347" y="4106406"/>
            <a:ext cx="8030248" cy="300082"/>
          </a:xfrm>
          <a:prstGeom prst="rect">
            <a:avLst/>
          </a:prstGeom>
          <a:noFill/>
        </p:spPr>
        <p:txBody>
          <a:bodyPr wrap="square" rtlCol="0">
            <a:spAutoFit/>
          </a:bodyPr>
          <a:lstStyle/>
          <a:p>
            <a:r>
              <a:rPr lang="en-US" sz="1350" b="1" dirty="0">
                <a:solidFill>
                  <a:schemeClr val="bg1"/>
                </a:solidFill>
              </a:rPr>
              <a:t>  I                                        II		         III	  	IV	                V		      VI</a:t>
            </a:r>
          </a:p>
        </p:txBody>
      </p:sp>
      <p:sp>
        <p:nvSpPr>
          <p:cNvPr id="52" name="TextBox 51">
            <a:extLst>
              <a:ext uri="{FF2B5EF4-FFF2-40B4-BE49-F238E27FC236}">
                <a16:creationId xmlns:a16="http://schemas.microsoft.com/office/drawing/2014/main" id="{0CEBEF0B-C06C-4F3A-8C1F-44E6E3FCEFDC}"/>
              </a:ext>
            </a:extLst>
          </p:cNvPr>
          <p:cNvSpPr txBox="1"/>
          <p:nvPr/>
        </p:nvSpPr>
        <p:spPr>
          <a:xfrm>
            <a:off x="6203037" y="4520758"/>
            <a:ext cx="1224850" cy="443776"/>
          </a:xfrm>
          <a:prstGeom prst="rect">
            <a:avLst/>
          </a:prstGeom>
          <a:noFill/>
        </p:spPr>
        <p:txBody>
          <a:bodyPr wrap="square" rtlCol="0">
            <a:spAutoFit/>
          </a:bodyPr>
          <a:lstStyle/>
          <a:p>
            <a:pPr algn="ctr">
              <a:lnSpc>
                <a:spcPts val="1350"/>
              </a:lnSpc>
            </a:pPr>
            <a:r>
              <a:rPr lang="en-US" altLang="en-US" sz="1100" b="1" dirty="0">
                <a:solidFill>
                  <a:srgbClr val="0066A3"/>
                </a:solidFill>
                <a:ea typeface="MS PGothic" charset="-128"/>
              </a:rPr>
              <a:t>HMA’S WORK IN THIS ARENA</a:t>
            </a:r>
          </a:p>
        </p:txBody>
      </p:sp>
      <p:sp>
        <p:nvSpPr>
          <p:cNvPr id="2" name="Slide Number Placeholder 1">
            <a:extLst>
              <a:ext uri="{FF2B5EF4-FFF2-40B4-BE49-F238E27FC236}">
                <a16:creationId xmlns:a16="http://schemas.microsoft.com/office/drawing/2014/main" id="{0F919649-0EB4-4E46-B39A-875816A5F135}"/>
              </a:ext>
            </a:extLst>
          </p:cNvPr>
          <p:cNvSpPr>
            <a:spLocks noGrp="1"/>
          </p:cNvSpPr>
          <p:nvPr>
            <p:ph type="sldNum" sz="quarter" idx="12"/>
          </p:nvPr>
        </p:nvSpPr>
        <p:spPr/>
        <p:txBody>
          <a:bodyPr/>
          <a:lstStyle/>
          <a:p>
            <a:fld id="{768BC63C-A90F-384A-918D-1423499908E7}" type="slidenum">
              <a:rPr lang="en-US" smtClean="0"/>
              <a:t>6</a:t>
            </a:fld>
            <a:endParaRPr lang="en-US" dirty="0"/>
          </a:p>
        </p:txBody>
      </p:sp>
      <p:cxnSp>
        <p:nvCxnSpPr>
          <p:cNvPr id="39" name="Straight Connector 38">
            <a:extLst>
              <a:ext uri="{FF2B5EF4-FFF2-40B4-BE49-F238E27FC236}">
                <a16:creationId xmlns:a16="http://schemas.microsoft.com/office/drawing/2014/main" id="{F10465A3-F85E-4915-8091-413E997C020F}"/>
              </a:ext>
            </a:extLst>
          </p:cNvPr>
          <p:cNvCxnSpPr/>
          <p:nvPr/>
        </p:nvCxnSpPr>
        <p:spPr>
          <a:xfrm>
            <a:off x="14976" y="838135"/>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8B352B-0106-480C-904D-14F45BF205DD}"/>
              </a:ext>
            </a:extLst>
          </p:cNvPr>
          <p:cNvSpPr txBox="1"/>
          <p:nvPr/>
        </p:nvSpPr>
        <p:spPr>
          <a:xfrm>
            <a:off x="647700" y="376470"/>
            <a:ext cx="78485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PRESENTATION OVERVIEW</a:t>
            </a:r>
          </a:p>
        </p:txBody>
      </p:sp>
    </p:spTree>
    <p:extLst>
      <p:ext uri="{BB962C8B-B14F-4D97-AF65-F5344CB8AC3E}">
        <p14:creationId xmlns:p14="http://schemas.microsoft.com/office/powerpoint/2010/main" val="18133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33FF0A-C468-4D52-9F98-4801C2128C7D}"/>
              </a:ext>
            </a:extLst>
          </p:cNvPr>
          <p:cNvSpPr>
            <a:spLocks noGrp="1"/>
          </p:cNvSpPr>
          <p:nvPr>
            <p:ph type="sldNum" sz="quarter" idx="12"/>
          </p:nvPr>
        </p:nvSpPr>
        <p:spPr/>
        <p:txBody>
          <a:bodyPr/>
          <a:lstStyle/>
          <a:p>
            <a:fld id="{768BC63C-A90F-384A-918D-1423499908E7}" type="slidenum">
              <a:rPr lang="en-US" smtClean="0"/>
              <a:t>7</a:t>
            </a:fld>
            <a:endParaRPr lang="en-US" dirty="0"/>
          </a:p>
        </p:txBody>
      </p:sp>
      <p:sp>
        <p:nvSpPr>
          <p:cNvPr id="5" name="Title 1">
            <a:extLst>
              <a:ext uri="{FF2B5EF4-FFF2-40B4-BE49-F238E27FC236}">
                <a16:creationId xmlns:a16="http://schemas.microsoft.com/office/drawing/2014/main" id="{F664EF2E-B7C6-4CF7-9521-44488804B8E8}"/>
              </a:ext>
            </a:extLst>
          </p:cNvPr>
          <p:cNvSpPr>
            <a:spLocks noGrp="1"/>
          </p:cNvSpPr>
          <p:nvPr>
            <p:ph idx="1"/>
          </p:nvPr>
        </p:nvSpPr>
        <p:spPr>
          <a:xfrm>
            <a:off x="344384" y="950026"/>
            <a:ext cx="8562110" cy="5406325"/>
          </a:xfrm>
        </p:spPr>
        <p:txBody>
          <a:bodyPr>
            <a:normAutofit fontScale="40000" lnSpcReduction="20000"/>
          </a:bodyPr>
          <a:lstStyle/>
          <a:p>
            <a:r>
              <a:rPr lang="en-US" sz="7000" dirty="0"/>
              <a:t>Supportive housing is an evidence-based intervention that combines affordable housing assistance with wrap-around community based supportive services.</a:t>
            </a:r>
          </a:p>
          <a:p>
            <a:pPr marL="0" indent="0">
              <a:buNone/>
            </a:pPr>
            <a:endParaRPr lang="en-US" sz="3500" dirty="0"/>
          </a:p>
          <a:p>
            <a:r>
              <a:rPr lang="en-US" sz="7000" dirty="0"/>
              <a:t>Housing stability dramatically impacts health outcomes.</a:t>
            </a:r>
          </a:p>
          <a:p>
            <a:pPr marL="0" indent="0">
              <a:buNone/>
            </a:pPr>
            <a:endParaRPr lang="en-US" sz="3500" dirty="0"/>
          </a:p>
          <a:p>
            <a:pPr lvl="0"/>
            <a:r>
              <a:rPr lang="en-US" sz="7000" dirty="0"/>
              <a:t>For many individuals housing is their number one concern.</a:t>
            </a:r>
          </a:p>
          <a:p>
            <a:pPr marL="0" lvl="0" indent="0">
              <a:buNone/>
            </a:pPr>
            <a:endParaRPr lang="en-US" sz="3500" dirty="0"/>
          </a:p>
          <a:p>
            <a:pPr lvl="0"/>
            <a:r>
              <a:rPr lang="en-US" sz="7000" dirty="0"/>
              <a:t>Evidence-based supportive housing helps people achieve and maintain stable housing</a:t>
            </a:r>
            <a:r>
              <a:rPr lang="en-US" sz="7200" dirty="0"/>
              <a:t>.</a:t>
            </a:r>
          </a:p>
          <a:p>
            <a:pPr marL="0" lvl="0" indent="0">
              <a:buNone/>
            </a:pPr>
            <a:endParaRPr lang="en-US" sz="3500" dirty="0"/>
          </a:p>
          <a:p>
            <a:pPr lvl="0"/>
            <a:r>
              <a:rPr lang="en-US" sz="7000" dirty="0"/>
              <a:t>Supportive housing is being funded and implemented by governments and organizations across the country. </a:t>
            </a:r>
          </a:p>
          <a:p>
            <a:pPr marL="0" lvl="0" indent="0">
              <a:buNone/>
            </a:pPr>
            <a:endParaRPr lang="en-US" sz="1700" dirty="0"/>
          </a:p>
        </p:txBody>
      </p:sp>
      <p:sp>
        <p:nvSpPr>
          <p:cNvPr id="6" name="TextBox 5">
            <a:extLst>
              <a:ext uri="{FF2B5EF4-FFF2-40B4-BE49-F238E27FC236}">
                <a16:creationId xmlns:a16="http://schemas.microsoft.com/office/drawing/2014/main" id="{84254344-9599-48AD-9CF3-288DB914BA11}"/>
              </a:ext>
            </a:extLst>
          </p:cNvPr>
          <p:cNvSpPr txBox="1"/>
          <p:nvPr/>
        </p:nvSpPr>
        <p:spPr>
          <a:xfrm>
            <a:off x="666751" y="96475"/>
            <a:ext cx="7848599" cy="584775"/>
          </a:xfrm>
          <a:prstGeom prst="rect">
            <a:avLst/>
          </a:prstGeom>
          <a:noFill/>
        </p:spPr>
        <p:txBody>
          <a:bodyPr wrap="square" rtlCol="0">
            <a:spAutoFit/>
          </a:bodyPr>
          <a:lstStyle/>
          <a:p>
            <a:pPr algn="ctr"/>
            <a:r>
              <a:rPr lang="en-US" sz="3200" b="1" dirty="0">
                <a:solidFill>
                  <a:srgbClr val="552733"/>
                </a:solidFill>
                <a:ea typeface="Arial" charset="0"/>
                <a:cs typeface="Arial" charset="0"/>
              </a:rPr>
              <a:t>DEFINITION AND KEY THEMES</a:t>
            </a:r>
          </a:p>
        </p:txBody>
      </p:sp>
    </p:spTree>
    <p:extLst>
      <p:ext uri="{BB962C8B-B14F-4D97-AF65-F5344CB8AC3E}">
        <p14:creationId xmlns:p14="http://schemas.microsoft.com/office/powerpoint/2010/main" val="333715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C445D-4416-4FFA-9D1D-C4B77A2F08B7}"/>
              </a:ext>
            </a:extLst>
          </p:cNvPr>
          <p:cNvSpPr>
            <a:spLocks noGrp="1"/>
          </p:cNvSpPr>
          <p:nvPr>
            <p:ph type="sldNum" sz="quarter" idx="12"/>
          </p:nvPr>
        </p:nvSpPr>
        <p:spPr/>
        <p:txBody>
          <a:bodyPr/>
          <a:lstStyle/>
          <a:p>
            <a:fld id="{768BC63C-A90F-384A-918D-1423499908E7}" type="slidenum">
              <a:rPr lang="en-US" smtClean="0"/>
              <a:t>8</a:t>
            </a:fld>
            <a:endParaRPr lang="en-US" dirty="0"/>
          </a:p>
        </p:txBody>
      </p:sp>
      <p:pic>
        <p:nvPicPr>
          <p:cNvPr id="5" name="Picture 4">
            <a:extLst>
              <a:ext uri="{FF2B5EF4-FFF2-40B4-BE49-F238E27FC236}">
                <a16:creationId xmlns:a16="http://schemas.microsoft.com/office/drawing/2014/main" id="{32789947-9E3D-483B-968B-135C484A5C1F}"/>
              </a:ext>
            </a:extLst>
          </p:cNvPr>
          <p:cNvPicPr>
            <a:picLocks noChangeAspect="1"/>
          </p:cNvPicPr>
          <p:nvPr/>
        </p:nvPicPr>
        <p:blipFill rotWithShape="1">
          <a:blip r:embed="rId2"/>
          <a:srcRect l="1477" t="9778" r="5100" b="5942"/>
          <a:stretch/>
        </p:blipFill>
        <p:spPr>
          <a:xfrm>
            <a:off x="202518" y="1611655"/>
            <a:ext cx="8542583" cy="4111733"/>
          </a:xfrm>
          <a:prstGeom prst="rect">
            <a:avLst/>
          </a:prstGeom>
        </p:spPr>
      </p:pic>
      <p:cxnSp>
        <p:nvCxnSpPr>
          <p:cNvPr id="6" name="Straight Connector 5">
            <a:extLst>
              <a:ext uri="{FF2B5EF4-FFF2-40B4-BE49-F238E27FC236}">
                <a16:creationId xmlns:a16="http://schemas.microsoft.com/office/drawing/2014/main" id="{D86DA496-9F8D-4546-8198-7185D2B629F5}"/>
              </a:ext>
            </a:extLst>
          </p:cNvPr>
          <p:cNvCxnSpPr/>
          <p:nvPr/>
        </p:nvCxnSpPr>
        <p:spPr>
          <a:xfrm>
            <a:off x="0" y="61151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0015FB2-928D-4361-8C70-772565AE68F1}"/>
              </a:ext>
            </a:extLst>
          </p:cNvPr>
          <p:cNvSpPr txBox="1"/>
          <p:nvPr/>
        </p:nvSpPr>
        <p:spPr>
          <a:xfrm>
            <a:off x="666751" y="135205"/>
            <a:ext cx="7848599" cy="461665"/>
          </a:xfrm>
          <a:prstGeom prst="rect">
            <a:avLst/>
          </a:prstGeom>
          <a:noFill/>
        </p:spPr>
        <p:txBody>
          <a:bodyPr wrap="square" rtlCol="0">
            <a:spAutoFit/>
          </a:bodyPr>
          <a:lstStyle/>
          <a:p>
            <a:pPr algn="ctr"/>
            <a:r>
              <a:rPr lang="en-US" sz="2400" b="1" dirty="0">
                <a:solidFill>
                  <a:srgbClr val="552733"/>
                </a:solidFill>
                <a:ea typeface="Arial" charset="0"/>
                <a:cs typeface="Arial" charset="0"/>
              </a:rPr>
              <a:t>HEALTH STATUS OF HEALTH CENTER USERS</a:t>
            </a:r>
            <a:r>
              <a:rPr lang="en-US" sz="2400" b="1" baseline="30000" dirty="0">
                <a:solidFill>
                  <a:srgbClr val="552733"/>
                </a:solidFill>
                <a:ea typeface="Arial" charset="0"/>
                <a:cs typeface="Arial" charset="0"/>
              </a:rPr>
              <a:t>1</a:t>
            </a:r>
            <a:endParaRPr lang="en-US" sz="2400" b="1" dirty="0">
              <a:solidFill>
                <a:srgbClr val="552733"/>
              </a:solidFill>
              <a:ea typeface="Arial" charset="0"/>
              <a:cs typeface="Arial" charset="0"/>
            </a:endParaRPr>
          </a:p>
        </p:txBody>
      </p:sp>
      <p:sp>
        <p:nvSpPr>
          <p:cNvPr id="10" name="Rectangle 9">
            <a:extLst>
              <a:ext uri="{FF2B5EF4-FFF2-40B4-BE49-F238E27FC236}">
                <a16:creationId xmlns:a16="http://schemas.microsoft.com/office/drawing/2014/main" id="{6EE1DA4B-94B5-4BCC-8E14-35B08B2034A6}"/>
              </a:ext>
            </a:extLst>
          </p:cNvPr>
          <p:cNvSpPr/>
          <p:nvPr/>
        </p:nvSpPr>
        <p:spPr>
          <a:xfrm rot="16200000">
            <a:off x="1098583" y="4713223"/>
            <a:ext cx="733186" cy="408129"/>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899E35-79BA-46A5-BCA4-AD09B25BDD39}"/>
              </a:ext>
            </a:extLst>
          </p:cNvPr>
          <p:cNvSpPr/>
          <p:nvPr/>
        </p:nvSpPr>
        <p:spPr>
          <a:xfrm rot="16200000">
            <a:off x="1489701" y="4045747"/>
            <a:ext cx="2068139" cy="408129"/>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09F6BF-1581-4DE6-BB37-D8683D65BF2F}"/>
              </a:ext>
            </a:extLst>
          </p:cNvPr>
          <p:cNvSpPr/>
          <p:nvPr/>
        </p:nvSpPr>
        <p:spPr>
          <a:xfrm rot="16200000">
            <a:off x="3154228" y="4648784"/>
            <a:ext cx="856271" cy="408129"/>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35B038-3E35-4A58-A746-34757E2864C5}"/>
              </a:ext>
            </a:extLst>
          </p:cNvPr>
          <p:cNvSpPr/>
          <p:nvPr/>
        </p:nvSpPr>
        <p:spPr>
          <a:xfrm rot="16200000">
            <a:off x="3786307" y="4228405"/>
            <a:ext cx="1697026" cy="408129"/>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BF801-B409-4A74-B358-AD0504FE4B3C}"/>
              </a:ext>
            </a:extLst>
          </p:cNvPr>
          <p:cNvSpPr/>
          <p:nvPr/>
        </p:nvSpPr>
        <p:spPr>
          <a:xfrm rot="16200000">
            <a:off x="4056404" y="3452085"/>
            <a:ext cx="3249664" cy="408129"/>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D84C86-26EE-43F1-9E5B-F8869BE4B82A}"/>
              </a:ext>
            </a:extLst>
          </p:cNvPr>
          <p:cNvSpPr/>
          <p:nvPr/>
        </p:nvSpPr>
        <p:spPr>
          <a:xfrm rot="16200000">
            <a:off x="6462051" y="4817547"/>
            <a:ext cx="518737" cy="408129"/>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3F4C15-8589-464B-9B39-A7EFA1D256E1}"/>
              </a:ext>
            </a:extLst>
          </p:cNvPr>
          <p:cNvSpPr/>
          <p:nvPr/>
        </p:nvSpPr>
        <p:spPr>
          <a:xfrm rot="16200000">
            <a:off x="7204595" y="4507632"/>
            <a:ext cx="1138563" cy="408129"/>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1ABC3D-B520-4FDC-B07E-78904B0413BF}"/>
              </a:ext>
            </a:extLst>
          </p:cNvPr>
          <p:cNvSpPr/>
          <p:nvPr/>
        </p:nvSpPr>
        <p:spPr>
          <a:xfrm rot="16200000">
            <a:off x="1761188" y="4931066"/>
            <a:ext cx="248710" cy="4511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9BBD55-3D26-4B75-85E5-043D8C669BA4}"/>
              </a:ext>
            </a:extLst>
          </p:cNvPr>
          <p:cNvSpPr/>
          <p:nvPr/>
        </p:nvSpPr>
        <p:spPr>
          <a:xfrm rot="16200000">
            <a:off x="2235372" y="4334170"/>
            <a:ext cx="1448312" cy="4511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BE668A-A22B-47AD-9B52-9801A00D6E5D}"/>
              </a:ext>
            </a:extLst>
          </p:cNvPr>
          <p:cNvSpPr/>
          <p:nvPr/>
        </p:nvSpPr>
        <p:spPr>
          <a:xfrm rot="16200000">
            <a:off x="3746489" y="4792990"/>
            <a:ext cx="512608" cy="4511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C24A055-D9FB-4E34-8317-497F1C005855}"/>
              </a:ext>
            </a:extLst>
          </p:cNvPr>
          <p:cNvSpPr/>
          <p:nvPr/>
        </p:nvSpPr>
        <p:spPr>
          <a:xfrm rot="16200000">
            <a:off x="4450631" y="4449319"/>
            <a:ext cx="1212204" cy="4511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BD21087-3CFE-4158-A0B9-72A4F496EFB9}"/>
              </a:ext>
            </a:extLst>
          </p:cNvPr>
          <p:cNvSpPr/>
          <p:nvPr/>
        </p:nvSpPr>
        <p:spPr>
          <a:xfrm rot="16200000">
            <a:off x="4900193" y="3829496"/>
            <a:ext cx="2439596" cy="4511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057195B-3C14-4ED5-93FD-4EFFCCAF3436}"/>
              </a:ext>
            </a:extLst>
          </p:cNvPr>
          <p:cNvSpPr/>
          <p:nvPr/>
        </p:nvSpPr>
        <p:spPr>
          <a:xfrm rot="16200000">
            <a:off x="7102670" y="5014643"/>
            <a:ext cx="96742" cy="4511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0901A7-29C9-4991-8CD0-8AF54294CBB7}"/>
              </a:ext>
            </a:extLst>
          </p:cNvPr>
          <p:cNvSpPr/>
          <p:nvPr/>
        </p:nvSpPr>
        <p:spPr>
          <a:xfrm rot="16200000">
            <a:off x="7940777" y="4774299"/>
            <a:ext cx="549995" cy="4511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252893-1BF7-4884-A1AE-C5BDBCD5935F}"/>
              </a:ext>
            </a:extLst>
          </p:cNvPr>
          <p:cNvSpPr/>
          <p:nvPr/>
        </p:nvSpPr>
        <p:spPr>
          <a:xfrm rot="16200000">
            <a:off x="7174823" y="2443231"/>
            <a:ext cx="128875" cy="2869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8AB9CE9-6D31-43F5-AFB0-D327FFF83DDB}"/>
              </a:ext>
            </a:extLst>
          </p:cNvPr>
          <p:cNvSpPr/>
          <p:nvPr/>
        </p:nvSpPr>
        <p:spPr>
          <a:xfrm rot="16200000">
            <a:off x="7177609" y="2136558"/>
            <a:ext cx="128875" cy="286953"/>
          </a:xfrm>
          <a:prstGeom prst="rect">
            <a:avLst/>
          </a:prstGeom>
          <a:solidFill>
            <a:srgbClr val="006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B89472-9C62-45F8-B19B-CF7A76E23C4C}"/>
              </a:ext>
            </a:extLst>
          </p:cNvPr>
          <p:cNvSpPr txBox="1"/>
          <p:nvPr/>
        </p:nvSpPr>
        <p:spPr>
          <a:xfrm>
            <a:off x="7453057" y="2415369"/>
            <a:ext cx="1181580" cy="292388"/>
          </a:xfrm>
          <a:prstGeom prst="rect">
            <a:avLst/>
          </a:prstGeom>
          <a:solidFill>
            <a:schemeClr val="bg1"/>
          </a:solidFill>
        </p:spPr>
        <p:txBody>
          <a:bodyPr wrap="square" rtlCol="0">
            <a:spAutoFit/>
          </a:bodyPr>
          <a:lstStyle/>
          <a:p>
            <a:r>
              <a:rPr lang="en-US" sz="1300" dirty="0"/>
              <a:t>Non-Homeless</a:t>
            </a:r>
          </a:p>
        </p:txBody>
      </p:sp>
      <p:sp>
        <p:nvSpPr>
          <p:cNvPr id="26" name="TextBox 25">
            <a:extLst>
              <a:ext uri="{FF2B5EF4-FFF2-40B4-BE49-F238E27FC236}">
                <a16:creationId xmlns:a16="http://schemas.microsoft.com/office/drawing/2014/main" id="{492AD8BF-D35F-4EFE-8432-92F770D8B444}"/>
              </a:ext>
            </a:extLst>
          </p:cNvPr>
          <p:cNvSpPr txBox="1"/>
          <p:nvPr/>
        </p:nvSpPr>
        <p:spPr>
          <a:xfrm>
            <a:off x="7458169" y="2132046"/>
            <a:ext cx="1140623" cy="292388"/>
          </a:xfrm>
          <a:prstGeom prst="rect">
            <a:avLst/>
          </a:prstGeom>
          <a:solidFill>
            <a:schemeClr val="bg1"/>
          </a:solidFill>
        </p:spPr>
        <p:txBody>
          <a:bodyPr wrap="square" rtlCol="0">
            <a:spAutoFit/>
          </a:bodyPr>
          <a:lstStyle/>
          <a:p>
            <a:r>
              <a:rPr lang="en-US" sz="1300" dirty="0"/>
              <a:t>Homeless</a:t>
            </a:r>
          </a:p>
        </p:txBody>
      </p:sp>
      <p:sp>
        <p:nvSpPr>
          <p:cNvPr id="27" name="TextBox 26">
            <a:extLst>
              <a:ext uri="{FF2B5EF4-FFF2-40B4-BE49-F238E27FC236}">
                <a16:creationId xmlns:a16="http://schemas.microsoft.com/office/drawing/2014/main" id="{828DC168-3423-4597-816E-D3C7590295C2}"/>
              </a:ext>
            </a:extLst>
          </p:cNvPr>
          <p:cNvSpPr txBox="1"/>
          <p:nvPr/>
        </p:nvSpPr>
        <p:spPr>
          <a:xfrm>
            <a:off x="1693832" y="4721103"/>
            <a:ext cx="395812" cy="292388"/>
          </a:xfrm>
          <a:prstGeom prst="rect">
            <a:avLst/>
          </a:prstGeom>
          <a:solidFill>
            <a:schemeClr val="bg1"/>
          </a:solidFill>
        </p:spPr>
        <p:txBody>
          <a:bodyPr wrap="square" rtlCol="0">
            <a:spAutoFit/>
          </a:bodyPr>
          <a:lstStyle/>
          <a:p>
            <a:r>
              <a:rPr lang="en-US" sz="1300" dirty="0"/>
              <a:t>5%</a:t>
            </a:r>
          </a:p>
        </p:txBody>
      </p:sp>
      <p:sp>
        <p:nvSpPr>
          <p:cNvPr id="28" name="TextBox 27">
            <a:extLst>
              <a:ext uri="{FF2B5EF4-FFF2-40B4-BE49-F238E27FC236}">
                <a16:creationId xmlns:a16="http://schemas.microsoft.com/office/drawing/2014/main" id="{C8492C19-8879-4348-A59C-E9E62E03369D}"/>
              </a:ext>
            </a:extLst>
          </p:cNvPr>
          <p:cNvSpPr txBox="1"/>
          <p:nvPr/>
        </p:nvSpPr>
        <p:spPr>
          <a:xfrm>
            <a:off x="2749412" y="3542715"/>
            <a:ext cx="478707" cy="292388"/>
          </a:xfrm>
          <a:prstGeom prst="rect">
            <a:avLst/>
          </a:prstGeom>
          <a:solidFill>
            <a:schemeClr val="bg1"/>
          </a:solidFill>
        </p:spPr>
        <p:txBody>
          <a:bodyPr wrap="square" rtlCol="0">
            <a:spAutoFit/>
          </a:bodyPr>
          <a:lstStyle/>
          <a:p>
            <a:r>
              <a:rPr lang="en-US" sz="1300" dirty="0"/>
              <a:t>32%</a:t>
            </a:r>
          </a:p>
        </p:txBody>
      </p:sp>
      <p:sp>
        <p:nvSpPr>
          <p:cNvPr id="29" name="TextBox 28">
            <a:extLst>
              <a:ext uri="{FF2B5EF4-FFF2-40B4-BE49-F238E27FC236}">
                <a16:creationId xmlns:a16="http://schemas.microsoft.com/office/drawing/2014/main" id="{9B768C5E-8D13-404B-8C4F-FA061CC21E7F}"/>
              </a:ext>
            </a:extLst>
          </p:cNvPr>
          <p:cNvSpPr txBox="1"/>
          <p:nvPr/>
        </p:nvSpPr>
        <p:spPr>
          <a:xfrm>
            <a:off x="3827812" y="4447283"/>
            <a:ext cx="478707" cy="292388"/>
          </a:xfrm>
          <a:prstGeom prst="rect">
            <a:avLst/>
          </a:prstGeom>
          <a:solidFill>
            <a:schemeClr val="bg1"/>
          </a:solidFill>
        </p:spPr>
        <p:txBody>
          <a:bodyPr wrap="square" rtlCol="0">
            <a:spAutoFit/>
          </a:bodyPr>
          <a:lstStyle/>
          <a:p>
            <a:r>
              <a:rPr lang="en-US" sz="1300" dirty="0"/>
              <a:t>11%</a:t>
            </a:r>
          </a:p>
        </p:txBody>
      </p:sp>
      <p:sp>
        <p:nvSpPr>
          <p:cNvPr id="30" name="TextBox 29">
            <a:extLst>
              <a:ext uri="{FF2B5EF4-FFF2-40B4-BE49-F238E27FC236}">
                <a16:creationId xmlns:a16="http://schemas.microsoft.com/office/drawing/2014/main" id="{2984625E-8C90-4872-BA45-9B444A24FE78}"/>
              </a:ext>
            </a:extLst>
          </p:cNvPr>
          <p:cNvSpPr txBox="1"/>
          <p:nvPr/>
        </p:nvSpPr>
        <p:spPr>
          <a:xfrm>
            <a:off x="4851927" y="3762663"/>
            <a:ext cx="478707" cy="292388"/>
          </a:xfrm>
          <a:prstGeom prst="rect">
            <a:avLst/>
          </a:prstGeom>
          <a:solidFill>
            <a:schemeClr val="bg1"/>
          </a:solidFill>
        </p:spPr>
        <p:txBody>
          <a:bodyPr wrap="square" rtlCol="0">
            <a:spAutoFit/>
          </a:bodyPr>
          <a:lstStyle/>
          <a:p>
            <a:r>
              <a:rPr lang="en-US" sz="1300" dirty="0"/>
              <a:t>27%</a:t>
            </a:r>
          </a:p>
        </p:txBody>
      </p:sp>
      <p:sp>
        <p:nvSpPr>
          <p:cNvPr id="31" name="TextBox 30">
            <a:extLst>
              <a:ext uri="{FF2B5EF4-FFF2-40B4-BE49-F238E27FC236}">
                <a16:creationId xmlns:a16="http://schemas.microsoft.com/office/drawing/2014/main" id="{C376BD1A-C68B-4FAF-B2B1-538320D8BB1E}"/>
              </a:ext>
            </a:extLst>
          </p:cNvPr>
          <p:cNvSpPr txBox="1"/>
          <p:nvPr/>
        </p:nvSpPr>
        <p:spPr>
          <a:xfrm>
            <a:off x="5926685" y="2504951"/>
            <a:ext cx="478707" cy="292388"/>
          </a:xfrm>
          <a:prstGeom prst="rect">
            <a:avLst/>
          </a:prstGeom>
          <a:solidFill>
            <a:schemeClr val="bg1"/>
          </a:solidFill>
        </p:spPr>
        <p:txBody>
          <a:bodyPr wrap="square" rtlCol="0">
            <a:spAutoFit/>
          </a:bodyPr>
          <a:lstStyle/>
          <a:p>
            <a:r>
              <a:rPr lang="en-US" sz="1300" dirty="0"/>
              <a:t>54%</a:t>
            </a:r>
          </a:p>
        </p:txBody>
      </p:sp>
      <p:sp>
        <p:nvSpPr>
          <p:cNvPr id="32" name="TextBox 31">
            <a:extLst>
              <a:ext uri="{FF2B5EF4-FFF2-40B4-BE49-F238E27FC236}">
                <a16:creationId xmlns:a16="http://schemas.microsoft.com/office/drawing/2014/main" id="{05BF3E08-D45D-4100-84E3-4D3F61C7DCCF}"/>
              </a:ext>
            </a:extLst>
          </p:cNvPr>
          <p:cNvSpPr txBox="1"/>
          <p:nvPr/>
        </p:nvSpPr>
        <p:spPr>
          <a:xfrm>
            <a:off x="6979462" y="4886072"/>
            <a:ext cx="478707" cy="292388"/>
          </a:xfrm>
          <a:prstGeom prst="rect">
            <a:avLst/>
          </a:prstGeom>
          <a:solidFill>
            <a:schemeClr val="bg1"/>
          </a:solidFill>
        </p:spPr>
        <p:txBody>
          <a:bodyPr wrap="square" rtlCol="0">
            <a:spAutoFit/>
          </a:bodyPr>
          <a:lstStyle/>
          <a:p>
            <a:r>
              <a:rPr lang="en-US" sz="1300" dirty="0"/>
              <a:t>2%</a:t>
            </a:r>
          </a:p>
        </p:txBody>
      </p:sp>
      <p:sp>
        <p:nvSpPr>
          <p:cNvPr id="33" name="TextBox 32">
            <a:extLst>
              <a:ext uri="{FF2B5EF4-FFF2-40B4-BE49-F238E27FC236}">
                <a16:creationId xmlns:a16="http://schemas.microsoft.com/office/drawing/2014/main" id="{39C7FD2A-A90D-4369-90FF-B40DCDDC9035}"/>
              </a:ext>
            </a:extLst>
          </p:cNvPr>
          <p:cNvSpPr txBox="1"/>
          <p:nvPr/>
        </p:nvSpPr>
        <p:spPr>
          <a:xfrm>
            <a:off x="8036643" y="4432469"/>
            <a:ext cx="478707" cy="292388"/>
          </a:xfrm>
          <a:prstGeom prst="rect">
            <a:avLst/>
          </a:prstGeom>
          <a:solidFill>
            <a:schemeClr val="bg1"/>
          </a:solidFill>
        </p:spPr>
        <p:txBody>
          <a:bodyPr wrap="square" rtlCol="0">
            <a:spAutoFit/>
          </a:bodyPr>
          <a:lstStyle/>
          <a:p>
            <a:r>
              <a:rPr lang="en-US" sz="1300" dirty="0"/>
              <a:t>12%</a:t>
            </a:r>
          </a:p>
        </p:txBody>
      </p:sp>
    </p:spTree>
    <p:extLst>
      <p:ext uri="{BB962C8B-B14F-4D97-AF65-F5344CB8AC3E}">
        <p14:creationId xmlns:p14="http://schemas.microsoft.com/office/powerpoint/2010/main" val="26938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CBCCA-1CC1-47FC-9954-74FDDE9705F6}"/>
              </a:ext>
            </a:extLst>
          </p:cNvPr>
          <p:cNvSpPr>
            <a:spLocks noGrp="1"/>
          </p:cNvSpPr>
          <p:nvPr>
            <p:ph type="sldNum" sz="quarter" idx="12"/>
          </p:nvPr>
        </p:nvSpPr>
        <p:spPr/>
        <p:txBody>
          <a:bodyPr/>
          <a:lstStyle/>
          <a:p>
            <a:fld id="{768BC63C-A90F-384A-918D-1423499908E7}" type="slidenum">
              <a:rPr lang="en-US" smtClean="0"/>
              <a:t>9</a:t>
            </a:fld>
            <a:endParaRPr lang="en-US" dirty="0"/>
          </a:p>
        </p:txBody>
      </p:sp>
      <p:pic>
        <p:nvPicPr>
          <p:cNvPr id="5" name="Picture 4">
            <a:extLst>
              <a:ext uri="{FF2B5EF4-FFF2-40B4-BE49-F238E27FC236}">
                <a16:creationId xmlns:a16="http://schemas.microsoft.com/office/drawing/2014/main" id="{567A7557-A21E-4053-9CD2-96FE6DBB2E43}"/>
              </a:ext>
            </a:extLst>
          </p:cNvPr>
          <p:cNvPicPr>
            <a:picLocks noChangeAspect="1"/>
          </p:cNvPicPr>
          <p:nvPr/>
        </p:nvPicPr>
        <p:blipFill rotWithShape="1">
          <a:blip r:embed="rId2"/>
          <a:srcRect t="15613" b="8112"/>
          <a:stretch/>
        </p:blipFill>
        <p:spPr>
          <a:xfrm>
            <a:off x="466616" y="1552638"/>
            <a:ext cx="8309084" cy="4234845"/>
          </a:xfrm>
          <a:prstGeom prst="rect">
            <a:avLst/>
          </a:prstGeom>
        </p:spPr>
      </p:pic>
      <p:cxnSp>
        <p:nvCxnSpPr>
          <p:cNvPr id="6" name="Straight Connector 5">
            <a:extLst>
              <a:ext uri="{FF2B5EF4-FFF2-40B4-BE49-F238E27FC236}">
                <a16:creationId xmlns:a16="http://schemas.microsoft.com/office/drawing/2014/main" id="{33C77114-63FE-4613-B1B3-78EF210AC322}"/>
              </a:ext>
            </a:extLst>
          </p:cNvPr>
          <p:cNvCxnSpPr/>
          <p:nvPr/>
        </p:nvCxnSpPr>
        <p:spPr>
          <a:xfrm>
            <a:off x="42958" y="535315"/>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FE1269-00FC-44F9-9CBD-245151CBB5F9}"/>
              </a:ext>
            </a:extLst>
          </p:cNvPr>
          <p:cNvSpPr txBox="1"/>
          <p:nvPr/>
        </p:nvSpPr>
        <p:spPr>
          <a:xfrm>
            <a:off x="666751" y="135205"/>
            <a:ext cx="7848599" cy="830997"/>
          </a:xfrm>
          <a:prstGeom prst="rect">
            <a:avLst/>
          </a:prstGeom>
          <a:noFill/>
        </p:spPr>
        <p:txBody>
          <a:bodyPr wrap="square" rtlCol="0">
            <a:spAutoFit/>
          </a:bodyPr>
          <a:lstStyle/>
          <a:p>
            <a:pPr algn="ctr"/>
            <a:r>
              <a:rPr lang="en-US" sz="2400" b="1" dirty="0">
                <a:solidFill>
                  <a:srgbClr val="552733"/>
                </a:solidFill>
                <a:ea typeface="Arial" charset="0"/>
                <a:cs typeface="Arial" charset="0"/>
              </a:rPr>
              <a:t>INSURANCE STATUS OF HEALTHCARE FOR THE HOMELESS (HCH) PATIENTS, 2011-2014</a:t>
            </a:r>
            <a:r>
              <a:rPr lang="en-US" sz="2400" b="1" baseline="30000" dirty="0">
                <a:solidFill>
                  <a:srgbClr val="552733"/>
                </a:solidFill>
                <a:ea typeface="Arial" charset="0"/>
                <a:cs typeface="Arial" charset="0"/>
              </a:rPr>
              <a:t>2</a:t>
            </a:r>
            <a:endParaRPr lang="en-US" sz="2400" b="1" dirty="0">
              <a:solidFill>
                <a:srgbClr val="552733"/>
              </a:solidFill>
              <a:ea typeface="Arial" charset="0"/>
              <a:cs typeface="Arial" charset="0"/>
            </a:endParaRPr>
          </a:p>
        </p:txBody>
      </p:sp>
    </p:spTree>
    <p:extLst>
      <p:ext uri="{BB962C8B-B14F-4D97-AF65-F5344CB8AC3E}">
        <p14:creationId xmlns:p14="http://schemas.microsoft.com/office/powerpoint/2010/main" val="3450243783"/>
      </p:ext>
    </p:extLst>
  </p:cSld>
  <p:clrMapOvr>
    <a:masterClrMapping/>
  </p:clrMapOvr>
</p:sld>
</file>

<file path=ppt/theme/theme1.xml><?xml version="1.0" encoding="utf-8"?>
<a:theme xmlns:a="http://schemas.openxmlformats.org/drawingml/2006/main" name="Office Theme">
  <a:themeElements>
    <a:clrScheme name="HMA">
      <a:dk1>
        <a:srgbClr val="000000"/>
      </a:dk1>
      <a:lt1>
        <a:srgbClr val="FFFFFF"/>
      </a:lt1>
      <a:dk2>
        <a:srgbClr val="44546A"/>
      </a:dk2>
      <a:lt2>
        <a:srgbClr val="E7E6E6"/>
      </a:lt2>
      <a:accent1>
        <a:srgbClr val="0F65A7"/>
      </a:accent1>
      <a:accent2>
        <a:srgbClr val="86AB5D"/>
      </a:accent2>
      <a:accent3>
        <a:srgbClr val="552533"/>
      </a:accent3>
      <a:accent4>
        <a:srgbClr val="75A6CB"/>
      </a:accent4>
      <a:accent5>
        <a:srgbClr val="B7D794"/>
      </a:accent5>
      <a:accent6>
        <a:srgbClr val="7C455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4910</TotalTime>
  <Words>2115</Words>
  <Application>Microsoft Office PowerPoint</Application>
  <PresentationFormat>On-screen Show (4:3)</PresentationFormat>
  <Paragraphs>315</Paragraphs>
  <Slides>29</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ＭＳ Ｐゴシック</vt:lpstr>
      <vt:lpstr>ＭＳ Ｐゴシック</vt:lpstr>
      <vt:lpstr>Arial</vt:lpstr>
      <vt:lpstr>Arial Black</vt:lpstr>
      <vt:lpstr>Book Antiqua</vt:lpstr>
      <vt:lpstr>Calibri</vt:lpstr>
      <vt:lpstr>Calibri Light</vt:lpstr>
      <vt:lpstr>Courier New</vt:lpstr>
      <vt:lpstr>Georgia</vt:lpstr>
      <vt:lpstr>Gill Sans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Hudson</dc:creator>
  <cp:lastModifiedBy>Alona Nenko</cp:lastModifiedBy>
  <cp:revision>521</cp:revision>
  <cp:lastPrinted>2018-03-27T21:57:30Z</cp:lastPrinted>
  <dcterms:created xsi:type="dcterms:W3CDTF">2016-05-26T12:42:21Z</dcterms:created>
  <dcterms:modified xsi:type="dcterms:W3CDTF">2018-06-07T16:17:43Z</dcterms:modified>
</cp:coreProperties>
</file>