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7.xml" ContentType="application/vnd.openxmlformats-officedocument.drawingml.chart+xml"/>
  <Override PartName="/ppt/drawings/drawing2.xml" ContentType="application/vnd.openxmlformats-officedocument.drawingml.chartshape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8.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3.xml" ContentType="application/vnd.openxmlformats-officedocument.drawingml.chartshapes+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9.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4.xml" ContentType="application/vnd.openxmlformats-officedocument.drawingml.chartshapes+xml"/>
  <Override PartName="/ppt/charts/chart10.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11.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handoutMasterIdLst>
    <p:handoutMasterId r:id="rId40"/>
  </p:handoutMasterIdLst>
  <p:sldIdLst>
    <p:sldId id="534" r:id="rId2"/>
    <p:sldId id="703" r:id="rId3"/>
    <p:sldId id="709" r:id="rId4"/>
    <p:sldId id="751" r:id="rId5"/>
    <p:sldId id="752" r:id="rId6"/>
    <p:sldId id="753" r:id="rId7"/>
    <p:sldId id="754" r:id="rId8"/>
    <p:sldId id="755" r:id="rId9"/>
    <p:sldId id="756" r:id="rId10"/>
    <p:sldId id="757" r:id="rId11"/>
    <p:sldId id="758" r:id="rId12"/>
    <p:sldId id="759" r:id="rId13"/>
    <p:sldId id="760" r:id="rId14"/>
    <p:sldId id="761" r:id="rId15"/>
    <p:sldId id="712" r:id="rId16"/>
    <p:sldId id="764" r:id="rId17"/>
    <p:sldId id="714" r:id="rId18"/>
    <p:sldId id="715" r:id="rId19"/>
    <p:sldId id="737" r:id="rId20"/>
    <p:sldId id="716" r:id="rId21"/>
    <p:sldId id="730" r:id="rId22"/>
    <p:sldId id="733" r:id="rId23"/>
    <p:sldId id="739" r:id="rId24"/>
    <p:sldId id="740" r:id="rId25"/>
    <p:sldId id="765" r:id="rId26"/>
    <p:sldId id="736" r:id="rId27"/>
    <p:sldId id="741" r:id="rId28"/>
    <p:sldId id="742" r:id="rId29"/>
    <p:sldId id="743" r:id="rId30"/>
    <p:sldId id="744" r:id="rId31"/>
    <p:sldId id="745" r:id="rId32"/>
    <p:sldId id="746" r:id="rId33"/>
    <p:sldId id="766" r:id="rId34"/>
    <p:sldId id="749" r:id="rId35"/>
    <p:sldId id="748" r:id="rId36"/>
    <p:sldId id="701" r:id="rId37"/>
    <p:sldId id="727" r:id="rId3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len Breslin" initials="EB" lastIdx="4" clrIdx="0">
    <p:extLst>
      <p:ext uri="{19B8F6BF-5375-455C-9EA6-DF929625EA0E}">
        <p15:presenceInfo xmlns:p15="http://schemas.microsoft.com/office/powerpoint/2012/main" userId="S-1-5-21-565777859-672028841-965413785-13346" providerId="AD"/>
      </p:ext>
    </p:extLst>
  </p:cmAuthor>
  <p:cmAuthor id="2" name="Barbara Edwards" initials="BE" lastIdx="43" clrIdx="1">
    <p:extLst>
      <p:ext uri="{19B8F6BF-5375-455C-9EA6-DF929625EA0E}">
        <p15:presenceInfo xmlns:p15="http://schemas.microsoft.com/office/powerpoint/2012/main" userId="S-1-5-21-565777859-672028841-965413785-13682" providerId="AD"/>
      </p:ext>
    </p:extLst>
  </p:cmAuthor>
  <p:cmAuthor id="3" name="Sarah Barth" initials="SB" lastIdx="12" clrIdx="2">
    <p:extLst>
      <p:ext uri="{19B8F6BF-5375-455C-9EA6-DF929625EA0E}">
        <p15:presenceInfo xmlns:p15="http://schemas.microsoft.com/office/powerpoint/2012/main" userId="S-1-5-21-565777859-672028841-965413785-1370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544" autoAdjust="0"/>
    <p:restoredTop sz="90590" autoAdjust="0"/>
  </p:normalViewPr>
  <p:slideViewPr>
    <p:cSldViewPr snapToGrid="0">
      <p:cViewPr varScale="1">
        <p:scale>
          <a:sx n="65" d="100"/>
          <a:sy n="65" d="100"/>
        </p:scale>
        <p:origin x="426" y="78"/>
      </p:cViewPr>
      <p:guideLst/>
    </p:cSldViewPr>
  </p:slideViewPr>
  <p:outlineViewPr>
    <p:cViewPr>
      <p:scale>
        <a:sx n="33" d="100"/>
        <a:sy n="33" d="100"/>
      </p:scale>
      <p:origin x="0" y="-10380"/>
    </p:cViewPr>
    <p:sldLst>
      <p:sld r:id="rId1" collapse="1"/>
    </p:sldLst>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0" d="100"/>
          <a:sy n="80" d="100"/>
        </p:scale>
        <p:origin x="2040"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_rels/viewProps.xml.rels><?xml version="1.0" encoding="UTF-8" standalone="yes"?>
<Relationships xmlns="http://schemas.openxmlformats.org/package/2006/relationships"><Relationship Id="rId1"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file:///C:\Users\ebreslin\Documents\LTSS%20webinar_data.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ebreslin\Documents\LTSS%20webinar_data.xlsx" TargetMode="External"/><Relationship Id="rId2" Type="http://schemas.microsoft.com/office/2011/relationships/chartColorStyle" Target="colors7.xml"/><Relationship Id="rId1" Type="http://schemas.microsoft.com/office/2011/relationships/chartStyle" Target="style7.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ebreslin\Documents\LTSS%20webinar%20database_2.28.18_3.8.18.xlsx" TargetMode="External"/><Relationship Id="rId2" Type="http://schemas.microsoft.com/office/2011/relationships/chartColorStyle" Target="colors8.xml"/><Relationship Id="rId1" Type="http://schemas.microsoft.com/office/2011/relationships/chartStyle" Target="style8.xml"/></Relationships>
</file>

<file path=ppt/charts/_rels/chart2.xml.rels><?xml version="1.0" encoding="UTF-8" standalone="yes"?>
<Relationships xmlns="http://schemas.openxmlformats.org/package/2006/relationships"><Relationship Id="rId3" Type="http://schemas.openxmlformats.org/officeDocument/2006/relationships/oleObject" Target="file:///C:\Users\ebreslin\Documents\LTSS%20webinar_data.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ebreslin\Documents\LTSS%20webinar_data.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ebreslin\Documents\LTSS%20webinar_data.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Users\ebreslin\Documents\LTSS%20webinar_data.xlsx" TargetMode="External"/></Relationships>
</file>

<file path=ppt/charts/_rels/chart8.xml.rels><?xml version="1.0" encoding="UTF-8" standalone="yes"?>
<Relationships xmlns="http://schemas.openxmlformats.org/package/2006/relationships"><Relationship Id="rId3" Type="http://schemas.openxmlformats.org/officeDocument/2006/relationships/oleObject" Target="file:///C:\Users\ebreslin\Documents\LTSS%20webinar%20database_2.28.18_3.8.18.xlsx"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3.xml"/></Relationships>
</file>

<file path=ppt/charts/_rels/chart9.xml.rels><?xml version="1.0" encoding="UTF-8" standalone="yes"?>
<Relationships xmlns="http://schemas.openxmlformats.org/package/2006/relationships"><Relationship Id="rId3" Type="http://schemas.openxmlformats.org/officeDocument/2006/relationships/oleObject" Target="file:///C:\Users\ebreslin\Documents\LTSS%20webinar_data.xlsx" TargetMode="Externa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b="1" dirty="0"/>
              <a:t>National</a:t>
            </a:r>
            <a:r>
              <a:rPr lang="en-US" sz="1600" b="1" baseline="0" dirty="0"/>
              <a:t> </a:t>
            </a:r>
            <a:r>
              <a:rPr lang="en-US" sz="1600" b="1" dirty="0"/>
              <a:t>LTSS Spending,</a:t>
            </a:r>
            <a:r>
              <a:rPr lang="en-US" sz="1600" b="1" baseline="0" dirty="0"/>
              <a:t> $310 Billion in 2013 </a:t>
            </a:r>
          </a:p>
          <a:p>
            <a:pPr>
              <a:defRPr sz="1600"/>
            </a:pPr>
            <a:r>
              <a:rPr lang="en-US" sz="1600" b="1" baseline="0" dirty="0"/>
              <a:t>(Data from Kaiser Family Foundation)</a:t>
            </a:r>
            <a:endParaRPr lang="en-US" sz="1600" b="1" dirty="0"/>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Sheet37!$E$6</c:f>
              <c:strCache>
                <c:ptCount val="1"/>
                <c:pt idx="0">
                  <c:v>KFF (2013) </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736-4D0C-A3AE-FD4AA20E36F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736-4D0C-A3AE-FD4AA20E36F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736-4D0C-A3AE-FD4AA20E36F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736-4D0C-A3AE-FD4AA20E36F6}"/>
              </c:ext>
            </c:extLst>
          </c:dPt>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Sheet37!$D$7:$D$10</c:f>
              <c:strCache>
                <c:ptCount val="4"/>
                <c:pt idx="0">
                  <c:v>Private insurance</c:v>
                </c:pt>
                <c:pt idx="1">
                  <c:v>Out of pocket </c:v>
                </c:pt>
                <c:pt idx="2">
                  <c:v>Other public</c:v>
                </c:pt>
                <c:pt idx="3">
                  <c:v>Medicaid</c:v>
                </c:pt>
              </c:strCache>
            </c:strRef>
          </c:cat>
          <c:val>
            <c:numRef>
              <c:f>Sheet37!$E$7:$E$10</c:f>
              <c:numCache>
                <c:formatCode>0%</c:formatCode>
                <c:ptCount val="4"/>
                <c:pt idx="0">
                  <c:v>0.08</c:v>
                </c:pt>
                <c:pt idx="1">
                  <c:v>0.19</c:v>
                </c:pt>
                <c:pt idx="2">
                  <c:v>0.21</c:v>
                </c:pt>
                <c:pt idx="3">
                  <c:v>0.51</c:v>
                </c:pt>
              </c:numCache>
            </c:numRef>
          </c:val>
          <c:extLst>
            <c:ext xmlns:c16="http://schemas.microsoft.com/office/drawing/2014/chart" uri="{C3380CC4-5D6E-409C-BE32-E72D297353CC}">
              <c16:uniqueId val="{00000008-4736-4D0C-A3AE-FD4AA20E36F6}"/>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w="38100">
      <a:solidFill>
        <a:schemeClr val="accent1"/>
      </a:solid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dirty="0"/>
              <a:t>Highest-ranking</a:t>
            </a:r>
            <a:r>
              <a:rPr lang="en-US" b="1" baseline="0" dirty="0"/>
              <a:t> states</a:t>
            </a:r>
            <a:endParaRPr lang="en-US" b="1" dirty="0"/>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1"/>
          <c:order val="1"/>
          <c:spPr>
            <a:solidFill>
              <a:schemeClr val="accent2"/>
            </a:solidFill>
            <a:ln>
              <a:noFill/>
            </a:ln>
            <a:effectLst/>
          </c:spPr>
          <c:invertIfNegative val="0"/>
          <c:cat>
            <c:strRef>
              <c:f>Sheet35!$G$21:$G$25</c:f>
              <c:strCache>
                <c:ptCount val="5"/>
                <c:pt idx="0">
                  <c:v>Washington</c:v>
                </c:pt>
                <c:pt idx="1">
                  <c:v>Minnesota</c:v>
                </c:pt>
                <c:pt idx="2">
                  <c:v>Vermont</c:v>
                </c:pt>
                <c:pt idx="3">
                  <c:v>Oregon</c:v>
                </c:pt>
                <c:pt idx="4">
                  <c:v>Alaska</c:v>
                </c:pt>
              </c:strCache>
            </c:strRef>
          </c:cat>
          <c:val>
            <c:numRef>
              <c:f>Sheet35!$I$21:$I$25</c:f>
              <c:numCache>
                <c:formatCode>General</c:formatCode>
                <c:ptCount val="5"/>
                <c:pt idx="0">
                  <c:v>5</c:v>
                </c:pt>
                <c:pt idx="1">
                  <c:v>4</c:v>
                </c:pt>
                <c:pt idx="2">
                  <c:v>3</c:v>
                </c:pt>
                <c:pt idx="3">
                  <c:v>2</c:v>
                </c:pt>
                <c:pt idx="4">
                  <c:v>1</c:v>
                </c:pt>
              </c:numCache>
            </c:numRef>
          </c:val>
          <c:extLst>
            <c:ext xmlns:c16="http://schemas.microsoft.com/office/drawing/2014/chart" uri="{C3380CC4-5D6E-409C-BE32-E72D297353CC}">
              <c16:uniqueId val="{00000000-3DFF-44F4-B45B-7939795067BF}"/>
            </c:ext>
          </c:extLst>
        </c:ser>
        <c:dLbls>
          <c:showLegendKey val="0"/>
          <c:showVal val="0"/>
          <c:showCatName val="0"/>
          <c:showSerName val="0"/>
          <c:showPercent val="0"/>
          <c:showBubbleSize val="0"/>
        </c:dLbls>
        <c:gapWidth val="219"/>
        <c:overlap val="-27"/>
        <c:axId val="303082408"/>
        <c:axId val="303083064"/>
        <c:extLst>
          <c:ext xmlns:c15="http://schemas.microsoft.com/office/drawing/2012/chart" uri="{02D57815-91ED-43cb-92C2-25804820EDAC}">
            <c15:filteredBarSeries>
              <c15:ser>
                <c:idx val="0"/>
                <c:order val="0"/>
                <c:spPr>
                  <a:solidFill>
                    <a:schemeClr val="accent1"/>
                  </a:solidFill>
                  <a:ln>
                    <a:noFill/>
                  </a:ln>
                  <a:effectLst/>
                </c:spPr>
                <c:invertIfNegative val="0"/>
                <c:cat>
                  <c:strRef>
                    <c:extLst>
                      <c:ext uri="{02D57815-91ED-43cb-92C2-25804820EDAC}">
                        <c15:formulaRef>
                          <c15:sqref>Sheet35!$G$21:$G$25</c15:sqref>
                        </c15:formulaRef>
                      </c:ext>
                    </c:extLst>
                    <c:strCache>
                      <c:ptCount val="5"/>
                      <c:pt idx="0">
                        <c:v>Washington</c:v>
                      </c:pt>
                      <c:pt idx="1">
                        <c:v>Minnesota</c:v>
                      </c:pt>
                      <c:pt idx="2">
                        <c:v>Vermont</c:v>
                      </c:pt>
                      <c:pt idx="3">
                        <c:v>Oregon</c:v>
                      </c:pt>
                      <c:pt idx="4">
                        <c:v>Alaska</c:v>
                      </c:pt>
                    </c:strCache>
                  </c:strRef>
                </c:cat>
                <c:val>
                  <c:numRef>
                    <c:extLst>
                      <c:ext uri="{02D57815-91ED-43cb-92C2-25804820EDAC}">
                        <c15:formulaRef>
                          <c15:sqref>Sheet35!$H$21:$H$25</c15:sqref>
                        </c15:formulaRef>
                      </c:ext>
                    </c:extLst>
                    <c:numCache>
                      <c:formatCode>General</c:formatCode>
                      <c:ptCount val="5"/>
                    </c:numCache>
                  </c:numRef>
                </c:val>
                <c:extLst>
                  <c:ext xmlns:c16="http://schemas.microsoft.com/office/drawing/2014/chart" uri="{C3380CC4-5D6E-409C-BE32-E72D297353CC}">
                    <c16:uniqueId val="{00000001-3DFF-44F4-B45B-7939795067BF}"/>
                  </c:ext>
                </c:extLst>
              </c15:ser>
            </c15:filteredBarSeries>
          </c:ext>
        </c:extLst>
      </c:barChart>
      <c:catAx>
        <c:axId val="303082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303083064"/>
        <c:crosses val="autoZero"/>
        <c:auto val="1"/>
        <c:lblAlgn val="ctr"/>
        <c:lblOffset val="100"/>
        <c:noMultiLvlLbl val="0"/>
      </c:catAx>
      <c:valAx>
        <c:axId val="3030830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03082408"/>
        <c:crosses val="autoZero"/>
        <c:crossBetween val="between"/>
      </c:valAx>
      <c:spPr>
        <a:noFill/>
        <a:ln w="25400">
          <a:noFill/>
        </a:ln>
        <a:effectLst/>
      </c:spPr>
    </c:plotArea>
    <c:plotVisOnly val="1"/>
    <c:dispBlanksAs val="gap"/>
    <c:showDLblsOverMax val="0"/>
  </c:chart>
  <c:spPr>
    <a:noFill/>
    <a:ln w="12700">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sz="1400" b="1"/>
              <a:t>States with Integrated Models for Beneficiaries with Medicaid and/or Medicare coverage</a:t>
            </a:r>
          </a:p>
          <a:p>
            <a:pPr>
              <a:defRPr sz="1400" b="1"/>
            </a:pPr>
            <a:r>
              <a:rPr lang="en-US" sz="1400" b="1"/>
              <a:t>n = 51 states including DC</a:t>
            </a:r>
          </a:p>
          <a:p>
            <a:pPr>
              <a:defRPr sz="1400" b="1"/>
            </a:pPr>
            <a:r>
              <a:rPr lang="en-US" sz="1400" b="1"/>
              <a:t>Status as of March 2018 (Sources include HMA, NPA, and CMS) </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Sheet2!$E$7:$E$10</c:f>
              <c:strCache>
                <c:ptCount val="4"/>
                <c:pt idx="0">
                  <c:v>FAI</c:v>
                </c:pt>
                <c:pt idx="1">
                  <c:v>MLTSS</c:v>
                </c:pt>
                <c:pt idx="2">
                  <c:v>FIDE SNP</c:v>
                </c:pt>
                <c:pt idx="3">
                  <c:v>PACE</c:v>
                </c:pt>
              </c:strCache>
            </c:strRef>
          </c:cat>
          <c:val>
            <c:numRef>
              <c:f>Sheet2!$F$7:$F$10</c:f>
              <c:numCache>
                <c:formatCode>General</c:formatCode>
                <c:ptCount val="4"/>
                <c:pt idx="0">
                  <c:v>10</c:v>
                </c:pt>
                <c:pt idx="1">
                  <c:v>24</c:v>
                </c:pt>
                <c:pt idx="2">
                  <c:v>8</c:v>
                </c:pt>
                <c:pt idx="3">
                  <c:v>31</c:v>
                </c:pt>
              </c:numCache>
            </c:numRef>
          </c:val>
          <c:extLst>
            <c:ext xmlns:c16="http://schemas.microsoft.com/office/drawing/2014/chart" uri="{C3380CC4-5D6E-409C-BE32-E72D297353CC}">
              <c16:uniqueId val="{00000000-9555-4BED-A1C8-3F8B0EA47F83}"/>
            </c:ext>
          </c:extLst>
        </c:ser>
        <c:dLbls>
          <c:showLegendKey val="0"/>
          <c:showVal val="0"/>
          <c:showCatName val="0"/>
          <c:showSerName val="0"/>
          <c:showPercent val="0"/>
          <c:showBubbleSize val="0"/>
        </c:dLbls>
        <c:gapWidth val="219"/>
        <c:overlap val="-27"/>
        <c:axId val="460278328"/>
        <c:axId val="460278656"/>
      </c:barChart>
      <c:catAx>
        <c:axId val="460278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460278656"/>
        <c:crosses val="autoZero"/>
        <c:auto val="1"/>
        <c:lblAlgn val="ctr"/>
        <c:lblOffset val="100"/>
        <c:noMultiLvlLbl val="0"/>
      </c:catAx>
      <c:valAx>
        <c:axId val="4602786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60278328"/>
        <c:crosses val="autoZero"/>
        <c:crossBetween val="between"/>
      </c:valAx>
      <c:spPr>
        <a:noFill/>
        <a:ln>
          <a:noFill/>
        </a:ln>
        <a:effectLst/>
      </c:spPr>
    </c:plotArea>
    <c:plotVisOnly val="1"/>
    <c:dispBlanksAs val="gap"/>
    <c:showDLblsOverMax val="0"/>
  </c:chart>
  <c:spPr>
    <a:noFill/>
    <a:ln w="38100">
      <a:solidFill>
        <a:schemeClr val="accent1"/>
      </a:solidFill>
    </a:ln>
    <a:effectLst/>
  </c:spPr>
  <c:txPr>
    <a:bodyPr/>
    <a:lstStyle/>
    <a:p>
      <a:pPr>
        <a:defRPr sz="12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en-US" sz="1600" b="1" dirty="0"/>
              <a:t>LTSS</a:t>
            </a:r>
            <a:r>
              <a:rPr lang="en-US" sz="1600" b="1" baseline="0" dirty="0"/>
              <a:t> Accounts for 30% of Medicaid Expenditures</a:t>
            </a:r>
          </a:p>
          <a:p>
            <a:pPr>
              <a:defRPr sz="1600" b="1"/>
            </a:pPr>
            <a:r>
              <a:rPr lang="en-US" sz="1600" b="1" baseline="0" dirty="0"/>
              <a:t>$524 B. in FY 2015 (Data from CMS)</a:t>
            </a:r>
            <a:endParaRPr lang="en-US" sz="1600" b="1" dirty="0"/>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D21-4439-A2AE-AF22533A851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D21-4439-A2AE-AF22533A851D}"/>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'LTSS services 2017 rpt'!$X$12:$X$13</c:f>
              <c:strCache>
                <c:ptCount val="2"/>
                <c:pt idx="0">
                  <c:v>Total LTSS </c:v>
                </c:pt>
                <c:pt idx="1">
                  <c:v>Total Non LTSS</c:v>
                </c:pt>
              </c:strCache>
            </c:strRef>
          </c:cat>
          <c:val>
            <c:numRef>
              <c:f>'LTSS services 2017 rpt'!$Y$12:$Y$13</c:f>
              <c:numCache>
                <c:formatCode>\$#,##0;\$#,##0</c:formatCode>
                <c:ptCount val="2"/>
                <c:pt idx="0">
                  <c:v>158.20103499999999</c:v>
                </c:pt>
                <c:pt idx="1">
                  <c:v>366.08635399999997</c:v>
                </c:pt>
              </c:numCache>
            </c:numRef>
          </c:val>
          <c:extLst>
            <c:ext xmlns:c16="http://schemas.microsoft.com/office/drawing/2014/chart" uri="{C3380CC4-5D6E-409C-BE32-E72D297353CC}">
              <c16:uniqueId val="{00000004-1D21-4439-A2AE-AF22533A851D}"/>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w="38100">
      <a:solidFill>
        <a:schemeClr val="accent1"/>
      </a:solid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en-US" sz="1600" b="1" dirty="0"/>
              <a:t>People</a:t>
            </a:r>
            <a:r>
              <a:rPr lang="en-US" sz="1600" b="1" baseline="0" dirty="0"/>
              <a:t> who received Medicaid-covered LTSS, CY 2013, </a:t>
            </a:r>
          </a:p>
          <a:p>
            <a:pPr>
              <a:defRPr sz="1600" b="1"/>
            </a:pPr>
            <a:r>
              <a:rPr lang="en-US" sz="1600" b="1" baseline="0" dirty="0"/>
              <a:t>n = 5.2 million, (Data from CMS)</a:t>
            </a:r>
            <a:endParaRPr lang="en-US" sz="1600" b="1" dirty="0"/>
          </a:p>
        </c:rich>
      </c:tx>
      <c:layout>
        <c:manualLayout>
          <c:xMode val="edge"/>
          <c:yMode val="edge"/>
          <c:x val="0.1153606758805012"/>
          <c:y val="5.4908174724729543E-3"/>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530071409512622"/>
          <c:y val="0.1998199606319446"/>
          <c:w val="0.88934172684253099"/>
          <c:h val="0.67461087689450994"/>
        </c:manualLayout>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'number of LTSS'!$F$92:$F$94</c:f>
              <c:strCache>
                <c:ptCount val="3"/>
                <c:pt idx="0">
                  <c:v>Institutions </c:v>
                </c:pt>
                <c:pt idx="1">
                  <c:v>HCBS</c:v>
                </c:pt>
                <c:pt idx="2">
                  <c:v>Both </c:v>
                </c:pt>
              </c:strCache>
            </c:strRef>
          </c:cat>
          <c:val>
            <c:numRef>
              <c:f>'number of LTSS'!$G$92:$G$94</c:f>
              <c:numCache>
                <c:formatCode>_(* #,##0.0_);_(* \(#,##0.0\);_(* "-"??_);_(@_)</c:formatCode>
                <c:ptCount val="3"/>
                <c:pt idx="0">
                  <c:v>1.470154</c:v>
                </c:pt>
                <c:pt idx="1">
                  <c:v>3.4933640000000001</c:v>
                </c:pt>
                <c:pt idx="2">
                  <c:v>0.22255900000000001</c:v>
                </c:pt>
              </c:numCache>
            </c:numRef>
          </c:val>
          <c:extLst>
            <c:ext xmlns:c16="http://schemas.microsoft.com/office/drawing/2014/chart" uri="{C3380CC4-5D6E-409C-BE32-E72D297353CC}">
              <c16:uniqueId val="{00000000-3651-4ADB-9471-118BD5A2B739}"/>
            </c:ext>
          </c:extLst>
        </c:ser>
        <c:dLbls>
          <c:showLegendKey val="0"/>
          <c:showVal val="0"/>
          <c:showCatName val="0"/>
          <c:showSerName val="0"/>
          <c:showPercent val="0"/>
          <c:showBubbleSize val="0"/>
        </c:dLbls>
        <c:gapWidth val="219"/>
        <c:overlap val="-27"/>
        <c:axId val="218754272"/>
        <c:axId val="218754600"/>
      </c:barChart>
      <c:catAx>
        <c:axId val="2187542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218754600"/>
        <c:crosses val="autoZero"/>
        <c:auto val="1"/>
        <c:lblAlgn val="ctr"/>
        <c:lblOffset val="100"/>
        <c:noMultiLvlLbl val="0"/>
      </c:catAx>
      <c:valAx>
        <c:axId val="218754600"/>
        <c:scaling>
          <c:orientation val="minMax"/>
        </c:scaling>
        <c:delete val="0"/>
        <c:axPos val="l"/>
        <c:majorGridlines>
          <c:spPr>
            <a:ln w="9525" cap="flat" cmpd="sng" algn="ctr">
              <a:solidFill>
                <a:schemeClr val="tx1">
                  <a:lumMod val="15000"/>
                  <a:lumOff val="85000"/>
                </a:schemeClr>
              </a:solidFill>
              <a:round/>
            </a:ln>
            <a:effectLst/>
          </c:spPr>
        </c:majorGridlines>
        <c:numFmt formatCode="_(* #,##0.0_);_(* \(#,##0.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87542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US" sz="1800" b="1" dirty="0"/>
              <a:t>Costs</a:t>
            </a:r>
            <a:r>
              <a:rPr lang="en-US" sz="1800" b="1" baseline="0" dirty="0"/>
              <a:t> of </a:t>
            </a:r>
            <a:r>
              <a:rPr lang="en-US" sz="1800" b="1" dirty="0"/>
              <a:t>HCBS &amp; Institutional</a:t>
            </a:r>
            <a:r>
              <a:rPr lang="en-US" sz="1800" b="1" baseline="0" dirty="0"/>
              <a:t> Compared to Income</a:t>
            </a:r>
            <a:endParaRPr lang="en-US" sz="1800" b="1" dirty="0"/>
          </a:p>
        </c:rich>
      </c:tx>
      <c:layout>
        <c:manualLayout>
          <c:xMode val="edge"/>
          <c:yMode val="edge"/>
          <c:x val="0.13040479307291478"/>
          <c:y val="2.9942160405104355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800" b="1" i="0" u="none" strike="noStrike" kern="1200" baseline="0">
                    <a:solidFill>
                      <a:schemeClr val="tx1">
                        <a:lumMod val="75000"/>
                        <a:lumOff val="25000"/>
                      </a:schemeClr>
                    </a:solidFill>
                    <a:highlight>
                      <a:srgbClr val="C0C0C0"/>
                    </a:highlight>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Sheet34!$D$8:$D$13</c:f>
              <c:strCache>
                <c:ptCount val="6"/>
                <c:pt idx="0">
                  <c:v>HCBS (Adult day), 2017</c:v>
                </c:pt>
                <c:pt idx="1">
                  <c:v>HCBS (Homemaker), 2017</c:v>
                </c:pt>
                <c:pt idx="2">
                  <c:v>Institutional (Semi-Private Room), 2017</c:v>
                </c:pt>
                <c:pt idx="4">
                  <c:v>FPL Household (2 people), 2016</c:v>
                </c:pt>
                <c:pt idx="5">
                  <c:v>Median Household Income 65+, 2017</c:v>
                </c:pt>
              </c:strCache>
            </c:strRef>
          </c:cat>
          <c:val>
            <c:numRef>
              <c:f>Sheet34!$E$8:$E$13</c:f>
              <c:numCache>
                <c:formatCode>_("$"* #,##0_);_("$"* \(#,##0\);_("$"* "-"??_);_(@_)</c:formatCode>
                <c:ptCount val="6"/>
                <c:pt idx="0">
                  <c:v>18200</c:v>
                </c:pt>
                <c:pt idx="1">
                  <c:v>47934</c:v>
                </c:pt>
                <c:pt idx="2">
                  <c:v>85775</c:v>
                </c:pt>
                <c:pt idx="4">
                  <c:v>16240</c:v>
                </c:pt>
                <c:pt idx="5">
                  <c:v>40000</c:v>
                </c:pt>
              </c:numCache>
            </c:numRef>
          </c:val>
          <c:extLst>
            <c:ext xmlns:c16="http://schemas.microsoft.com/office/drawing/2014/chart" uri="{C3380CC4-5D6E-409C-BE32-E72D297353CC}">
              <c16:uniqueId val="{00000000-2B89-418B-8F23-B8962B6CA11F}"/>
            </c:ext>
          </c:extLst>
        </c:ser>
        <c:dLbls>
          <c:showLegendKey val="0"/>
          <c:showVal val="0"/>
          <c:showCatName val="0"/>
          <c:showSerName val="0"/>
          <c:showPercent val="0"/>
          <c:showBubbleSize val="0"/>
        </c:dLbls>
        <c:gapWidth val="219"/>
        <c:axId val="388744976"/>
        <c:axId val="388746616"/>
      </c:barChart>
      <c:catAx>
        <c:axId val="3887449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388746616"/>
        <c:crosses val="autoZero"/>
        <c:auto val="1"/>
        <c:lblAlgn val="ctr"/>
        <c:lblOffset val="100"/>
        <c:noMultiLvlLbl val="0"/>
      </c:catAx>
      <c:valAx>
        <c:axId val="388746616"/>
        <c:scaling>
          <c:orientation val="minMax"/>
        </c:scaling>
        <c:delete val="0"/>
        <c:axPos val="b"/>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388744976"/>
        <c:crosses val="autoZero"/>
        <c:crossBetween val="between"/>
      </c:valAx>
      <c:spPr>
        <a:noFill/>
        <a:ln>
          <a:noFill/>
        </a:ln>
        <a:effectLst/>
      </c:spPr>
    </c:plotArea>
    <c:plotVisOnly val="1"/>
    <c:dispBlanksAs val="gap"/>
    <c:showDLblsOverMax val="0"/>
  </c:chart>
  <c:spPr>
    <a:noFill/>
    <a:ln w="38100">
      <a:solidFill>
        <a:schemeClr val="accent1"/>
      </a:solidFill>
    </a:ln>
    <a:effectLst/>
  </c:spPr>
  <c:txPr>
    <a:bodyPr/>
    <a:lstStyle/>
    <a:p>
      <a:pPr>
        <a:defRPr sz="1400"/>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
          <c:y val="0"/>
          <c:w val="0.96887159533073997"/>
          <c:h val="0.69928079017728295"/>
        </c:manualLayout>
      </c:layout>
      <c:barChart>
        <c:barDir val="col"/>
        <c:grouping val="clustered"/>
        <c:varyColors val="0"/>
        <c:ser>
          <c:idx val="0"/>
          <c:order val="0"/>
          <c:tx>
            <c:strRef>
              <c:f>Sheet1!$B$1</c:f>
              <c:strCache>
                <c:ptCount val="1"/>
                <c:pt idx="0">
                  <c:v>FY 2017</c:v>
                </c:pt>
              </c:strCache>
            </c:strRef>
          </c:tx>
          <c:spPr>
            <a:solidFill>
              <a:srgbClr val="1F497D"/>
            </a:solidFill>
            <a:ln w="12700">
              <a:solidFill>
                <a:schemeClr val="tx1"/>
              </a:solidFill>
            </a:ln>
          </c:spPr>
          <c:invertIfNegative val="0"/>
          <c:dLbls>
            <c:dLbl>
              <c:idx val="1"/>
              <c:layout>
                <c:manualLayout>
                  <c:x val="1.3400318041249133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61F-4C55-B4E6-8086BB5B1C37}"/>
                </c:ext>
              </c:extLst>
            </c:dLbl>
            <c:spPr>
              <a:noFill/>
              <a:ln>
                <a:noFill/>
              </a:ln>
              <a:effectLst/>
            </c:spPr>
            <c:txPr>
              <a:bodyPr wrap="square" lIns="38100" tIns="19050" rIns="38100" bIns="19050" anchor="ctr">
                <a:spAutoFit/>
              </a:bodyPr>
              <a:lstStyle/>
              <a:p>
                <a:pPr>
                  <a:defRPr baseline="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Sheet1!$A$2:$A$9</c:f>
              <c:strCache>
                <c:ptCount val="8"/>
                <c:pt idx="0">
                  <c:v>Inpatient Hospitals</c:v>
                </c:pt>
                <c:pt idx="1">
                  <c:v>Nursing Facilities</c:v>
                </c:pt>
                <c:pt idx="2">
                  <c:v>MCOs</c:v>
                </c:pt>
                <c:pt idx="3">
                  <c:v>HCBS</c:v>
                </c:pt>
                <c:pt idx="4">
                  <c:v>Outpatient Hospital</c:v>
                </c:pt>
                <c:pt idx="5">
                  <c:v>Primary Care Physicians</c:v>
                </c:pt>
                <c:pt idx="6">
                  <c:v>Specialist Physicians</c:v>
                </c:pt>
                <c:pt idx="7">
                  <c:v>Dentists</c:v>
                </c:pt>
              </c:strCache>
            </c:strRef>
          </c:cat>
          <c:val>
            <c:numRef>
              <c:f>Sheet1!$B$2:$B$9</c:f>
              <c:numCache>
                <c:formatCode>General</c:formatCode>
                <c:ptCount val="8"/>
                <c:pt idx="0">
                  <c:v>17</c:v>
                </c:pt>
                <c:pt idx="1">
                  <c:v>36</c:v>
                </c:pt>
                <c:pt idx="2">
                  <c:v>30</c:v>
                </c:pt>
                <c:pt idx="3">
                  <c:v>27</c:v>
                </c:pt>
                <c:pt idx="4">
                  <c:v>17</c:v>
                </c:pt>
                <c:pt idx="5">
                  <c:v>14</c:v>
                </c:pt>
                <c:pt idx="6">
                  <c:v>13</c:v>
                </c:pt>
                <c:pt idx="7">
                  <c:v>11</c:v>
                </c:pt>
              </c:numCache>
            </c:numRef>
          </c:val>
          <c:extLst>
            <c:ext xmlns:c16="http://schemas.microsoft.com/office/drawing/2014/chart" uri="{C3380CC4-5D6E-409C-BE32-E72D297353CC}">
              <c16:uniqueId val="{00000000-59EC-4276-B969-334138D69F17}"/>
            </c:ext>
          </c:extLst>
        </c:ser>
        <c:ser>
          <c:idx val="1"/>
          <c:order val="1"/>
          <c:tx>
            <c:strRef>
              <c:f>Sheet1!$C$1</c:f>
              <c:strCache>
                <c:ptCount val="1"/>
                <c:pt idx="0">
                  <c:v>Adopted FY 2018</c:v>
                </c:pt>
              </c:strCache>
            </c:strRef>
          </c:tx>
          <c:spPr>
            <a:solidFill>
              <a:schemeClr val="accent1">
                <a:lumMod val="20000"/>
                <a:lumOff val="80000"/>
              </a:schemeClr>
            </a:solidFill>
            <a:ln w="12700">
              <a:solidFill>
                <a:schemeClr val="tx1"/>
              </a:solidFill>
            </a:ln>
          </c:spPr>
          <c:invertIfNegative val="0"/>
          <c:dLbls>
            <c:dLbl>
              <c:idx val="1"/>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136-41C1-AE32-FF2FD2DDBEF0}"/>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Sheet1!$A$2:$A$9</c:f>
              <c:strCache>
                <c:ptCount val="8"/>
                <c:pt idx="0">
                  <c:v>Inpatient Hospitals</c:v>
                </c:pt>
                <c:pt idx="1">
                  <c:v>Nursing Facilities</c:v>
                </c:pt>
                <c:pt idx="2">
                  <c:v>MCOs</c:v>
                </c:pt>
                <c:pt idx="3">
                  <c:v>HCBS</c:v>
                </c:pt>
                <c:pt idx="4">
                  <c:v>Outpatient Hospital</c:v>
                </c:pt>
                <c:pt idx="5">
                  <c:v>Primary Care Physicians</c:v>
                </c:pt>
                <c:pt idx="6">
                  <c:v>Specialist Physicians</c:v>
                </c:pt>
                <c:pt idx="7">
                  <c:v>Dentists</c:v>
                </c:pt>
              </c:strCache>
            </c:strRef>
          </c:cat>
          <c:val>
            <c:numRef>
              <c:f>Sheet1!$C$2:$C$9</c:f>
              <c:numCache>
                <c:formatCode>General</c:formatCode>
                <c:ptCount val="8"/>
                <c:pt idx="0">
                  <c:v>17</c:v>
                </c:pt>
                <c:pt idx="1">
                  <c:v>28</c:v>
                </c:pt>
                <c:pt idx="2">
                  <c:v>27</c:v>
                </c:pt>
                <c:pt idx="3">
                  <c:v>29</c:v>
                </c:pt>
                <c:pt idx="4">
                  <c:v>16</c:v>
                </c:pt>
                <c:pt idx="5">
                  <c:v>12</c:v>
                </c:pt>
                <c:pt idx="6">
                  <c:v>10</c:v>
                </c:pt>
                <c:pt idx="7">
                  <c:v>9</c:v>
                </c:pt>
              </c:numCache>
            </c:numRef>
          </c:val>
          <c:extLst>
            <c:ext xmlns:c16="http://schemas.microsoft.com/office/drawing/2014/chart" uri="{C3380CC4-5D6E-409C-BE32-E72D297353CC}">
              <c16:uniqueId val="{00000001-59EC-4276-B969-334138D69F17}"/>
            </c:ext>
          </c:extLst>
        </c:ser>
        <c:dLbls>
          <c:showLegendKey val="0"/>
          <c:showVal val="0"/>
          <c:showCatName val="0"/>
          <c:showSerName val="0"/>
          <c:showPercent val="0"/>
          <c:showBubbleSize val="0"/>
        </c:dLbls>
        <c:gapWidth val="150"/>
        <c:axId val="-2119138304"/>
        <c:axId val="-2060702512"/>
      </c:barChart>
      <c:catAx>
        <c:axId val="-2119138304"/>
        <c:scaling>
          <c:orientation val="minMax"/>
        </c:scaling>
        <c:delete val="0"/>
        <c:axPos val="b"/>
        <c:numFmt formatCode="General" sourceLinked="0"/>
        <c:majorTickMark val="none"/>
        <c:minorTickMark val="none"/>
        <c:tickLblPos val="nextTo"/>
        <c:spPr>
          <a:ln w="12700">
            <a:solidFill>
              <a:schemeClr val="tx1"/>
            </a:solidFill>
          </a:ln>
        </c:spPr>
        <c:txPr>
          <a:bodyPr/>
          <a:lstStyle/>
          <a:p>
            <a:pPr>
              <a:defRPr sz="1400" b="1"/>
            </a:pPr>
            <a:endParaRPr lang="en-US"/>
          </a:p>
        </c:txPr>
        <c:crossAx val="-2060702512"/>
        <c:crosses val="autoZero"/>
        <c:auto val="1"/>
        <c:lblAlgn val="ctr"/>
        <c:lblOffset val="100"/>
        <c:noMultiLvlLbl val="0"/>
      </c:catAx>
      <c:valAx>
        <c:axId val="-2060702512"/>
        <c:scaling>
          <c:orientation val="minMax"/>
          <c:min val="0"/>
        </c:scaling>
        <c:delete val="1"/>
        <c:axPos val="l"/>
        <c:majorGridlines>
          <c:spPr>
            <a:ln>
              <a:noFill/>
            </a:ln>
          </c:spPr>
        </c:majorGridlines>
        <c:numFmt formatCode="General" sourceLinked="1"/>
        <c:majorTickMark val="out"/>
        <c:minorTickMark val="none"/>
        <c:tickLblPos val="nextTo"/>
        <c:crossAx val="-2119138304"/>
        <c:crosses val="autoZero"/>
        <c:crossBetween val="between"/>
      </c:valAx>
    </c:plotArea>
    <c:legend>
      <c:legendPos val="t"/>
      <c:layout>
        <c:manualLayout>
          <c:xMode val="edge"/>
          <c:yMode val="edge"/>
          <c:x val="0.62302055174123627"/>
          <c:y val="1.7156999690831318E-2"/>
          <c:w val="0.36003597708184287"/>
          <c:h val="0.16126047973596341"/>
        </c:manualLayout>
      </c:layout>
      <c:overlay val="0"/>
      <c:txPr>
        <a:bodyPr/>
        <a:lstStyle/>
        <a:p>
          <a:pPr>
            <a:defRPr sz="2000" b="1"/>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0274712960262682E-2"/>
          <c:y val="0.20457903722663398"/>
          <c:w val="0.96839080459770199"/>
          <c:h val="0.53392585562360684"/>
        </c:manualLayout>
      </c:layout>
      <c:barChart>
        <c:barDir val="col"/>
        <c:grouping val="clustered"/>
        <c:varyColors val="0"/>
        <c:ser>
          <c:idx val="0"/>
          <c:order val="0"/>
          <c:tx>
            <c:strRef>
              <c:f>Sheet1!$B$1</c:f>
              <c:strCache>
                <c:ptCount val="1"/>
                <c:pt idx="0">
                  <c:v>Imp 2017</c:v>
                </c:pt>
              </c:strCache>
            </c:strRef>
          </c:tx>
          <c:spPr>
            <a:solidFill>
              <a:srgbClr val="1F497D"/>
            </a:solidFill>
            <a:ln w="12700">
              <a:solidFill>
                <a:schemeClr val="tx1"/>
              </a:solidFill>
            </a:ln>
          </c:spPr>
          <c:invertIfNegative val="0"/>
          <c:dLbls>
            <c:numFmt formatCode="0;0" sourceLinked="0"/>
            <c:spPr>
              <a:noFill/>
              <a:ln>
                <a:noFill/>
              </a:ln>
              <a:effectLst/>
            </c:spPr>
            <c:txPr>
              <a:bodyPr/>
              <a:lstStyle/>
              <a:p>
                <a:pPr>
                  <a:defRPr b="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Inpatient Hospitals</c:v>
                </c:pt>
                <c:pt idx="1">
                  <c:v>Nursing Homes</c:v>
                </c:pt>
                <c:pt idx="2">
                  <c:v>MCOs</c:v>
                </c:pt>
                <c:pt idx="3">
                  <c:v>HCBS</c:v>
                </c:pt>
                <c:pt idx="4">
                  <c:v>Outpatient Hospitals</c:v>
                </c:pt>
                <c:pt idx="5">
                  <c:v>PCPs</c:v>
                </c:pt>
                <c:pt idx="6">
                  <c:v>Specialty Physicians</c:v>
                </c:pt>
                <c:pt idx="7">
                  <c:v>Dentists</c:v>
                </c:pt>
              </c:strCache>
            </c:strRef>
          </c:cat>
          <c:val>
            <c:numRef>
              <c:f>Sheet1!$B$2:$B$9</c:f>
              <c:numCache>
                <c:formatCode>General</c:formatCode>
                <c:ptCount val="8"/>
                <c:pt idx="0">
                  <c:v>-34</c:v>
                </c:pt>
                <c:pt idx="1">
                  <c:v>-15</c:v>
                </c:pt>
                <c:pt idx="2">
                  <c:v>-5</c:v>
                </c:pt>
                <c:pt idx="3">
                  <c:v>-2</c:v>
                </c:pt>
                <c:pt idx="4">
                  <c:v>-5</c:v>
                </c:pt>
                <c:pt idx="5">
                  <c:v>-6</c:v>
                </c:pt>
                <c:pt idx="6">
                  <c:v>-4</c:v>
                </c:pt>
                <c:pt idx="7">
                  <c:v>-3</c:v>
                </c:pt>
              </c:numCache>
            </c:numRef>
          </c:val>
          <c:extLst>
            <c:ext xmlns:c16="http://schemas.microsoft.com/office/drawing/2014/chart" uri="{C3380CC4-5D6E-409C-BE32-E72D297353CC}">
              <c16:uniqueId val="{00000000-FB9D-44DB-95AE-B8CD6CF68635}"/>
            </c:ext>
          </c:extLst>
        </c:ser>
        <c:ser>
          <c:idx val="1"/>
          <c:order val="1"/>
          <c:tx>
            <c:strRef>
              <c:f>Sheet1!$C$1</c:f>
              <c:strCache>
                <c:ptCount val="1"/>
                <c:pt idx="0">
                  <c:v>Adopted 2018</c:v>
                </c:pt>
              </c:strCache>
            </c:strRef>
          </c:tx>
          <c:spPr>
            <a:solidFill>
              <a:schemeClr val="accent1">
                <a:lumMod val="20000"/>
                <a:lumOff val="80000"/>
              </a:schemeClr>
            </a:solidFill>
            <a:ln w="12700">
              <a:solidFill>
                <a:schemeClr val="tx1"/>
              </a:solidFill>
            </a:ln>
          </c:spPr>
          <c:invertIfNegative val="0"/>
          <c:dLbls>
            <c:numFmt formatCode="0;0" sourceLinked="0"/>
            <c:spPr>
              <a:noFill/>
              <a:ln>
                <a:noFill/>
              </a:ln>
              <a:effectLst/>
            </c:spPr>
            <c:txPr>
              <a:bodyPr/>
              <a:lstStyle/>
              <a:p>
                <a:pPr>
                  <a:defRPr b="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Inpatient Hospitals</c:v>
                </c:pt>
                <c:pt idx="1">
                  <c:v>Nursing Homes</c:v>
                </c:pt>
                <c:pt idx="2">
                  <c:v>MCOs</c:v>
                </c:pt>
                <c:pt idx="3">
                  <c:v>HCBS</c:v>
                </c:pt>
                <c:pt idx="4">
                  <c:v>Outpatient Hospitals</c:v>
                </c:pt>
                <c:pt idx="5">
                  <c:v>PCPs</c:v>
                </c:pt>
                <c:pt idx="6">
                  <c:v>Specialty Physicians</c:v>
                </c:pt>
                <c:pt idx="7">
                  <c:v>Dentists</c:v>
                </c:pt>
              </c:strCache>
            </c:strRef>
          </c:cat>
          <c:val>
            <c:numRef>
              <c:f>Sheet1!$C$2:$C$9</c:f>
              <c:numCache>
                <c:formatCode>General</c:formatCode>
                <c:ptCount val="8"/>
                <c:pt idx="0">
                  <c:v>-33</c:v>
                </c:pt>
                <c:pt idx="1">
                  <c:v>-22</c:v>
                </c:pt>
                <c:pt idx="2">
                  <c:v>-5</c:v>
                </c:pt>
                <c:pt idx="3">
                  <c:v>-2</c:v>
                </c:pt>
                <c:pt idx="4">
                  <c:v>-6</c:v>
                </c:pt>
                <c:pt idx="5">
                  <c:v>-5</c:v>
                </c:pt>
                <c:pt idx="6">
                  <c:v>-4</c:v>
                </c:pt>
                <c:pt idx="7">
                  <c:v>-5</c:v>
                </c:pt>
              </c:numCache>
            </c:numRef>
          </c:val>
          <c:extLst>
            <c:ext xmlns:c16="http://schemas.microsoft.com/office/drawing/2014/chart" uri="{C3380CC4-5D6E-409C-BE32-E72D297353CC}">
              <c16:uniqueId val="{00000001-FB9D-44DB-95AE-B8CD6CF68635}"/>
            </c:ext>
          </c:extLst>
        </c:ser>
        <c:dLbls>
          <c:showLegendKey val="0"/>
          <c:showVal val="0"/>
          <c:showCatName val="0"/>
          <c:showSerName val="0"/>
          <c:showPercent val="0"/>
          <c:showBubbleSize val="0"/>
        </c:dLbls>
        <c:gapWidth val="150"/>
        <c:axId val="-2058575200"/>
        <c:axId val="-2058617600"/>
      </c:barChart>
      <c:catAx>
        <c:axId val="-2058575200"/>
        <c:scaling>
          <c:orientation val="minMax"/>
        </c:scaling>
        <c:delete val="0"/>
        <c:axPos val="b"/>
        <c:numFmt formatCode="General" sourceLinked="0"/>
        <c:majorTickMark val="none"/>
        <c:minorTickMark val="none"/>
        <c:tickLblPos val="none"/>
        <c:spPr>
          <a:ln>
            <a:solidFill>
              <a:schemeClr val="tx1"/>
            </a:solidFill>
          </a:ln>
        </c:spPr>
        <c:crossAx val="-2058617600"/>
        <c:crosses val="autoZero"/>
        <c:auto val="1"/>
        <c:lblAlgn val="ctr"/>
        <c:lblOffset val="100"/>
        <c:noMultiLvlLbl val="0"/>
      </c:catAx>
      <c:valAx>
        <c:axId val="-2058617600"/>
        <c:scaling>
          <c:orientation val="minMax"/>
        </c:scaling>
        <c:delete val="1"/>
        <c:axPos val="l"/>
        <c:majorGridlines>
          <c:spPr>
            <a:ln>
              <a:noFill/>
            </a:ln>
          </c:spPr>
        </c:majorGridlines>
        <c:numFmt formatCode="General" sourceLinked="1"/>
        <c:majorTickMark val="out"/>
        <c:minorTickMark val="none"/>
        <c:tickLblPos val="nextTo"/>
        <c:crossAx val="-2058575200"/>
        <c:crosses val="autoZero"/>
        <c:crossBetween val="between"/>
      </c:valAx>
      <c:spPr>
        <a:noFill/>
        <a:ln w="25400">
          <a:noFill/>
        </a:ln>
      </c:spPr>
    </c:plotArea>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dirty="0"/>
              <a:t>People who use Medicaid</a:t>
            </a:r>
            <a:r>
              <a:rPr lang="en-US" b="1" baseline="0" dirty="0"/>
              <a:t> LTSS by Population Group</a:t>
            </a:r>
          </a:p>
          <a:p>
            <a:pPr>
              <a:defRPr sz="1400" b="1" i="0" u="none" strike="noStrike" kern="1200" spc="0" baseline="0">
                <a:solidFill>
                  <a:schemeClr val="tx1">
                    <a:lumMod val="65000"/>
                    <a:lumOff val="35000"/>
                  </a:schemeClr>
                </a:solidFill>
                <a:latin typeface="+mn-lt"/>
                <a:ea typeface="+mn-ea"/>
                <a:cs typeface="+mn-cs"/>
              </a:defRPr>
            </a:pPr>
            <a:r>
              <a:rPr lang="en-US" b="1" baseline="0" dirty="0"/>
              <a:t>Source data: CMS, April 2017. </a:t>
            </a:r>
            <a:endParaRPr lang="en-US" b="1" dirty="0"/>
          </a:p>
        </c:rich>
      </c:tx>
      <c:overlay val="0"/>
      <c:spPr>
        <a:noFill/>
        <a:ln>
          <a:noFill/>
        </a:ln>
        <a:effectLst/>
      </c:spPr>
    </c:title>
    <c:autoTitleDeleted val="0"/>
    <c:plotArea>
      <c:layout>
        <c:manualLayout>
          <c:layoutTarget val="inner"/>
          <c:xMode val="edge"/>
          <c:yMode val="edge"/>
          <c:x val="5.471793766233618E-2"/>
          <c:y val="0.14703690447784937"/>
          <c:w val="0.94415341659170293"/>
          <c:h val="0.68820826373975985"/>
        </c:manualLayout>
      </c:layout>
      <c:barChart>
        <c:barDir val="col"/>
        <c:grouping val="clustered"/>
        <c:varyColors val="0"/>
        <c:ser>
          <c:idx val="0"/>
          <c:order val="0"/>
          <c:tx>
            <c:strRef>
              <c:f>'21-64 BENS 2013'!$L$79</c:f>
              <c:strCache>
                <c:ptCount val="1"/>
                <c:pt idx="0">
                  <c:v>Institutional Only</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'21-64 BENS 2013'!$K$80:$K$83</c:f>
              <c:strCache>
                <c:ptCount val="4"/>
                <c:pt idx="0">
                  <c:v>Under 21 (1.2 m. or 22%)</c:v>
                </c:pt>
                <c:pt idx="1">
                  <c:v>Adults, 21-64 (1.9 m. or 37%)</c:v>
                </c:pt>
                <c:pt idx="2">
                  <c:v>Seniors 65+(2.1 m. or 41%)</c:v>
                </c:pt>
                <c:pt idx="3">
                  <c:v>All (5.2 m.)</c:v>
                </c:pt>
              </c:strCache>
            </c:strRef>
          </c:cat>
          <c:val>
            <c:numRef>
              <c:f>'21-64 BENS 2013'!$L$80:$L$83</c:f>
              <c:numCache>
                <c:formatCode>0%</c:formatCode>
                <c:ptCount val="4"/>
                <c:pt idx="0">
                  <c:v>0.12897670569859224</c:v>
                </c:pt>
                <c:pt idx="1">
                  <c:v>0.18483948396871636</c:v>
                </c:pt>
                <c:pt idx="2">
                  <c:v>0.45863286372667345</c:v>
                </c:pt>
                <c:pt idx="3">
                  <c:v>0.28348094330261581</c:v>
                </c:pt>
              </c:numCache>
            </c:numRef>
          </c:val>
          <c:extLst>
            <c:ext xmlns:c16="http://schemas.microsoft.com/office/drawing/2014/chart" uri="{C3380CC4-5D6E-409C-BE32-E72D297353CC}">
              <c16:uniqueId val="{00000000-16B2-4F86-A009-1432F9516FE6}"/>
            </c:ext>
          </c:extLst>
        </c:ser>
        <c:ser>
          <c:idx val="1"/>
          <c:order val="1"/>
          <c:tx>
            <c:strRef>
              <c:f>'21-64 BENS 2013'!$M$79</c:f>
              <c:strCache>
                <c:ptCount val="1"/>
                <c:pt idx="0">
                  <c:v>HCBS Only</c:v>
                </c:pt>
              </c:strCache>
            </c:strRef>
          </c:tx>
          <c:spPr>
            <a:solidFill>
              <a:schemeClr val="accent2"/>
            </a:solidFill>
            <a:ln>
              <a:noFill/>
            </a:ln>
            <a:effectLst/>
          </c:spPr>
          <c:invertIfNegative val="0"/>
          <c:dLbls>
            <c:dLbl>
              <c:idx val="0"/>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DEAE294E-023F-40DC-B596-12FCCC3C461A}" type="VALUE">
                      <a:rPr lang="en-US" sz="1800"/>
                      <a:pPr>
                        <a:defRPr sz="900" b="0" i="0" u="none" strike="noStrike" kern="1200" baseline="0">
                          <a:solidFill>
                            <a:schemeClr val="tx1">
                              <a:lumMod val="75000"/>
                              <a:lumOff val="25000"/>
                            </a:schemeClr>
                          </a:solidFill>
                          <a:latin typeface="+mn-lt"/>
                          <a:ea typeface="+mn-ea"/>
                          <a:cs typeface="+mn-cs"/>
                        </a:defRPr>
                      </a:pPr>
                      <a:t>[VALUE]</a:t>
                    </a:fld>
                    <a:endParaRPr lang="en-US"/>
                  </a:p>
                </c:rich>
              </c:tx>
              <c:spPr>
                <a:noFill/>
                <a:ln>
                  <a:noFill/>
                </a:ln>
                <a:effectLst/>
              </c:sp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0-71C6-47D8-9336-D8BB2367663B}"/>
                </c:ext>
              </c:extLst>
            </c:dLbl>
            <c:dLbl>
              <c:idx val="1"/>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1988186A-6A73-4A2A-A3AA-CC0750DA116E}" type="VALUE">
                      <a:rPr lang="en-US" sz="1800"/>
                      <a:pPr>
                        <a:defRPr sz="900" b="0" i="0" u="none" strike="noStrike" kern="1200" baseline="0">
                          <a:solidFill>
                            <a:schemeClr val="tx1">
                              <a:lumMod val="75000"/>
                              <a:lumOff val="25000"/>
                            </a:schemeClr>
                          </a:solidFill>
                          <a:latin typeface="+mn-lt"/>
                          <a:ea typeface="+mn-ea"/>
                          <a:cs typeface="+mn-cs"/>
                        </a:defRPr>
                      </a:pPr>
                      <a:t>[VALUE]</a:t>
                    </a:fld>
                    <a:endParaRPr lang="en-US"/>
                  </a:p>
                </c:rich>
              </c:tx>
              <c:spPr>
                <a:noFill/>
                <a:ln>
                  <a:noFill/>
                </a:ln>
                <a:effectLst/>
              </c:sp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1-71C6-47D8-9336-D8BB2367663B}"/>
                </c:ext>
              </c:extLst>
            </c:dLbl>
            <c:dLbl>
              <c:idx val="2"/>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959AE8BD-26EE-409A-B349-0F5A903317CC}" type="VALUE">
                      <a:rPr lang="en-US" sz="1800"/>
                      <a:pPr>
                        <a:defRPr sz="900" b="0" i="0" u="none" strike="noStrike" kern="1200" baseline="0">
                          <a:solidFill>
                            <a:schemeClr val="tx1">
                              <a:lumMod val="75000"/>
                              <a:lumOff val="25000"/>
                            </a:schemeClr>
                          </a:solidFill>
                          <a:latin typeface="+mn-lt"/>
                          <a:ea typeface="+mn-ea"/>
                          <a:cs typeface="+mn-cs"/>
                        </a:defRPr>
                      </a:pPr>
                      <a:t>[VALUE]</a:t>
                    </a:fld>
                    <a:endParaRPr lang="en-US"/>
                  </a:p>
                </c:rich>
              </c:tx>
              <c:spPr>
                <a:noFill/>
                <a:ln>
                  <a:noFill/>
                </a:ln>
                <a:effectLst/>
              </c:sp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2-71C6-47D8-9336-D8BB2367663B}"/>
                </c:ext>
              </c:extLst>
            </c:dLbl>
            <c:dLbl>
              <c:idx val="3"/>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03F28278-DBFA-4A4B-8773-B402058D1C9E}" type="VALUE">
                      <a:rPr lang="en-US" sz="1800"/>
                      <a:pPr>
                        <a:defRPr sz="900" b="0" i="0" u="none" strike="noStrike" kern="1200" baseline="0">
                          <a:solidFill>
                            <a:schemeClr val="tx1">
                              <a:lumMod val="75000"/>
                              <a:lumOff val="25000"/>
                            </a:schemeClr>
                          </a:solidFill>
                          <a:latin typeface="+mn-lt"/>
                          <a:ea typeface="+mn-ea"/>
                          <a:cs typeface="+mn-cs"/>
                        </a:defRPr>
                      </a:pPr>
                      <a:t>[VALUE]</a:t>
                    </a:fld>
                    <a:endParaRPr lang="en-US"/>
                  </a:p>
                </c:rich>
              </c:tx>
              <c:spPr>
                <a:noFill/>
                <a:ln>
                  <a:noFill/>
                </a:ln>
                <a:effectLst/>
              </c:sp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3-71C6-47D8-9336-D8BB2367663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'21-64 BENS 2013'!$K$80:$K$83</c:f>
              <c:strCache>
                <c:ptCount val="4"/>
                <c:pt idx="0">
                  <c:v>Under 21 (1.2 m. or 22%)</c:v>
                </c:pt>
                <c:pt idx="1">
                  <c:v>Adults, 21-64 (1.9 m. or 37%)</c:v>
                </c:pt>
                <c:pt idx="2">
                  <c:v>Seniors 65+(2.1 m. or 41%)</c:v>
                </c:pt>
                <c:pt idx="3">
                  <c:v>All (5.2 m.)</c:v>
                </c:pt>
              </c:strCache>
            </c:strRef>
          </c:cat>
          <c:val>
            <c:numRef>
              <c:f>'21-64 BENS 2013'!$M$80:$M$83</c:f>
              <c:numCache>
                <c:formatCode>0%</c:formatCode>
                <c:ptCount val="4"/>
                <c:pt idx="0">
                  <c:v>0.85711887042485646</c:v>
                </c:pt>
                <c:pt idx="1">
                  <c:v>0.77393126078169538</c:v>
                </c:pt>
                <c:pt idx="2">
                  <c:v>0.48091341273946403</c:v>
                </c:pt>
                <c:pt idx="3">
                  <c:v>0.673604344864143</c:v>
                </c:pt>
              </c:numCache>
            </c:numRef>
          </c:val>
          <c:extLst>
            <c:ext xmlns:c16="http://schemas.microsoft.com/office/drawing/2014/chart" uri="{C3380CC4-5D6E-409C-BE32-E72D297353CC}">
              <c16:uniqueId val="{00000001-16B2-4F86-A009-1432F9516FE6}"/>
            </c:ext>
          </c:extLst>
        </c:ser>
        <c:ser>
          <c:idx val="2"/>
          <c:order val="2"/>
          <c:tx>
            <c:strRef>
              <c:f>'21-64 BENS 2013'!$N$79</c:f>
              <c:strCache>
                <c:ptCount val="1"/>
                <c:pt idx="0">
                  <c:v>Institutional and HCBS</c:v>
                </c:pt>
              </c:strCache>
            </c:strRef>
          </c:tx>
          <c:spPr>
            <a:solidFill>
              <a:schemeClr val="accent3"/>
            </a:solidFill>
            <a:ln>
              <a:noFill/>
            </a:ln>
            <a:effectLst/>
          </c:spPr>
          <c:invertIfNegative val="0"/>
          <c:dLbls>
            <c:dLbl>
              <c:idx val="0"/>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A1F1FB93-3B6D-48AF-B977-75286471C4A1}" type="VALUE">
                      <a:rPr lang="en-US" sz="1800"/>
                      <a:pPr>
                        <a:defRPr sz="900" b="0" i="0" u="none" strike="noStrike" kern="1200" baseline="0">
                          <a:solidFill>
                            <a:schemeClr val="tx1">
                              <a:lumMod val="75000"/>
                              <a:lumOff val="25000"/>
                            </a:schemeClr>
                          </a:solidFill>
                          <a:latin typeface="+mn-lt"/>
                          <a:ea typeface="+mn-ea"/>
                          <a:cs typeface="+mn-cs"/>
                        </a:defRPr>
                      </a:pPr>
                      <a:t>[VALUE]</a:t>
                    </a:fld>
                    <a:endParaRPr lang="en-US"/>
                  </a:p>
                </c:rich>
              </c:tx>
              <c:spPr>
                <a:noFill/>
                <a:ln>
                  <a:noFill/>
                </a:ln>
                <a:effectLst/>
              </c:sp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7-71C6-47D8-9336-D8BB2367663B}"/>
                </c:ext>
              </c:extLst>
            </c:dLbl>
            <c:dLbl>
              <c:idx val="1"/>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E3552996-CBB4-403B-9DA5-8BB531BDA4BA}" type="VALUE">
                      <a:rPr lang="en-US" sz="1800"/>
                      <a:pPr>
                        <a:defRPr sz="900" b="0" i="0" u="none" strike="noStrike" kern="1200" baseline="0">
                          <a:solidFill>
                            <a:schemeClr val="tx1">
                              <a:lumMod val="75000"/>
                              <a:lumOff val="25000"/>
                            </a:schemeClr>
                          </a:solidFill>
                          <a:latin typeface="+mn-lt"/>
                          <a:ea typeface="+mn-ea"/>
                          <a:cs typeface="+mn-cs"/>
                        </a:defRPr>
                      </a:pPr>
                      <a:t>[VALUE]</a:t>
                    </a:fld>
                    <a:endParaRPr lang="en-US"/>
                  </a:p>
                </c:rich>
              </c:tx>
              <c:spPr>
                <a:noFill/>
                <a:ln>
                  <a:noFill/>
                </a:ln>
                <a:effectLst/>
              </c:sp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6-71C6-47D8-9336-D8BB2367663B}"/>
                </c:ext>
              </c:extLst>
            </c:dLbl>
            <c:dLbl>
              <c:idx val="2"/>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49765E45-D984-4B94-8D66-49C98EF54F3B}" type="VALUE">
                      <a:rPr lang="en-US" sz="1800"/>
                      <a:pPr>
                        <a:defRPr sz="900" b="0" i="0" u="none" strike="noStrike" kern="1200" baseline="0">
                          <a:solidFill>
                            <a:schemeClr val="tx1">
                              <a:lumMod val="75000"/>
                              <a:lumOff val="25000"/>
                            </a:schemeClr>
                          </a:solidFill>
                          <a:latin typeface="+mn-lt"/>
                          <a:ea typeface="+mn-ea"/>
                          <a:cs typeface="+mn-cs"/>
                        </a:defRPr>
                      </a:pPr>
                      <a:t>[VALUE]</a:t>
                    </a:fld>
                    <a:endParaRPr lang="en-US"/>
                  </a:p>
                </c:rich>
              </c:tx>
              <c:spPr>
                <a:noFill/>
                <a:ln>
                  <a:noFill/>
                </a:ln>
                <a:effectLst/>
              </c:sp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5-71C6-47D8-9336-D8BB2367663B}"/>
                </c:ext>
              </c:extLst>
            </c:dLbl>
            <c:dLbl>
              <c:idx val="3"/>
              <c:layout>
                <c:manualLayout>
                  <c:x val="9.6618348299826184E-3"/>
                  <c:y val="3.7879782072695496E-3"/>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31AB4C26-62A5-4C48-8B22-11374814CF7F}" type="VALUE">
                      <a:rPr lang="en-US" sz="1800"/>
                      <a:pPr>
                        <a:defRPr sz="900" b="0" i="0" u="none" strike="noStrike" kern="1200" baseline="0">
                          <a:solidFill>
                            <a:schemeClr val="tx1">
                              <a:lumMod val="75000"/>
                              <a:lumOff val="25000"/>
                            </a:schemeClr>
                          </a:solidFill>
                          <a:latin typeface="+mn-lt"/>
                          <a:ea typeface="+mn-ea"/>
                          <a:cs typeface="+mn-cs"/>
                        </a:defRPr>
                      </a:pPr>
                      <a:t>[VALUE]</a:t>
                    </a:fld>
                    <a:endParaRPr lang="en-US"/>
                  </a:p>
                </c:rich>
              </c:tx>
              <c:spPr>
                <a:noFill/>
                <a:ln>
                  <a:noFill/>
                </a:ln>
                <a:effectLst/>
              </c:spPr>
              <c:showLegendKey val="0"/>
              <c:showVal val="1"/>
              <c:showCatName val="0"/>
              <c:showSerName val="0"/>
              <c:showPercent val="0"/>
              <c:showBubbleSize val="0"/>
              <c:extLst>
                <c:ext xmlns:c15="http://schemas.microsoft.com/office/drawing/2012/chart" uri="{CE6537A1-D6FC-4f65-9D91-7224C49458BB}">
                  <c15:layout>
                    <c:manualLayout>
                      <c:w val="4.9510912405291915E-2"/>
                      <c:h val="8.8346059015350351E-2"/>
                    </c:manualLayout>
                  </c15:layout>
                  <c15:dlblFieldTable/>
                  <c15:showDataLabelsRange val="0"/>
                </c:ext>
                <c:ext xmlns:c16="http://schemas.microsoft.com/office/drawing/2014/chart" uri="{C3380CC4-5D6E-409C-BE32-E72D297353CC}">
                  <c16:uniqueId val="{00000004-71C6-47D8-9336-D8BB2367663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'21-64 BENS 2013'!$K$80:$K$83</c:f>
              <c:strCache>
                <c:ptCount val="4"/>
                <c:pt idx="0">
                  <c:v>Under 21 (1.2 m. or 22%)</c:v>
                </c:pt>
                <c:pt idx="1">
                  <c:v>Adults, 21-64 (1.9 m. or 37%)</c:v>
                </c:pt>
                <c:pt idx="2">
                  <c:v>Seniors 65+(2.1 m. or 41%)</c:v>
                </c:pt>
                <c:pt idx="3">
                  <c:v>All (5.2 m.)</c:v>
                </c:pt>
              </c:strCache>
            </c:strRef>
          </c:cat>
          <c:val>
            <c:numRef>
              <c:f>'21-64 BENS 2013'!$N$80:$N$83</c:f>
              <c:numCache>
                <c:formatCode>0%</c:formatCode>
                <c:ptCount val="4"/>
                <c:pt idx="0">
                  <c:v>1.390442387655131E-2</c:v>
                </c:pt>
                <c:pt idx="1">
                  <c:v>4.1229255249588273E-2</c:v>
                </c:pt>
                <c:pt idx="2">
                  <c:v>6.0453723533862552E-2</c:v>
                </c:pt>
                <c:pt idx="3">
                  <c:v>4.2914711833241193E-2</c:v>
                </c:pt>
              </c:numCache>
            </c:numRef>
          </c:val>
          <c:extLst>
            <c:ext xmlns:c16="http://schemas.microsoft.com/office/drawing/2014/chart" uri="{C3380CC4-5D6E-409C-BE32-E72D297353CC}">
              <c16:uniqueId val="{00000002-16B2-4F86-A009-1432F9516FE6}"/>
            </c:ext>
          </c:extLst>
        </c:ser>
        <c:dLbls>
          <c:showLegendKey val="0"/>
          <c:showVal val="0"/>
          <c:showCatName val="0"/>
          <c:showSerName val="0"/>
          <c:showPercent val="0"/>
          <c:showBubbleSize val="0"/>
        </c:dLbls>
        <c:gapWidth val="219"/>
        <c:overlap val="-27"/>
        <c:axId val="396914784"/>
        <c:axId val="396914456"/>
      </c:barChart>
      <c:catAx>
        <c:axId val="396914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396914456"/>
        <c:crosses val="autoZero"/>
        <c:auto val="1"/>
        <c:lblAlgn val="ctr"/>
        <c:lblOffset val="100"/>
        <c:noMultiLvlLbl val="0"/>
      </c:catAx>
      <c:valAx>
        <c:axId val="39691445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969147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w="38100">
      <a:solidFill>
        <a:schemeClr val="accent1"/>
      </a:solidFill>
    </a:ln>
    <a:effectLst/>
  </c:spPr>
  <c:txPr>
    <a:bodyPr/>
    <a:lstStyle/>
    <a:p>
      <a:pPr>
        <a:defRPr/>
      </a:pPr>
      <a:endParaRPr lang="en-US"/>
    </a:p>
  </c:txPr>
  <c:externalData r:id="rId1">
    <c:autoUpdate val="0"/>
  </c:externalData>
  <c:userShapes r:id="rId2"/>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1" i="0" baseline="0">
                <a:effectLst/>
              </a:rPr>
              <a:t>Hourly wage requirement to rent a 2-bedroom apartment, (Source data: National Low-Income Housing Coalition 2017) </a:t>
            </a:r>
            <a:endParaRPr lang="en-US" sz="140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wage!$D$5</c:f>
              <c:strCache>
                <c:ptCount val="1"/>
                <c:pt idx="0">
                  <c:v>Wage Gap</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wage!$E$4:$J$4</c:f>
              <c:strCache>
                <c:ptCount val="5"/>
                <c:pt idx="0">
                  <c:v>AK</c:v>
                </c:pt>
                <c:pt idx="1">
                  <c:v>US</c:v>
                </c:pt>
                <c:pt idx="2">
                  <c:v>HI</c:v>
                </c:pt>
                <c:pt idx="4">
                  <c:v>Federal Min Wage</c:v>
                </c:pt>
              </c:strCache>
            </c:strRef>
          </c:cat>
          <c:val>
            <c:numRef>
              <c:f>wage!$E$5:$J$5</c:f>
              <c:numCache>
                <c:formatCode>_("$"* #,##0.00_);_("$"* \(#,##0.00\);_("$"* "-"??_);_(@_)</c:formatCode>
                <c:ptCount val="6"/>
                <c:pt idx="0">
                  <c:v>13.72</c:v>
                </c:pt>
                <c:pt idx="1">
                  <c:v>21.21</c:v>
                </c:pt>
                <c:pt idx="2">
                  <c:v>35.200000000000003</c:v>
                </c:pt>
                <c:pt idx="4">
                  <c:v>7.25</c:v>
                </c:pt>
              </c:numCache>
            </c:numRef>
          </c:val>
          <c:extLst>
            <c:ext xmlns:c16="http://schemas.microsoft.com/office/drawing/2014/chart" uri="{C3380CC4-5D6E-409C-BE32-E72D297353CC}">
              <c16:uniqueId val="{00000000-D1FE-4829-BF12-AA74262A88B1}"/>
            </c:ext>
          </c:extLst>
        </c:ser>
        <c:dLbls>
          <c:showLegendKey val="0"/>
          <c:showVal val="0"/>
          <c:showCatName val="0"/>
          <c:showSerName val="0"/>
          <c:showPercent val="0"/>
          <c:showBubbleSize val="0"/>
        </c:dLbls>
        <c:gapWidth val="219"/>
        <c:overlap val="-27"/>
        <c:axId val="498717456"/>
        <c:axId val="551259352"/>
      </c:barChart>
      <c:catAx>
        <c:axId val="498717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551259352"/>
        <c:crosses val="autoZero"/>
        <c:auto val="1"/>
        <c:lblAlgn val="ctr"/>
        <c:lblOffset val="100"/>
        <c:noMultiLvlLbl val="0"/>
      </c:catAx>
      <c:valAx>
        <c:axId val="551259352"/>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00_);_(&quot;$&quot;* \(#,##0.0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98717456"/>
        <c:crosses val="autoZero"/>
        <c:crossBetween val="between"/>
      </c:valAx>
      <c:spPr>
        <a:noFill/>
        <a:ln>
          <a:noFill/>
        </a:ln>
        <a:effectLst/>
      </c:spPr>
    </c:plotArea>
    <c:plotVisOnly val="1"/>
    <c:dispBlanksAs val="gap"/>
    <c:showDLblsOverMax val="0"/>
  </c:chart>
  <c:spPr>
    <a:noFill/>
    <a:ln w="38100">
      <a:solidFill>
        <a:schemeClr val="accent1"/>
      </a:solidFill>
    </a:ln>
    <a:effectLst/>
  </c:spPr>
  <c:txPr>
    <a:bodyPr/>
    <a:lstStyle/>
    <a:p>
      <a:pPr>
        <a:defRPr/>
      </a:pPr>
      <a:endParaRPr lang="en-US"/>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a:t>Lowest</a:t>
            </a:r>
            <a:r>
              <a:rPr lang="en-US" b="1" baseline="0"/>
              <a:t>-ranking states</a:t>
            </a:r>
            <a:endParaRPr lang="en-US" b="1"/>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1"/>
          <c:order val="1"/>
          <c:spPr>
            <a:solidFill>
              <a:schemeClr val="accent2"/>
            </a:solidFill>
            <a:ln>
              <a:noFill/>
            </a:ln>
            <a:effectLst/>
          </c:spPr>
          <c:invertIfNegative val="0"/>
          <c:cat>
            <c:strRef>
              <c:f>Sheet35!$G$10:$G$14</c:f>
              <c:strCache>
                <c:ptCount val="5"/>
                <c:pt idx="0">
                  <c:v>Tennessee</c:v>
                </c:pt>
                <c:pt idx="1">
                  <c:v>Mississippi</c:v>
                </c:pt>
                <c:pt idx="2">
                  <c:v>Alabama</c:v>
                </c:pt>
                <c:pt idx="3">
                  <c:v>Kentucky</c:v>
                </c:pt>
                <c:pt idx="4">
                  <c:v>Indiana</c:v>
                </c:pt>
              </c:strCache>
            </c:strRef>
          </c:cat>
          <c:val>
            <c:numRef>
              <c:f>Sheet35!$I$10:$I$14</c:f>
              <c:numCache>
                <c:formatCode>General</c:formatCode>
                <c:ptCount val="5"/>
                <c:pt idx="0">
                  <c:v>47</c:v>
                </c:pt>
                <c:pt idx="1">
                  <c:v>48</c:v>
                </c:pt>
                <c:pt idx="2">
                  <c:v>49</c:v>
                </c:pt>
                <c:pt idx="3">
                  <c:v>50</c:v>
                </c:pt>
                <c:pt idx="4">
                  <c:v>51</c:v>
                </c:pt>
              </c:numCache>
            </c:numRef>
          </c:val>
          <c:extLst>
            <c:ext xmlns:c16="http://schemas.microsoft.com/office/drawing/2014/chart" uri="{C3380CC4-5D6E-409C-BE32-E72D297353CC}">
              <c16:uniqueId val="{00000000-63EF-4F25-B6CD-EAC1BE050066}"/>
            </c:ext>
          </c:extLst>
        </c:ser>
        <c:dLbls>
          <c:showLegendKey val="0"/>
          <c:showVal val="0"/>
          <c:showCatName val="0"/>
          <c:showSerName val="0"/>
          <c:showPercent val="0"/>
          <c:showBubbleSize val="0"/>
        </c:dLbls>
        <c:gapWidth val="219"/>
        <c:overlap val="-27"/>
        <c:axId val="419623872"/>
        <c:axId val="419624200"/>
        <c:extLst>
          <c:ext xmlns:c15="http://schemas.microsoft.com/office/drawing/2012/chart" uri="{02D57815-91ED-43cb-92C2-25804820EDAC}">
            <c15:filteredBarSeries>
              <c15:ser>
                <c:idx val="0"/>
                <c:order val="0"/>
                <c:spPr>
                  <a:solidFill>
                    <a:schemeClr val="accent1"/>
                  </a:solidFill>
                  <a:ln>
                    <a:noFill/>
                  </a:ln>
                  <a:effectLst/>
                </c:spPr>
                <c:invertIfNegative val="0"/>
                <c:cat>
                  <c:strRef>
                    <c:extLst>
                      <c:ext uri="{02D57815-91ED-43cb-92C2-25804820EDAC}">
                        <c15:formulaRef>
                          <c15:sqref>Sheet35!$G$10:$G$14</c15:sqref>
                        </c15:formulaRef>
                      </c:ext>
                    </c:extLst>
                    <c:strCache>
                      <c:ptCount val="5"/>
                      <c:pt idx="0">
                        <c:v>Tennessee</c:v>
                      </c:pt>
                      <c:pt idx="1">
                        <c:v>Mississippi</c:v>
                      </c:pt>
                      <c:pt idx="2">
                        <c:v>Alabama</c:v>
                      </c:pt>
                      <c:pt idx="3">
                        <c:v>Kentucky</c:v>
                      </c:pt>
                      <c:pt idx="4">
                        <c:v>Indiana</c:v>
                      </c:pt>
                    </c:strCache>
                  </c:strRef>
                </c:cat>
                <c:val>
                  <c:numRef>
                    <c:extLst>
                      <c:ext uri="{02D57815-91ED-43cb-92C2-25804820EDAC}">
                        <c15:formulaRef>
                          <c15:sqref>Sheet35!$H$10:$H$14</c15:sqref>
                        </c15:formulaRef>
                      </c:ext>
                    </c:extLst>
                    <c:numCache>
                      <c:formatCode>General</c:formatCode>
                      <c:ptCount val="5"/>
                    </c:numCache>
                  </c:numRef>
                </c:val>
                <c:extLst>
                  <c:ext xmlns:c16="http://schemas.microsoft.com/office/drawing/2014/chart" uri="{C3380CC4-5D6E-409C-BE32-E72D297353CC}">
                    <c16:uniqueId val="{00000001-63EF-4F25-B6CD-EAC1BE050066}"/>
                  </c:ext>
                </c:extLst>
              </c15:ser>
            </c15:filteredBarSeries>
          </c:ext>
        </c:extLst>
      </c:barChart>
      <c:catAx>
        <c:axId val="4196238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419624200"/>
        <c:crosses val="autoZero"/>
        <c:auto val="1"/>
        <c:lblAlgn val="ctr"/>
        <c:lblOffset val="100"/>
        <c:noMultiLvlLbl val="0"/>
      </c:catAx>
      <c:valAx>
        <c:axId val="4196242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19623872"/>
        <c:crosses val="autoZero"/>
        <c:crossBetween val="between"/>
      </c:valAx>
      <c:spPr>
        <a:noFill/>
        <a:ln>
          <a:noFill/>
        </a:ln>
        <a:effectLst/>
      </c:spPr>
    </c:plotArea>
    <c:plotVisOnly val="1"/>
    <c:dispBlanksAs val="gap"/>
    <c:showDLblsOverMax val="0"/>
  </c:chart>
  <c:spPr>
    <a:noFill/>
    <a:ln w="12700">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99B5C9-B30C-4F3B-AF89-0E0C97A1E712}" type="doc">
      <dgm:prSet loTypeId="urn:microsoft.com/office/officeart/2005/8/layout/equation1" loCatId="relationship" qsTypeId="urn:microsoft.com/office/officeart/2005/8/quickstyle/simple1" qsCatId="simple" csTypeId="urn:microsoft.com/office/officeart/2005/8/colors/accent1_2" csCatId="accent1" phldr="1"/>
      <dgm:spPr/>
    </dgm:pt>
    <dgm:pt modelId="{BFB7E70E-8B10-43D2-BA4E-605735E2213D}">
      <dgm:prSet phldrT="[Text]" custT="1"/>
      <dgm:spPr/>
      <dgm:t>
        <a:bodyPr/>
        <a:lstStyle/>
        <a:p>
          <a:r>
            <a:rPr lang="en-US" sz="1800" b="1" dirty="0"/>
            <a:t>Workforce Demand</a:t>
          </a:r>
        </a:p>
      </dgm:t>
    </dgm:pt>
    <dgm:pt modelId="{4B5AA216-5B73-4192-BEE8-911663BABAAA}" type="parTrans" cxnId="{4E21288A-22EE-43E8-BDEC-EBE01C966233}">
      <dgm:prSet/>
      <dgm:spPr/>
      <dgm:t>
        <a:bodyPr/>
        <a:lstStyle/>
        <a:p>
          <a:endParaRPr lang="en-US" sz="1800"/>
        </a:p>
      </dgm:t>
    </dgm:pt>
    <dgm:pt modelId="{1FC41664-7BF1-4D1F-9C09-96013067D58A}" type="sibTrans" cxnId="{4E21288A-22EE-43E8-BDEC-EBE01C966233}">
      <dgm:prSet custT="1"/>
      <dgm:spPr/>
      <dgm:t>
        <a:bodyPr/>
        <a:lstStyle/>
        <a:p>
          <a:endParaRPr lang="en-US" sz="1800"/>
        </a:p>
      </dgm:t>
    </dgm:pt>
    <dgm:pt modelId="{C4DAD910-64E9-4710-B1E5-14F78793DD9B}">
      <dgm:prSet phldrT="[Text]" custT="1"/>
      <dgm:spPr/>
      <dgm:t>
        <a:bodyPr/>
        <a:lstStyle/>
        <a:p>
          <a:r>
            <a:rPr lang="en-US" sz="1800" b="1" dirty="0"/>
            <a:t>Workforce Supply</a:t>
          </a:r>
        </a:p>
      </dgm:t>
    </dgm:pt>
    <dgm:pt modelId="{F2FA2E15-E96D-4522-BB74-2C0E5E40E1CB}" type="parTrans" cxnId="{278C1A7F-152F-40B4-9DFB-AD9A75C6C5FA}">
      <dgm:prSet/>
      <dgm:spPr/>
      <dgm:t>
        <a:bodyPr/>
        <a:lstStyle/>
        <a:p>
          <a:endParaRPr lang="en-US" sz="1800"/>
        </a:p>
      </dgm:t>
    </dgm:pt>
    <dgm:pt modelId="{B9F9F4D6-D497-47AD-B75E-3EE62562C20F}" type="sibTrans" cxnId="{278C1A7F-152F-40B4-9DFB-AD9A75C6C5FA}">
      <dgm:prSet custT="1"/>
      <dgm:spPr/>
      <dgm:t>
        <a:bodyPr/>
        <a:lstStyle/>
        <a:p>
          <a:endParaRPr lang="en-US" sz="1800"/>
        </a:p>
      </dgm:t>
    </dgm:pt>
    <dgm:pt modelId="{B18809EE-A157-4369-8469-9A0E1CF5026C}">
      <dgm:prSet phldrT="[Text]" custT="1"/>
      <dgm:spPr/>
      <dgm:t>
        <a:bodyPr/>
        <a:lstStyle/>
        <a:p>
          <a:r>
            <a:rPr lang="en-US" sz="1800" b="1" dirty="0"/>
            <a:t>Gap</a:t>
          </a:r>
        </a:p>
      </dgm:t>
    </dgm:pt>
    <dgm:pt modelId="{ABBD49EC-3AE9-4D07-A3BE-E524E8F1D1AE}" type="parTrans" cxnId="{E4880CC8-841A-4E03-A3CC-7789C546B5D6}">
      <dgm:prSet/>
      <dgm:spPr/>
      <dgm:t>
        <a:bodyPr/>
        <a:lstStyle/>
        <a:p>
          <a:endParaRPr lang="en-US" sz="1800"/>
        </a:p>
      </dgm:t>
    </dgm:pt>
    <dgm:pt modelId="{D9CE2F16-33D9-48FE-AFB1-680B0E18EAE2}" type="sibTrans" cxnId="{E4880CC8-841A-4E03-A3CC-7789C546B5D6}">
      <dgm:prSet/>
      <dgm:spPr/>
      <dgm:t>
        <a:bodyPr/>
        <a:lstStyle/>
        <a:p>
          <a:endParaRPr lang="en-US" sz="1800"/>
        </a:p>
      </dgm:t>
    </dgm:pt>
    <dgm:pt modelId="{A3B29733-98D2-4C4C-B203-9CA4B4B5C784}" type="pres">
      <dgm:prSet presAssocID="{8999B5C9-B30C-4F3B-AF89-0E0C97A1E712}" presName="linearFlow" presStyleCnt="0">
        <dgm:presLayoutVars>
          <dgm:dir/>
          <dgm:resizeHandles val="exact"/>
        </dgm:presLayoutVars>
      </dgm:prSet>
      <dgm:spPr/>
    </dgm:pt>
    <dgm:pt modelId="{335D874E-54AB-48D9-BF32-CB9979BB7ABD}" type="pres">
      <dgm:prSet presAssocID="{BFB7E70E-8B10-43D2-BA4E-605735E2213D}" presName="node" presStyleLbl="node1" presStyleIdx="0" presStyleCnt="3">
        <dgm:presLayoutVars>
          <dgm:bulletEnabled val="1"/>
        </dgm:presLayoutVars>
      </dgm:prSet>
      <dgm:spPr/>
    </dgm:pt>
    <dgm:pt modelId="{34DCC25F-310C-4B83-A982-8BF9F62FF049}" type="pres">
      <dgm:prSet presAssocID="{1FC41664-7BF1-4D1F-9C09-96013067D58A}" presName="spacerL" presStyleCnt="0"/>
      <dgm:spPr/>
    </dgm:pt>
    <dgm:pt modelId="{96462AF1-0A26-4CB5-B116-DC7F1CC155DC}" type="pres">
      <dgm:prSet presAssocID="{1FC41664-7BF1-4D1F-9C09-96013067D58A}" presName="sibTrans" presStyleLbl="sibTrans2D1" presStyleIdx="0" presStyleCnt="2"/>
      <dgm:spPr>
        <a:prstGeom prst="mathMinus">
          <a:avLst/>
        </a:prstGeom>
      </dgm:spPr>
    </dgm:pt>
    <dgm:pt modelId="{FFC04BC1-E9DB-495B-8B34-3F637682DBCD}" type="pres">
      <dgm:prSet presAssocID="{1FC41664-7BF1-4D1F-9C09-96013067D58A}" presName="spacerR" presStyleCnt="0"/>
      <dgm:spPr/>
    </dgm:pt>
    <dgm:pt modelId="{BA4FB75A-7839-4048-9D69-91A829917AF9}" type="pres">
      <dgm:prSet presAssocID="{C4DAD910-64E9-4710-B1E5-14F78793DD9B}" presName="node" presStyleLbl="node1" presStyleIdx="1" presStyleCnt="3">
        <dgm:presLayoutVars>
          <dgm:bulletEnabled val="1"/>
        </dgm:presLayoutVars>
      </dgm:prSet>
      <dgm:spPr/>
    </dgm:pt>
    <dgm:pt modelId="{E8CEABE9-A516-46FA-BA67-DA983528FCF5}" type="pres">
      <dgm:prSet presAssocID="{B9F9F4D6-D497-47AD-B75E-3EE62562C20F}" presName="spacerL" presStyleCnt="0"/>
      <dgm:spPr/>
    </dgm:pt>
    <dgm:pt modelId="{DB5572EC-D350-4D33-BAB0-6B4AA1427268}" type="pres">
      <dgm:prSet presAssocID="{B9F9F4D6-D497-47AD-B75E-3EE62562C20F}" presName="sibTrans" presStyleLbl="sibTrans2D1" presStyleIdx="1" presStyleCnt="2"/>
      <dgm:spPr/>
    </dgm:pt>
    <dgm:pt modelId="{7639B288-DAA5-401A-B1A4-A63B2E50751B}" type="pres">
      <dgm:prSet presAssocID="{B9F9F4D6-D497-47AD-B75E-3EE62562C20F}" presName="spacerR" presStyleCnt="0"/>
      <dgm:spPr/>
    </dgm:pt>
    <dgm:pt modelId="{694FD446-D0DC-4A6E-8BF0-52420B185F69}" type="pres">
      <dgm:prSet presAssocID="{B18809EE-A157-4369-8469-9A0E1CF5026C}" presName="node" presStyleLbl="node1" presStyleIdx="2" presStyleCnt="3">
        <dgm:presLayoutVars>
          <dgm:bulletEnabled val="1"/>
        </dgm:presLayoutVars>
      </dgm:prSet>
      <dgm:spPr/>
    </dgm:pt>
  </dgm:ptLst>
  <dgm:cxnLst>
    <dgm:cxn modelId="{BDF40113-01D9-4491-896C-CB2CC6A0EDA2}" type="presOf" srcId="{BFB7E70E-8B10-43D2-BA4E-605735E2213D}" destId="{335D874E-54AB-48D9-BF32-CB9979BB7ABD}" srcOrd="0" destOrd="0" presId="urn:microsoft.com/office/officeart/2005/8/layout/equation1"/>
    <dgm:cxn modelId="{02CD8876-EB70-4683-A5BC-4746D52F242B}" type="presOf" srcId="{1FC41664-7BF1-4D1F-9C09-96013067D58A}" destId="{96462AF1-0A26-4CB5-B116-DC7F1CC155DC}" srcOrd="0" destOrd="0" presId="urn:microsoft.com/office/officeart/2005/8/layout/equation1"/>
    <dgm:cxn modelId="{278C1A7F-152F-40B4-9DFB-AD9A75C6C5FA}" srcId="{8999B5C9-B30C-4F3B-AF89-0E0C97A1E712}" destId="{C4DAD910-64E9-4710-B1E5-14F78793DD9B}" srcOrd="1" destOrd="0" parTransId="{F2FA2E15-E96D-4522-BB74-2C0E5E40E1CB}" sibTransId="{B9F9F4D6-D497-47AD-B75E-3EE62562C20F}"/>
    <dgm:cxn modelId="{4D56427F-7E44-43D7-B84B-B2F045989A6D}" type="presOf" srcId="{B9F9F4D6-D497-47AD-B75E-3EE62562C20F}" destId="{DB5572EC-D350-4D33-BAB0-6B4AA1427268}" srcOrd="0" destOrd="0" presId="urn:microsoft.com/office/officeart/2005/8/layout/equation1"/>
    <dgm:cxn modelId="{21711F86-8E6D-4687-AEE2-8555C70EA90F}" type="presOf" srcId="{C4DAD910-64E9-4710-B1E5-14F78793DD9B}" destId="{BA4FB75A-7839-4048-9D69-91A829917AF9}" srcOrd="0" destOrd="0" presId="urn:microsoft.com/office/officeart/2005/8/layout/equation1"/>
    <dgm:cxn modelId="{4E21288A-22EE-43E8-BDEC-EBE01C966233}" srcId="{8999B5C9-B30C-4F3B-AF89-0E0C97A1E712}" destId="{BFB7E70E-8B10-43D2-BA4E-605735E2213D}" srcOrd="0" destOrd="0" parTransId="{4B5AA216-5B73-4192-BEE8-911663BABAAA}" sibTransId="{1FC41664-7BF1-4D1F-9C09-96013067D58A}"/>
    <dgm:cxn modelId="{AEC61CA2-FE14-48A3-9B08-01624E554AFB}" type="presOf" srcId="{B18809EE-A157-4369-8469-9A0E1CF5026C}" destId="{694FD446-D0DC-4A6E-8BF0-52420B185F69}" srcOrd="0" destOrd="0" presId="urn:microsoft.com/office/officeart/2005/8/layout/equation1"/>
    <dgm:cxn modelId="{FE98A0B0-D538-4007-8618-C34AE4111BB1}" type="presOf" srcId="{8999B5C9-B30C-4F3B-AF89-0E0C97A1E712}" destId="{A3B29733-98D2-4C4C-B203-9CA4B4B5C784}" srcOrd="0" destOrd="0" presId="urn:microsoft.com/office/officeart/2005/8/layout/equation1"/>
    <dgm:cxn modelId="{E4880CC8-841A-4E03-A3CC-7789C546B5D6}" srcId="{8999B5C9-B30C-4F3B-AF89-0E0C97A1E712}" destId="{B18809EE-A157-4369-8469-9A0E1CF5026C}" srcOrd="2" destOrd="0" parTransId="{ABBD49EC-3AE9-4D07-A3BE-E524E8F1D1AE}" sibTransId="{D9CE2F16-33D9-48FE-AFB1-680B0E18EAE2}"/>
    <dgm:cxn modelId="{55ABD565-D66C-430D-B338-07A403D243EC}" type="presParOf" srcId="{A3B29733-98D2-4C4C-B203-9CA4B4B5C784}" destId="{335D874E-54AB-48D9-BF32-CB9979BB7ABD}" srcOrd="0" destOrd="0" presId="urn:microsoft.com/office/officeart/2005/8/layout/equation1"/>
    <dgm:cxn modelId="{40FE98F3-F6E9-4159-B9CF-A6F53B27E2E4}" type="presParOf" srcId="{A3B29733-98D2-4C4C-B203-9CA4B4B5C784}" destId="{34DCC25F-310C-4B83-A982-8BF9F62FF049}" srcOrd="1" destOrd="0" presId="urn:microsoft.com/office/officeart/2005/8/layout/equation1"/>
    <dgm:cxn modelId="{47C86B03-3594-4E1E-875E-FCFE1D189E8F}" type="presParOf" srcId="{A3B29733-98D2-4C4C-B203-9CA4B4B5C784}" destId="{96462AF1-0A26-4CB5-B116-DC7F1CC155DC}" srcOrd="2" destOrd="0" presId="urn:microsoft.com/office/officeart/2005/8/layout/equation1"/>
    <dgm:cxn modelId="{A8D150E6-76A0-4B0D-AA80-2300BF62F434}" type="presParOf" srcId="{A3B29733-98D2-4C4C-B203-9CA4B4B5C784}" destId="{FFC04BC1-E9DB-495B-8B34-3F637682DBCD}" srcOrd="3" destOrd="0" presId="urn:microsoft.com/office/officeart/2005/8/layout/equation1"/>
    <dgm:cxn modelId="{8FF75EF2-1459-43F1-BFB0-5693F09AA16A}" type="presParOf" srcId="{A3B29733-98D2-4C4C-B203-9CA4B4B5C784}" destId="{BA4FB75A-7839-4048-9D69-91A829917AF9}" srcOrd="4" destOrd="0" presId="urn:microsoft.com/office/officeart/2005/8/layout/equation1"/>
    <dgm:cxn modelId="{AF4C01C0-ED32-43B7-9CFD-AD72E8289E30}" type="presParOf" srcId="{A3B29733-98D2-4C4C-B203-9CA4B4B5C784}" destId="{E8CEABE9-A516-46FA-BA67-DA983528FCF5}" srcOrd="5" destOrd="0" presId="urn:microsoft.com/office/officeart/2005/8/layout/equation1"/>
    <dgm:cxn modelId="{2EFD1E1A-DEDE-4101-A43F-74A63875DFBA}" type="presParOf" srcId="{A3B29733-98D2-4C4C-B203-9CA4B4B5C784}" destId="{DB5572EC-D350-4D33-BAB0-6B4AA1427268}" srcOrd="6" destOrd="0" presId="urn:microsoft.com/office/officeart/2005/8/layout/equation1"/>
    <dgm:cxn modelId="{B98D1C12-03D7-4D88-886D-9FCDFD683EF5}" type="presParOf" srcId="{A3B29733-98D2-4C4C-B203-9CA4B4B5C784}" destId="{7639B288-DAA5-401A-B1A4-A63B2E50751B}" srcOrd="7" destOrd="0" presId="urn:microsoft.com/office/officeart/2005/8/layout/equation1"/>
    <dgm:cxn modelId="{F117C080-D29D-4287-850A-13D3B2300D03}" type="presParOf" srcId="{A3B29733-98D2-4C4C-B203-9CA4B4B5C784}" destId="{694FD446-D0DC-4A6E-8BF0-52420B185F69}" srcOrd="8"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29F5413-03C4-4437-A7DE-56BF91EEE14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08CFBC4C-9E5B-4BC4-B43A-85ADFD4F87DF}">
      <dgm:prSet phldrT="[Text]" custT="1"/>
      <dgm:spPr/>
      <dgm:t>
        <a:bodyPr/>
        <a:lstStyle/>
        <a:p>
          <a:r>
            <a:rPr lang="en-US" sz="1600" b="1" dirty="0"/>
            <a:t>Affordability and access to LTSS </a:t>
          </a:r>
        </a:p>
      </dgm:t>
    </dgm:pt>
    <dgm:pt modelId="{B366F78B-E1CF-4671-89F7-964B007DD445}" type="parTrans" cxnId="{8FC75601-A50A-4653-9AB9-AECE390486DC}">
      <dgm:prSet/>
      <dgm:spPr/>
      <dgm:t>
        <a:bodyPr/>
        <a:lstStyle/>
        <a:p>
          <a:endParaRPr lang="en-US" b="1"/>
        </a:p>
      </dgm:t>
    </dgm:pt>
    <dgm:pt modelId="{BBB62A05-48E9-44F3-8388-67EA411E2C70}" type="sibTrans" cxnId="{8FC75601-A50A-4653-9AB9-AECE390486DC}">
      <dgm:prSet/>
      <dgm:spPr/>
      <dgm:t>
        <a:bodyPr/>
        <a:lstStyle/>
        <a:p>
          <a:endParaRPr lang="en-US" b="1"/>
        </a:p>
      </dgm:t>
    </dgm:pt>
    <dgm:pt modelId="{1D6FACEB-128B-4BA1-B773-061CF2846307}">
      <dgm:prSet phldrT="[Text]" custT="1"/>
      <dgm:spPr/>
      <dgm:t>
        <a:bodyPr/>
        <a:lstStyle/>
        <a:p>
          <a:r>
            <a:rPr lang="en-US" sz="1600" b="1" dirty="0"/>
            <a:t>Choice of setting and provider </a:t>
          </a:r>
        </a:p>
      </dgm:t>
    </dgm:pt>
    <dgm:pt modelId="{39068990-A4F3-4B00-8E05-0EC4F45C53DE}" type="parTrans" cxnId="{C3FACB51-FA7B-454C-81DB-8DA8ED9A233D}">
      <dgm:prSet/>
      <dgm:spPr/>
      <dgm:t>
        <a:bodyPr/>
        <a:lstStyle/>
        <a:p>
          <a:endParaRPr lang="en-US" b="1"/>
        </a:p>
      </dgm:t>
    </dgm:pt>
    <dgm:pt modelId="{386330BA-5EC3-4019-A515-16B5E22A30D1}" type="sibTrans" cxnId="{C3FACB51-FA7B-454C-81DB-8DA8ED9A233D}">
      <dgm:prSet/>
      <dgm:spPr/>
      <dgm:t>
        <a:bodyPr/>
        <a:lstStyle/>
        <a:p>
          <a:endParaRPr lang="en-US" b="1"/>
        </a:p>
      </dgm:t>
    </dgm:pt>
    <dgm:pt modelId="{C3AA4D9F-25AC-4ABA-91AD-76DCA3223BA7}">
      <dgm:prSet phldrT="[Text]" custT="1"/>
      <dgm:spPr/>
      <dgm:t>
        <a:bodyPr/>
        <a:lstStyle/>
        <a:p>
          <a:r>
            <a:rPr lang="en-US" sz="1600" b="1" dirty="0"/>
            <a:t>Quality of life and quality of life </a:t>
          </a:r>
        </a:p>
      </dgm:t>
    </dgm:pt>
    <dgm:pt modelId="{7724C071-E93E-4463-BC35-F261A88F8A94}" type="parTrans" cxnId="{7C746DC3-EA21-4DF0-BEB6-89861F5FA9CF}">
      <dgm:prSet/>
      <dgm:spPr/>
      <dgm:t>
        <a:bodyPr/>
        <a:lstStyle/>
        <a:p>
          <a:endParaRPr lang="en-US" b="1"/>
        </a:p>
      </dgm:t>
    </dgm:pt>
    <dgm:pt modelId="{0E8A8A44-EB3A-4B75-B439-4E7AC7116A8E}" type="sibTrans" cxnId="{7C746DC3-EA21-4DF0-BEB6-89861F5FA9CF}">
      <dgm:prSet/>
      <dgm:spPr/>
      <dgm:t>
        <a:bodyPr/>
        <a:lstStyle/>
        <a:p>
          <a:endParaRPr lang="en-US" b="1"/>
        </a:p>
      </dgm:t>
    </dgm:pt>
    <dgm:pt modelId="{93979A32-DCFD-465D-B39F-BF4CF47B14CB}">
      <dgm:prSet phldrT="[Text]" custT="1"/>
      <dgm:spPr/>
      <dgm:t>
        <a:bodyPr/>
        <a:lstStyle/>
        <a:p>
          <a:r>
            <a:rPr lang="en-US" sz="1600" b="1" dirty="0"/>
            <a:t>Support for family caregivers </a:t>
          </a:r>
        </a:p>
      </dgm:t>
    </dgm:pt>
    <dgm:pt modelId="{0F032CD9-5FE4-4C44-B7F5-8BFA0C83363C}" type="parTrans" cxnId="{28790930-4F72-4FBF-A1DE-6382E781BD7B}">
      <dgm:prSet/>
      <dgm:spPr/>
      <dgm:t>
        <a:bodyPr/>
        <a:lstStyle/>
        <a:p>
          <a:endParaRPr lang="en-US" b="1"/>
        </a:p>
      </dgm:t>
    </dgm:pt>
    <dgm:pt modelId="{E6D6B208-FEEE-4224-B83F-9DC8A0413894}" type="sibTrans" cxnId="{28790930-4F72-4FBF-A1DE-6382E781BD7B}">
      <dgm:prSet/>
      <dgm:spPr/>
      <dgm:t>
        <a:bodyPr/>
        <a:lstStyle/>
        <a:p>
          <a:endParaRPr lang="en-US" b="1"/>
        </a:p>
      </dgm:t>
    </dgm:pt>
    <dgm:pt modelId="{B74FFE04-E32A-4950-A69C-2D225A3FA9C3}">
      <dgm:prSet phldrT="[Text]" custT="1"/>
      <dgm:spPr/>
      <dgm:t>
        <a:bodyPr/>
        <a:lstStyle/>
        <a:p>
          <a:r>
            <a:rPr lang="en-US" sz="1600" b="1" dirty="0"/>
            <a:t>Effective transitions between nursing, homes, hospitals and homes </a:t>
          </a:r>
        </a:p>
      </dgm:t>
    </dgm:pt>
    <dgm:pt modelId="{DD6EB3D4-DABF-485F-9750-A2095C1C05E7}" type="parTrans" cxnId="{31D5BD87-41CA-407B-B06E-D70A657CFACB}">
      <dgm:prSet/>
      <dgm:spPr/>
      <dgm:t>
        <a:bodyPr/>
        <a:lstStyle/>
        <a:p>
          <a:endParaRPr lang="en-US" b="1"/>
        </a:p>
      </dgm:t>
    </dgm:pt>
    <dgm:pt modelId="{DD928D04-2140-40AA-8251-364ABB3FC592}" type="sibTrans" cxnId="{31D5BD87-41CA-407B-B06E-D70A657CFACB}">
      <dgm:prSet/>
      <dgm:spPr/>
      <dgm:t>
        <a:bodyPr/>
        <a:lstStyle/>
        <a:p>
          <a:endParaRPr lang="en-US" b="1"/>
        </a:p>
      </dgm:t>
    </dgm:pt>
    <dgm:pt modelId="{9A93447B-3CF7-40F2-B1C8-268545F5D782}" type="pres">
      <dgm:prSet presAssocID="{829F5413-03C4-4437-A7DE-56BF91EEE142}" presName="diagram" presStyleCnt="0">
        <dgm:presLayoutVars>
          <dgm:dir/>
          <dgm:resizeHandles val="exact"/>
        </dgm:presLayoutVars>
      </dgm:prSet>
      <dgm:spPr/>
    </dgm:pt>
    <dgm:pt modelId="{067A9B63-592E-4C39-BF65-87260B658E55}" type="pres">
      <dgm:prSet presAssocID="{08CFBC4C-9E5B-4BC4-B43A-85ADFD4F87DF}" presName="node" presStyleLbl="node1" presStyleIdx="0" presStyleCnt="5">
        <dgm:presLayoutVars>
          <dgm:bulletEnabled val="1"/>
        </dgm:presLayoutVars>
      </dgm:prSet>
      <dgm:spPr/>
    </dgm:pt>
    <dgm:pt modelId="{FF055920-0D3F-4606-80C7-25FBED44E937}" type="pres">
      <dgm:prSet presAssocID="{BBB62A05-48E9-44F3-8388-67EA411E2C70}" presName="sibTrans" presStyleCnt="0"/>
      <dgm:spPr/>
    </dgm:pt>
    <dgm:pt modelId="{2190C256-1410-4F48-8A64-8A205AA19ADE}" type="pres">
      <dgm:prSet presAssocID="{1D6FACEB-128B-4BA1-B773-061CF2846307}" presName="node" presStyleLbl="node1" presStyleIdx="1" presStyleCnt="5">
        <dgm:presLayoutVars>
          <dgm:bulletEnabled val="1"/>
        </dgm:presLayoutVars>
      </dgm:prSet>
      <dgm:spPr/>
    </dgm:pt>
    <dgm:pt modelId="{01603D7B-44D6-432E-A218-5C85A8497745}" type="pres">
      <dgm:prSet presAssocID="{386330BA-5EC3-4019-A515-16B5E22A30D1}" presName="sibTrans" presStyleCnt="0"/>
      <dgm:spPr/>
    </dgm:pt>
    <dgm:pt modelId="{AF0E3F70-E2BA-4BF6-BACD-1B374AE50C92}" type="pres">
      <dgm:prSet presAssocID="{C3AA4D9F-25AC-4ABA-91AD-76DCA3223BA7}" presName="node" presStyleLbl="node1" presStyleIdx="2" presStyleCnt="5">
        <dgm:presLayoutVars>
          <dgm:bulletEnabled val="1"/>
        </dgm:presLayoutVars>
      </dgm:prSet>
      <dgm:spPr/>
    </dgm:pt>
    <dgm:pt modelId="{3EF026B1-F029-4AB7-8205-61E89959926E}" type="pres">
      <dgm:prSet presAssocID="{0E8A8A44-EB3A-4B75-B439-4E7AC7116A8E}" presName="sibTrans" presStyleCnt="0"/>
      <dgm:spPr/>
    </dgm:pt>
    <dgm:pt modelId="{FCB10B8A-89A6-4825-8469-3EAB9CFC61FF}" type="pres">
      <dgm:prSet presAssocID="{93979A32-DCFD-465D-B39F-BF4CF47B14CB}" presName="node" presStyleLbl="node1" presStyleIdx="3" presStyleCnt="5">
        <dgm:presLayoutVars>
          <dgm:bulletEnabled val="1"/>
        </dgm:presLayoutVars>
      </dgm:prSet>
      <dgm:spPr/>
    </dgm:pt>
    <dgm:pt modelId="{B1DF7E8D-9DC8-4C94-9141-25A1427993C4}" type="pres">
      <dgm:prSet presAssocID="{E6D6B208-FEEE-4224-B83F-9DC8A0413894}" presName="sibTrans" presStyleCnt="0"/>
      <dgm:spPr/>
    </dgm:pt>
    <dgm:pt modelId="{8F010A7C-59AC-4B5C-8C63-2B672B943ABD}" type="pres">
      <dgm:prSet presAssocID="{B74FFE04-E32A-4950-A69C-2D225A3FA9C3}" presName="node" presStyleLbl="node1" presStyleIdx="4" presStyleCnt="5">
        <dgm:presLayoutVars>
          <dgm:bulletEnabled val="1"/>
        </dgm:presLayoutVars>
      </dgm:prSet>
      <dgm:spPr/>
    </dgm:pt>
  </dgm:ptLst>
  <dgm:cxnLst>
    <dgm:cxn modelId="{8FC75601-A50A-4653-9AB9-AECE390486DC}" srcId="{829F5413-03C4-4437-A7DE-56BF91EEE142}" destId="{08CFBC4C-9E5B-4BC4-B43A-85ADFD4F87DF}" srcOrd="0" destOrd="0" parTransId="{B366F78B-E1CF-4671-89F7-964B007DD445}" sibTransId="{BBB62A05-48E9-44F3-8388-67EA411E2C70}"/>
    <dgm:cxn modelId="{28790930-4F72-4FBF-A1DE-6382E781BD7B}" srcId="{829F5413-03C4-4437-A7DE-56BF91EEE142}" destId="{93979A32-DCFD-465D-B39F-BF4CF47B14CB}" srcOrd="3" destOrd="0" parTransId="{0F032CD9-5FE4-4C44-B7F5-8BFA0C83363C}" sibTransId="{E6D6B208-FEEE-4224-B83F-9DC8A0413894}"/>
    <dgm:cxn modelId="{8B60AC63-22CE-4260-9CB6-FC1533A04FE5}" type="presOf" srcId="{1D6FACEB-128B-4BA1-B773-061CF2846307}" destId="{2190C256-1410-4F48-8A64-8A205AA19ADE}" srcOrd="0" destOrd="0" presId="urn:microsoft.com/office/officeart/2005/8/layout/default"/>
    <dgm:cxn modelId="{92145148-DB7B-4D40-BEE6-FF100D744DCA}" type="presOf" srcId="{829F5413-03C4-4437-A7DE-56BF91EEE142}" destId="{9A93447B-3CF7-40F2-B1C8-268545F5D782}" srcOrd="0" destOrd="0" presId="urn:microsoft.com/office/officeart/2005/8/layout/default"/>
    <dgm:cxn modelId="{C3FACB51-FA7B-454C-81DB-8DA8ED9A233D}" srcId="{829F5413-03C4-4437-A7DE-56BF91EEE142}" destId="{1D6FACEB-128B-4BA1-B773-061CF2846307}" srcOrd="1" destOrd="0" parTransId="{39068990-A4F3-4B00-8E05-0EC4F45C53DE}" sibTransId="{386330BA-5EC3-4019-A515-16B5E22A30D1}"/>
    <dgm:cxn modelId="{611D3074-59D2-41C4-875C-357EDC35830B}" type="presOf" srcId="{B74FFE04-E32A-4950-A69C-2D225A3FA9C3}" destId="{8F010A7C-59AC-4B5C-8C63-2B672B943ABD}" srcOrd="0" destOrd="0" presId="urn:microsoft.com/office/officeart/2005/8/layout/default"/>
    <dgm:cxn modelId="{31D5BD87-41CA-407B-B06E-D70A657CFACB}" srcId="{829F5413-03C4-4437-A7DE-56BF91EEE142}" destId="{B74FFE04-E32A-4950-A69C-2D225A3FA9C3}" srcOrd="4" destOrd="0" parTransId="{DD6EB3D4-DABF-485F-9750-A2095C1C05E7}" sibTransId="{DD928D04-2140-40AA-8251-364ABB3FC592}"/>
    <dgm:cxn modelId="{0A7D7298-FC29-46DD-B4FC-8C21EDA18063}" type="presOf" srcId="{08CFBC4C-9E5B-4BC4-B43A-85ADFD4F87DF}" destId="{067A9B63-592E-4C39-BF65-87260B658E55}" srcOrd="0" destOrd="0" presId="urn:microsoft.com/office/officeart/2005/8/layout/default"/>
    <dgm:cxn modelId="{EB15A4AA-A839-4379-AE78-BA1DD8156E28}" type="presOf" srcId="{93979A32-DCFD-465D-B39F-BF4CF47B14CB}" destId="{FCB10B8A-89A6-4825-8469-3EAB9CFC61FF}" srcOrd="0" destOrd="0" presId="urn:microsoft.com/office/officeart/2005/8/layout/default"/>
    <dgm:cxn modelId="{9961DDC0-58EA-45A4-9C32-2849D7BD2575}" type="presOf" srcId="{C3AA4D9F-25AC-4ABA-91AD-76DCA3223BA7}" destId="{AF0E3F70-E2BA-4BF6-BACD-1B374AE50C92}" srcOrd="0" destOrd="0" presId="urn:microsoft.com/office/officeart/2005/8/layout/default"/>
    <dgm:cxn modelId="{7C746DC3-EA21-4DF0-BEB6-89861F5FA9CF}" srcId="{829F5413-03C4-4437-A7DE-56BF91EEE142}" destId="{C3AA4D9F-25AC-4ABA-91AD-76DCA3223BA7}" srcOrd="2" destOrd="0" parTransId="{7724C071-E93E-4463-BC35-F261A88F8A94}" sibTransId="{0E8A8A44-EB3A-4B75-B439-4E7AC7116A8E}"/>
    <dgm:cxn modelId="{D0F2D26A-C1B1-492A-98B9-FA7AD6727BFB}" type="presParOf" srcId="{9A93447B-3CF7-40F2-B1C8-268545F5D782}" destId="{067A9B63-592E-4C39-BF65-87260B658E55}" srcOrd="0" destOrd="0" presId="urn:microsoft.com/office/officeart/2005/8/layout/default"/>
    <dgm:cxn modelId="{1EE5711A-4162-4143-8857-76DA288FC0CF}" type="presParOf" srcId="{9A93447B-3CF7-40F2-B1C8-268545F5D782}" destId="{FF055920-0D3F-4606-80C7-25FBED44E937}" srcOrd="1" destOrd="0" presId="urn:microsoft.com/office/officeart/2005/8/layout/default"/>
    <dgm:cxn modelId="{EBC25703-565B-459A-A771-BDA949A2B3BF}" type="presParOf" srcId="{9A93447B-3CF7-40F2-B1C8-268545F5D782}" destId="{2190C256-1410-4F48-8A64-8A205AA19ADE}" srcOrd="2" destOrd="0" presId="urn:microsoft.com/office/officeart/2005/8/layout/default"/>
    <dgm:cxn modelId="{443BC4EB-1FED-4B99-9B18-A336E7073EC0}" type="presParOf" srcId="{9A93447B-3CF7-40F2-B1C8-268545F5D782}" destId="{01603D7B-44D6-432E-A218-5C85A8497745}" srcOrd="3" destOrd="0" presId="urn:microsoft.com/office/officeart/2005/8/layout/default"/>
    <dgm:cxn modelId="{25079DB9-BE78-4ECC-8840-23AB75133CD6}" type="presParOf" srcId="{9A93447B-3CF7-40F2-B1C8-268545F5D782}" destId="{AF0E3F70-E2BA-4BF6-BACD-1B374AE50C92}" srcOrd="4" destOrd="0" presId="urn:microsoft.com/office/officeart/2005/8/layout/default"/>
    <dgm:cxn modelId="{7C996D85-3497-4AA3-A569-05085A794179}" type="presParOf" srcId="{9A93447B-3CF7-40F2-B1C8-268545F5D782}" destId="{3EF026B1-F029-4AB7-8205-61E89959926E}" srcOrd="5" destOrd="0" presId="urn:microsoft.com/office/officeart/2005/8/layout/default"/>
    <dgm:cxn modelId="{EBD96EC2-794B-497D-AE0D-FEBA11CA6DA8}" type="presParOf" srcId="{9A93447B-3CF7-40F2-B1C8-268545F5D782}" destId="{FCB10B8A-89A6-4825-8469-3EAB9CFC61FF}" srcOrd="6" destOrd="0" presId="urn:microsoft.com/office/officeart/2005/8/layout/default"/>
    <dgm:cxn modelId="{B8413753-DC29-4319-A36C-6EF52E3F4ECD}" type="presParOf" srcId="{9A93447B-3CF7-40F2-B1C8-268545F5D782}" destId="{B1DF7E8D-9DC8-4C94-9141-25A1427993C4}" srcOrd="7" destOrd="0" presId="urn:microsoft.com/office/officeart/2005/8/layout/default"/>
    <dgm:cxn modelId="{4A36A232-4AA9-43F4-8AAB-CAB460A436F0}" type="presParOf" srcId="{9A93447B-3CF7-40F2-B1C8-268545F5D782}" destId="{8F010A7C-59AC-4B5C-8C63-2B672B943ABD}"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66AA7DA-37C5-4185-BEF4-250DA753C745}"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704A1333-014C-440D-B2A3-EF4ABD2F6BE2}">
      <dgm:prSet phldrT="[Text]" custT="1"/>
      <dgm:spPr/>
      <dgm:t>
        <a:bodyPr/>
        <a:lstStyle/>
        <a:p>
          <a:r>
            <a:rPr lang="en-US" sz="2800" dirty="0"/>
            <a:t>Federal  </a:t>
          </a:r>
        </a:p>
      </dgm:t>
    </dgm:pt>
    <dgm:pt modelId="{8B32BA8A-BA8E-40A3-A5DE-DD8CDDE49A1D}" type="parTrans" cxnId="{220255F6-526F-4F31-A2C3-3CB641A31D1D}">
      <dgm:prSet/>
      <dgm:spPr/>
      <dgm:t>
        <a:bodyPr/>
        <a:lstStyle/>
        <a:p>
          <a:endParaRPr lang="en-US" sz="3600"/>
        </a:p>
      </dgm:t>
    </dgm:pt>
    <dgm:pt modelId="{B8FBE339-9A02-442B-BCBA-2D57741FBF94}" type="sibTrans" cxnId="{220255F6-526F-4F31-A2C3-3CB641A31D1D}">
      <dgm:prSet/>
      <dgm:spPr/>
      <dgm:t>
        <a:bodyPr/>
        <a:lstStyle/>
        <a:p>
          <a:endParaRPr lang="en-US" sz="3600"/>
        </a:p>
      </dgm:t>
    </dgm:pt>
    <dgm:pt modelId="{F15F773B-D1C0-41F5-AFEF-35790970BC52}">
      <dgm:prSet phldrT="[Text]" custT="1"/>
      <dgm:spPr/>
      <dgm:t>
        <a:bodyPr/>
        <a:lstStyle/>
        <a:p>
          <a:r>
            <a:rPr lang="en-US" sz="2800" dirty="0"/>
            <a:t>State</a:t>
          </a:r>
        </a:p>
      </dgm:t>
    </dgm:pt>
    <dgm:pt modelId="{14E7CB64-6FAD-4850-BDC2-65A3062FA27A}" type="parTrans" cxnId="{4952FAB4-49F2-4E6E-A637-15E885A4DF83}">
      <dgm:prSet/>
      <dgm:spPr/>
      <dgm:t>
        <a:bodyPr/>
        <a:lstStyle/>
        <a:p>
          <a:endParaRPr lang="en-US" sz="3600"/>
        </a:p>
      </dgm:t>
    </dgm:pt>
    <dgm:pt modelId="{481988D7-DDAF-4CBC-B313-30AEF5D6B6EE}" type="sibTrans" cxnId="{4952FAB4-49F2-4E6E-A637-15E885A4DF83}">
      <dgm:prSet/>
      <dgm:spPr/>
      <dgm:t>
        <a:bodyPr/>
        <a:lstStyle/>
        <a:p>
          <a:endParaRPr lang="en-US" sz="3600"/>
        </a:p>
      </dgm:t>
    </dgm:pt>
    <dgm:pt modelId="{5470D197-1C8A-41E7-B34B-C60FD019AC63}">
      <dgm:prSet phldrT="[Text]" custT="1"/>
      <dgm:spPr/>
      <dgm:t>
        <a:bodyPr/>
        <a:lstStyle/>
        <a:p>
          <a:r>
            <a:rPr lang="en-US" sz="2800" dirty="0"/>
            <a:t>Health Plans</a:t>
          </a:r>
        </a:p>
        <a:p>
          <a:r>
            <a:rPr lang="en-US" sz="2800" dirty="0"/>
            <a:t>ACOs</a:t>
          </a:r>
        </a:p>
      </dgm:t>
    </dgm:pt>
    <dgm:pt modelId="{1CF8BC53-4453-44C4-8320-E8199A96A55B}" type="parTrans" cxnId="{D0861FF9-6920-497F-A40B-F50625E92DA9}">
      <dgm:prSet/>
      <dgm:spPr/>
      <dgm:t>
        <a:bodyPr/>
        <a:lstStyle/>
        <a:p>
          <a:endParaRPr lang="en-US" sz="3600"/>
        </a:p>
      </dgm:t>
    </dgm:pt>
    <dgm:pt modelId="{C0C8AF92-1F92-43CE-B465-7AD1E6185D95}" type="sibTrans" cxnId="{D0861FF9-6920-497F-A40B-F50625E92DA9}">
      <dgm:prSet/>
      <dgm:spPr/>
      <dgm:t>
        <a:bodyPr/>
        <a:lstStyle/>
        <a:p>
          <a:endParaRPr lang="en-US" sz="3600"/>
        </a:p>
      </dgm:t>
    </dgm:pt>
    <dgm:pt modelId="{AD44E7CC-1304-4CB8-B2ED-8381C3673062}">
      <dgm:prSet phldrT="[Text]" custT="1"/>
      <dgm:spPr/>
      <dgm:t>
        <a:bodyPr/>
        <a:lstStyle/>
        <a:p>
          <a:r>
            <a:rPr lang="en-US" sz="2800" dirty="0"/>
            <a:t>Providers</a:t>
          </a:r>
        </a:p>
      </dgm:t>
    </dgm:pt>
    <dgm:pt modelId="{C87E913E-B38B-484E-BC72-44A618902839}" type="parTrans" cxnId="{B0B26BF2-DDF6-4692-8EB4-EF1A047AFAC4}">
      <dgm:prSet/>
      <dgm:spPr/>
      <dgm:t>
        <a:bodyPr/>
        <a:lstStyle/>
        <a:p>
          <a:endParaRPr lang="en-US" sz="3600"/>
        </a:p>
      </dgm:t>
    </dgm:pt>
    <dgm:pt modelId="{423DBF17-8F13-4F6D-ADD0-81F90E250D06}" type="sibTrans" cxnId="{B0B26BF2-DDF6-4692-8EB4-EF1A047AFAC4}">
      <dgm:prSet/>
      <dgm:spPr/>
      <dgm:t>
        <a:bodyPr/>
        <a:lstStyle/>
        <a:p>
          <a:endParaRPr lang="en-US" sz="3600"/>
        </a:p>
      </dgm:t>
    </dgm:pt>
    <dgm:pt modelId="{BE39CCE0-DA6D-4014-A279-19E88DB74730}" type="pres">
      <dgm:prSet presAssocID="{E66AA7DA-37C5-4185-BEF4-250DA753C745}" presName="matrix" presStyleCnt="0">
        <dgm:presLayoutVars>
          <dgm:chMax val="1"/>
          <dgm:dir/>
          <dgm:resizeHandles val="exact"/>
        </dgm:presLayoutVars>
      </dgm:prSet>
      <dgm:spPr/>
    </dgm:pt>
    <dgm:pt modelId="{95AA0897-3D76-46C6-97FD-59F3B36A82EC}" type="pres">
      <dgm:prSet presAssocID="{E66AA7DA-37C5-4185-BEF4-250DA753C745}" presName="diamond" presStyleLbl="bgShp" presStyleIdx="0" presStyleCnt="1" custScaleX="128701"/>
      <dgm:spPr/>
    </dgm:pt>
    <dgm:pt modelId="{07A73466-8FB5-475A-863B-EA374EE9DBB6}" type="pres">
      <dgm:prSet presAssocID="{E66AA7DA-37C5-4185-BEF4-250DA753C745}" presName="quad1" presStyleLbl="node1" presStyleIdx="0" presStyleCnt="4">
        <dgm:presLayoutVars>
          <dgm:chMax val="0"/>
          <dgm:chPref val="0"/>
          <dgm:bulletEnabled val="1"/>
        </dgm:presLayoutVars>
      </dgm:prSet>
      <dgm:spPr/>
    </dgm:pt>
    <dgm:pt modelId="{28FF22F5-A604-4740-93D8-FCFDDE07B5FD}" type="pres">
      <dgm:prSet presAssocID="{E66AA7DA-37C5-4185-BEF4-250DA753C745}" presName="quad2" presStyleLbl="node1" presStyleIdx="1" presStyleCnt="4">
        <dgm:presLayoutVars>
          <dgm:chMax val="0"/>
          <dgm:chPref val="0"/>
          <dgm:bulletEnabled val="1"/>
        </dgm:presLayoutVars>
      </dgm:prSet>
      <dgm:spPr/>
    </dgm:pt>
    <dgm:pt modelId="{7CCAC060-C650-47CC-97CF-09B29E5CC748}" type="pres">
      <dgm:prSet presAssocID="{E66AA7DA-37C5-4185-BEF4-250DA753C745}" presName="quad3" presStyleLbl="node1" presStyleIdx="2" presStyleCnt="4">
        <dgm:presLayoutVars>
          <dgm:chMax val="0"/>
          <dgm:chPref val="0"/>
          <dgm:bulletEnabled val="1"/>
        </dgm:presLayoutVars>
      </dgm:prSet>
      <dgm:spPr/>
    </dgm:pt>
    <dgm:pt modelId="{A13E9D50-FB51-4F36-9F05-EE5D99784DC2}" type="pres">
      <dgm:prSet presAssocID="{E66AA7DA-37C5-4185-BEF4-250DA753C745}" presName="quad4" presStyleLbl="node1" presStyleIdx="3" presStyleCnt="4">
        <dgm:presLayoutVars>
          <dgm:chMax val="0"/>
          <dgm:chPref val="0"/>
          <dgm:bulletEnabled val="1"/>
        </dgm:presLayoutVars>
      </dgm:prSet>
      <dgm:spPr/>
    </dgm:pt>
  </dgm:ptLst>
  <dgm:cxnLst>
    <dgm:cxn modelId="{EC08113A-E5F4-48FC-9141-CAAF1E67E6E0}" type="presOf" srcId="{AD44E7CC-1304-4CB8-B2ED-8381C3673062}" destId="{A13E9D50-FB51-4F36-9F05-EE5D99784DC2}" srcOrd="0" destOrd="0" presId="urn:microsoft.com/office/officeart/2005/8/layout/matrix3"/>
    <dgm:cxn modelId="{41B07B3D-A124-4978-91FB-0F142CD49082}" type="presOf" srcId="{5470D197-1C8A-41E7-B34B-C60FD019AC63}" destId="{7CCAC060-C650-47CC-97CF-09B29E5CC748}" srcOrd="0" destOrd="0" presId="urn:microsoft.com/office/officeart/2005/8/layout/matrix3"/>
    <dgm:cxn modelId="{9F75E247-83F7-4FAA-86C0-62442CE0BB69}" type="presOf" srcId="{E66AA7DA-37C5-4185-BEF4-250DA753C745}" destId="{BE39CCE0-DA6D-4014-A279-19E88DB74730}" srcOrd="0" destOrd="0" presId="urn:microsoft.com/office/officeart/2005/8/layout/matrix3"/>
    <dgm:cxn modelId="{4952FAB4-49F2-4E6E-A637-15E885A4DF83}" srcId="{E66AA7DA-37C5-4185-BEF4-250DA753C745}" destId="{F15F773B-D1C0-41F5-AFEF-35790970BC52}" srcOrd="1" destOrd="0" parTransId="{14E7CB64-6FAD-4850-BDC2-65A3062FA27A}" sibTransId="{481988D7-DDAF-4CBC-B313-30AEF5D6B6EE}"/>
    <dgm:cxn modelId="{9C47E9DB-AF01-42C4-9A06-09A0B5592B58}" type="presOf" srcId="{704A1333-014C-440D-B2A3-EF4ABD2F6BE2}" destId="{07A73466-8FB5-475A-863B-EA374EE9DBB6}" srcOrd="0" destOrd="0" presId="urn:microsoft.com/office/officeart/2005/8/layout/matrix3"/>
    <dgm:cxn modelId="{9CC25CDE-E897-4655-85BD-07068925E51E}" type="presOf" srcId="{F15F773B-D1C0-41F5-AFEF-35790970BC52}" destId="{28FF22F5-A604-4740-93D8-FCFDDE07B5FD}" srcOrd="0" destOrd="0" presId="urn:microsoft.com/office/officeart/2005/8/layout/matrix3"/>
    <dgm:cxn modelId="{B0B26BF2-DDF6-4692-8EB4-EF1A047AFAC4}" srcId="{E66AA7DA-37C5-4185-BEF4-250DA753C745}" destId="{AD44E7CC-1304-4CB8-B2ED-8381C3673062}" srcOrd="3" destOrd="0" parTransId="{C87E913E-B38B-484E-BC72-44A618902839}" sibTransId="{423DBF17-8F13-4F6D-ADD0-81F90E250D06}"/>
    <dgm:cxn modelId="{220255F6-526F-4F31-A2C3-3CB641A31D1D}" srcId="{E66AA7DA-37C5-4185-BEF4-250DA753C745}" destId="{704A1333-014C-440D-B2A3-EF4ABD2F6BE2}" srcOrd="0" destOrd="0" parTransId="{8B32BA8A-BA8E-40A3-A5DE-DD8CDDE49A1D}" sibTransId="{B8FBE339-9A02-442B-BCBA-2D57741FBF94}"/>
    <dgm:cxn modelId="{D0861FF9-6920-497F-A40B-F50625E92DA9}" srcId="{E66AA7DA-37C5-4185-BEF4-250DA753C745}" destId="{5470D197-1C8A-41E7-B34B-C60FD019AC63}" srcOrd="2" destOrd="0" parTransId="{1CF8BC53-4453-44C4-8320-E8199A96A55B}" sibTransId="{C0C8AF92-1F92-43CE-B465-7AD1E6185D95}"/>
    <dgm:cxn modelId="{F4BC28AE-28CE-4003-A5A7-A1A7884728EC}" type="presParOf" srcId="{BE39CCE0-DA6D-4014-A279-19E88DB74730}" destId="{95AA0897-3D76-46C6-97FD-59F3B36A82EC}" srcOrd="0" destOrd="0" presId="urn:microsoft.com/office/officeart/2005/8/layout/matrix3"/>
    <dgm:cxn modelId="{E342D755-21CC-4EDE-B5BF-C0B54705E821}" type="presParOf" srcId="{BE39CCE0-DA6D-4014-A279-19E88DB74730}" destId="{07A73466-8FB5-475A-863B-EA374EE9DBB6}" srcOrd="1" destOrd="0" presId="urn:microsoft.com/office/officeart/2005/8/layout/matrix3"/>
    <dgm:cxn modelId="{DF78CFBA-7C86-4A43-ADE0-1334DC84C904}" type="presParOf" srcId="{BE39CCE0-DA6D-4014-A279-19E88DB74730}" destId="{28FF22F5-A604-4740-93D8-FCFDDE07B5FD}" srcOrd="2" destOrd="0" presId="urn:microsoft.com/office/officeart/2005/8/layout/matrix3"/>
    <dgm:cxn modelId="{27BB5CBA-0C18-495A-B461-FA3E2D1C7205}" type="presParOf" srcId="{BE39CCE0-DA6D-4014-A279-19E88DB74730}" destId="{7CCAC060-C650-47CC-97CF-09B29E5CC748}" srcOrd="3" destOrd="0" presId="urn:microsoft.com/office/officeart/2005/8/layout/matrix3"/>
    <dgm:cxn modelId="{19C9151A-3B8D-42C9-B74C-A1E100529DC1}" type="presParOf" srcId="{BE39CCE0-DA6D-4014-A279-19E88DB74730}" destId="{A13E9D50-FB51-4F36-9F05-EE5D99784DC2}"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48C3798-0532-47A6-B40E-C2F978F0E411}" type="doc">
      <dgm:prSet loTypeId="urn:microsoft.com/office/officeart/2005/8/layout/equation2" loCatId="relationship" qsTypeId="urn:microsoft.com/office/officeart/2005/8/quickstyle/simple1" qsCatId="simple" csTypeId="urn:microsoft.com/office/officeart/2005/8/colors/accent1_2" csCatId="accent1" phldr="1"/>
      <dgm:spPr/>
      <dgm:t>
        <a:bodyPr/>
        <a:lstStyle/>
        <a:p>
          <a:endParaRPr lang="en-US"/>
        </a:p>
      </dgm:t>
    </dgm:pt>
    <dgm:pt modelId="{2D5A20B7-C396-4BDC-9486-3953B317DE06}">
      <dgm:prSet phldrT="[Text]"/>
      <dgm:spPr/>
      <dgm:t>
        <a:bodyPr/>
        <a:lstStyle/>
        <a:p>
          <a:r>
            <a:rPr lang="en-US" b="1" dirty="0"/>
            <a:t>Payment approach </a:t>
          </a:r>
        </a:p>
      </dgm:t>
    </dgm:pt>
    <dgm:pt modelId="{6EFB69FE-FEB6-4317-9049-BA8FBC6E3354}" type="parTrans" cxnId="{267D6B68-C83A-4215-A57A-8C906DA0EA29}">
      <dgm:prSet/>
      <dgm:spPr/>
      <dgm:t>
        <a:bodyPr/>
        <a:lstStyle/>
        <a:p>
          <a:endParaRPr lang="en-US"/>
        </a:p>
      </dgm:t>
    </dgm:pt>
    <dgm:pt modelId="{A5198861-FFDD-4739-871A-D138FCC93F78}" type="sibTrans" cxnId="{267D6B68-C83A-4215-A57A-8C906DA0EA29}">
      <dgm:prSet/>
      <dgm:spPr/>
      <dgm:t>
        <a:bodyPr/>
        <a:lstStyle/>
        <a:p>
          <a:endParaRPr lang="en-US"/>
        </a:p>
      </dgm:t>
    </dgm:pt>
    <dgm:pt modelId="{95216519-F67E-473F-BBB1-2F8AE65A8D96}">
      <dgm:prSet phldrT="[Text]"/>
      <dgm:spPr/>
      <dgm:t>
        <a:bodyPr/>
        <a:lstStyle/>
        <a:p>
          <a:r>
            <a:rPr lang="en-US" b="1" dirty="0"/>
            <a:t>Metrics</a:t>
          </a:r>
          <a:r>
            <a:rPr lang="en-US" dirty="0"/>
            <a:t> </a:t>
          </a:r>
        </a:p>
      </dgm:t>
    </dgm:pt>
    <dgm:pt modelId="{A82AA17D-974C-47D8-9471-64523A47272E}" type="parTrans" cxnId="{57D453D0-2549-4190-BDF6-22044FCD8432}">
      <dgm:prSet/>
      <dgm:spPr/>
      <dgm:t>
        <a:bodyPr/>
        <a:lstStyle/>
        <a:p>
          <a:endParaRPr lang="en-US"/>
        </a:p>
      </dgm:t>
    </dgm:pt>
    <dgm:pt modelId="{C7B30A17-934B-4B72-B0F4-0DED5C807B4F}" type="sibTrans" cxnId="{57D453D0-2549-4190-BDF6-22044FCD8432}">
      <dgm:prSet/>
      <dgm:spPr/>
      <dgm:t>
        <a:bodyPr/>
        <a:lstStyle/>
        <a:p>
          <a:endParaRPr lang="en-US"/>
        </a:p>
      </dgm:t>
    </dgm:pt>
    <dgm:pt modelId="{A5C45B2B-D9C7-4A4B-AE4E-518F3661C7E3}">
      <dgm:prSet phldrT="[Text]"/>
      <dgm:spPr/>
      <dgm:t>
        <a:bodyPr/>
        <a:lstStyle/>
        <a:p>
          <a:r>
            <a:rPr lang="en-US" b="1" dirty="0"/>
            <a:t>Greater Value, Higher Quality </a:t>
          </a:r>
        </a:p>
      </dgm:t>
    </dgm:pt>
    <dgm:pt modelId="{96535842-5124-4B26-B5DE-C7E3789C8489}" type="parTrans" cxnId="{6FCE52F1-6DF7-44CC-A57E-56C8CAD0CEC5}">
      <dgm:prSet/>
      <dgm:spPr/>
      <dgm:t>
        <a:bodyPr/>
        <a:lstStyle/>
        <a:p>
          <a:endParaRPr lang="en-US"/>
        </a:p>
      </dgm:t>
    </dgm:pt>
    <dgm:pt modelId="{E9A3B537-04E6-48DE-9496-A95602598F33}" type="sibTrans" cxnId="{6FCE52F1-6DF7-44CC-A57E-56C8CAD0CEC5}">
      <dgm:prSet/>
      <dgm:spPr/>
      <dgm:t>
        <a:bodyPr/>
        <a:lstStyle/>
        <a:p>
          <a:endParaRPr lang="en-US"/>
        </a:p>
      </dgm:t>
    </dgm:pt>
    <dgm:pt modelId="{2E2788FC-954B-48D1-93DF-FB1856F51AF1}" type="pres">
      <dgm:prSet presAssocID="{A48C3798-0532-47A6-B40E-C2F978F0E411}" presName="Name0" presStyleCnt="0">
        <dgm:presLayoutVars>
          <dgm:dir/>
          <dgm:resizeHandles val="exact"/>
        </dgm:presLayoutVars>
      </dgm:prSet>
      <dgm:spPr/>
    </dgm:pt>
    <dgm:pt modelId="{46D8F889-8C0D-4336-BDCC-F4E88F350AA1}" type="pres">
      <dgm:prSet presAssocID="{A48C3798-0532-47A6-B40E-C2F978F0E411}" presName="vNodes" presStyleCnt="0"/>
      <dgm:spPr/>
    </dgm:pt>
    <dgm:pt modelId="{A0E63AA5-0243-4EFD-B04F-2799A84608F0}" type="pres">
      <dgm:prSet presAssocID="{2D5A20B7-C396-4BDC-9486-3953B317DE06}" presName="node" presStyleLbl="node1" presStyleIdx="0" presStyleCnt="3" custScaleX="156017">
        <dgm:presLayoutVars>
          <dgm:bulletEnabled val="1"/>
        </dgm:presLayoutVars>
      </dgm:prSet>
      <dgm:spPr/>
    </dgm:pt>
    <dgm:pt modelId="{23348A84-9D27-4E44-939B-6EB4DB8E34A7}" type="pres">
      <dgm:prSet presAssocID="{A5198861-FFDD-4739-871A-D138FCC93F78}" presName="spacerT" presStyleCnt="0"/>
      <dgm:spPr/>
    </dgm:pt>
    <dgm:pt modelId="{AA36281F-9C25-4EEF-93EB-4782C58C4BE3}" type="pres">
      <dgm:prSet presAssocID="{A5198861-FFDD-4739-871A-D138FCC93F78}" presName="sibTrans" presStyleLbl="sibTrans2D1" presStyleIdx="0" presStyleCnt="2"/>
      <dgm:spPr/>
    </dgm:pt>
    <dgm:pt modelId="{343E19EF-B13D-46A9-998F-F3B8788D44B0}" type="pres">
      <dgm:prSet presAssocID="{A5198861-FFDD-4739-871A-D138FCC93F78}" presName="spacerB" presStyleCnt="0"/>
      <dgm:spPr/>
    </dgm:pt>
    <dgm:pt modelId="{F56018D5-9AD4-4115-A56C-EBC924A90794}" type="pres">
      <dgm:prSet presAssocID="{95216519-F67E-473F-BBB1-2F8AE65A8D96}" presName="node" presStyleLbl="node1" presStyleIdx="1" presStyleCnt="3" custScaleX="156017">
        <dgm:presLayoutVars>
          <dgm:bulletEnabled val="1"/>
        </dgm:presLayoutVars>
      </dgm:prSet>
      <dgm:spPr/>
    </dgm:pt>
    <dgm:pt modelId="{B02E8355-559B-4FAE-9FC7-58D21D8C3957}" type="pres">
      <dgm:prSet presAssocID="{A48C3798-0532-47A6-B40E-C2F978F0E411}" presName="sibTransLast" presStyleLbl="sibTrans2D1" presStyleIdx="1" presStyleCnt="2"/>
      <dgm:spPr/>
    </dgm:pt>
    <dgm:pt modelId="{C72BE2EC-D617-4656-B173-53F50FB8BE8C}" type="pres">
      <dgm:prSet presAssocID="{A48C3798-0532-47A6-B40E-C2F978F0E411}" presName="connectorText" presStyleLbl="sibTrans2D1" presStyleIdx="1" presStyleCnt="2"/>
      <dgm:spPr/>
    </dgm:pt>
    <dgm:pt modelId="{E8BBB079-8B21-4D5B-BB21-385E8381C798}" type="pres">
      <dgm:prSet presAssocID="{A48C3798-0532-47A6-B40E-C2F978F0E411}" presName="lastNode" presStyleLbl="node1" presStyleIdx="2" presStyleCnt="3">
        <dgm:presLayoutVars>
          <dgm:bulletEnabled val="1"/>
        </dgm:presLayoutVars>
      </dgm:prSet>
      <dgm:spPr/>
    </dgm:pt>
  </dgm:ptLst>
  <dgm:cxnLst>
    <dgm:cxn modelId="{F8343A2C-486F-4C03-AE4D-352531A7F363}" type="presOf" srcId="{2D5A20B7-C396-4BDC-9486-3953B317DE06}" destId="{A0E63AA5-0243-4EFD-B04F-2799A84608F0}" srcOrd="0" destOrd="0" presId="urn:microsoft.com/office/officeart/2005/8/layout/equation2"/>
    <dgm:cxn modelId="{21B8255D-47AF-4A3A-9713-415898AE7F14}" type="presOf" srcId="{95216519-F67E-473F-BBB1-2F8AE65A8D96}" destId="{F56018D5-9AD4-4115-A56C-EBC924A90794}" srcOrd="0" destOrd="0" presId="urn:microsoft.com/office/officeart/2005/8/layout/equation2"/>
    <dgm:cxn modelId="{267D6B68-C83A-4215-A57A-8C906DA0EA29}" srcId="{A48C3798-0532-47A6-B40E-C2F978F0E411}" destId="{2D5A20B7-C396-4BDC-9486-3953B317DE06}" srcOrd="0" destOrd="0" parTransId="{6EFB69FE-FEB6-4317-9049-BA8FBC6E3354}" sibTransId="{A5198861-FFDD-4739-871A-D138FCC93F78}"/>
    <dgm:cxn modelId="{C7C16F6E-2ED9-4A76-AF1D-7067C85386D8}" type="presOf" srcId="{C7B30A17-934B-4B72-B0F4-0DED5C807B4F}" destId="{C72BE2EC-D617-4656-B173-53F50FB8BE8C}" srcOrd="1" destOrd="0" presId="urn:microsoft.com/office/officeart/2005/8/layout/equation2"/>
    <dgm:cxn modelId="{C1162284-6AD4-4907-B379-E0DF4D00A85D}" type="presOf" srcId="{A5198861-FFDD-4739-871A-D138FCC93F78}" destId="{AA36281F-9C25-4EEF-93EB-4782C58C4BE3}" srcOrd="0" destOrd="0" presId="urn:microsoft.com/office/officeart/2005/8/layout/equation2"/>
    <dgm:cxn modelId="{2AA2FA96-481D-4033-95EA-08F00BEF4F0A}" type="presOf" srcId="{A5C45B2B-D9C7-4A4B-AE4E-518F3661C7E3}" destId="{E8BBB079-8B21-4D5B-BB21-385E8381C798}" srcOrd="0" destOrd="0" presId="urn:microsoft.com/office/officeart/2005/8/layout/equation2"/>
    <dgm:cxn modelId="{29C579A5-8F26-457A-B465-5B8D5713BA43}" type="presOf" srcId="{C7B30A17-934B-4B72-B0F4-0DED5C807B4F}" destId="{B02E8355-559B-4FAE-9FC7-58D21D8C3957}" srcOrd="0" destOrd="0" presId="urn:microsoft.com/office/officeart/2005/8/layout/equation2"/>
    <dgm:cxn modelId="{80F5C4A8-6D67-4FAB-8FBA-A8865FE5C3DB}" type="presOf" srcId="{A48C3798-0532-47A6-B40E-C2F978F0E411}" destId="{2E2788FC-954B-48D1-93DF-FB1856F51AF1}" srcOrd="0" destOrd="0" presId="urn:microsoft.com/office/officeart/2005/8/layout/equation2"/>
    <dgm:cxn modelId="{57D453D0-2549-4190-BDF6-22044FCD8432}" srcId="{A48C3798-0532-47A6-B40E-C2F978F0E411}" destId="{95216519-F67E-473F-BBB1-2F8AE65A8D96}" srcOrd="1" destOrd="0" parTransId="{A82AA17D-974C-47D8-9471-64523A47272E}" sibTransId="{C7B30A17-934B-4B72-B0F4-0DED5C807B4F}"/>
    <dgm:cxn modelId="{6FCE52F1-6DF7-44CC-A57E-56C8CAD0CEC5}" srcId="{A48C3798-0532-47A6-B40E-C2F978F0E411}" destId="{A5C45B2B-D9C7-4A4B-AE4E-518F3661C7E3}" srcOrd="2" destOrd="0" parTransId="{96535842-5124-4B26-B5DE-C7E3789C8489}" sibTransId="{E9A3B537-04E6-48DE-9496-A95602598F33}"/>
    <dgm:cxn modelId="{741CAD81-98B9-4990-A441-A6815A891208}" type="presParOf" srcId="{2E2788FC-954B-48D1-93DF-FB1856F51AF1}" destId="{46D8F889-8C0D-4336-BDCC-F4E88F350AA1}" srcOrd="0" destOrd="0" presId="urn:microsoft.com/office/officeart/2005/8/layout/equation2"/>
    <dgm:cxn modelId="{DCAA240A-18C7-4AD7-8FDD-D6B0B30C3F0B}" type="presParOf" srcId="{46D8F889-8C0D-4336-BDCC-F4E88F350AA1}" destId="{A0E63AA5-0243-4EFD-B04F-2799A84608F0}" srcOrd="0" destOrd="0" presId="urn:microsoft.com/office/officeart/2005/8/layout/equation2"/>
    <dgm:cxn modelId="{31164898-0E38-4D57-A942-65E68228ABAC}" type="presParOf" srcId="{46D8F889-8C0D-4336-BDCC-F4E88F350AA1}" destId="{23348A84-9D27-4E44-939B-6EB4DB8E34A7}" srcOrd="1" destOrd="0" presId="urn:microsoft.com/office/officeart/2005/8/layout/equation2"/>
    <dgm:cxn modelId="{1F0E39D6-8FF7-432E-A864-4E0FECE0D48A}" type="presParOf" srcId="{46D8F889-8C0D-4336-BDCC-F4E88F350AA1}" destId="{AA36281F-9C25-4EEF-93EB-4782C58C4BE3}" srcOrd="2" destOrd="0" presId="urn:microsoft.com/office/officeart/2005/8/layout/equation2"/>
    <dgm:cxn modelId="{66E9E6FE-A07C-42DA-90EC-7C48688772B7}" type="presParOf" srcId="{46D8F889-8C0D-4336-BDCC-F4E88F350AA1}" destId="{343E19EF-B13D-46A9-998F-F3B8788D44B0}" srcOrd="3" destOrd="0" presId="urn:microsoft.com/office/officeart/2005/8/layout/equation2"/>
    <dgm:cxn modelId="{0A9797D6-5C49-4A50-AB52-4E70A5E18CEA}" type="presParOf" srcId="{46D8F889-8C0D-4336-BDCC-F4E88F350AA1}" destId="{F56018D5-9AD4-4115-A56C-EBC924A90794}" srcOrd="4" destOrd="0" presId="urn:microsoft.com/office/officeart/2005/8/layout/equation2"/>
    <dgm:cxn modelId="{3F8A0CC6-DB92-43F7-B8D2-4B54FFF720A2}" type="presParOf" srcId="{2E2788FC-954B-48D1-93DF-FB1856F51AF1}" destId="{B02E8355-559B-4FAE-9FC7-58D21D8C3957}" srcOrd="1" destOrd="0" presId="urn:microsoft.com/office/officeart/2005/8/layout/equation2"/>
    <dgm:cxn modelId="{784A6A57-9FD3-40AB-9FC3-BF8494BFE5E4}" type="presParOf" srcId="{B02E8355-559B-4FAE-9FC7-58D21D8C3957}" destId="{C72BE2EC-D617-4656-B173-53F50FB8BE8C}" srcOrd="0" destOrd="0" presId="urn:microsoft.com/office/officeart/2005/8/layout/equation2"/>
    <dgm:cxn modelId="{68316C80-D559-4BC2-889E-70252BC1BD30}" type="presParOf" srcId="{2E2788FC-954B-48D1-93DF-FB1856F51AF1}" destId="{E8BBB079-8B21-4D5B-BB21-385E8381C798}" srcOrd="2" destOrd="0" presId="urn:microsoft.com/office/officeart/2005/8/layout/equati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5D874E-54AB-48D9-BF32-CB9979BB7ABD}">
      <dsp:nvSpPr>
        <dsp:cNvPr id="0" name=""/>
        <dsp:cNvSpPr/>
      </dsp:nvSpPr>
      <dsp:spPr>
        <a:xfrm>
          <a:off x="1562568" y="309"/>
          <a:ext cx="1805729" cy="180572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t>Workforce Demand</a:t>
          </a:r>
        </a:p>
      </dsp:txBody>
      <dsp:txXfrm>
        <a:off x="1827011" y="264752"/>
        <a:ext cx="1276843" cy="1276843"/>
      </dsp:txXfrm>
    </dsp:sp>
    <dsp:sp modelId="{96462AF1-0A26-4CB5-B116-DC7F1CC155DC}">
      <dsp:nvSpPr>
        <dsp:cNvPr id="0" name=""/>
        <dsp:cNvSpPr/>
      </dsp:nvSpPr>
      <dsp:spPr>
        <a:xfrm>
          <a:off x="3514922" y="379512"/>
          <a:ext cx="1047323" cy="1047323"/>
        </a:xfrm>
        <a:prstGeom prst="mathMin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3653745" y="780008"/>
        <a:ext cx="769677" cy="246331"/>
      </dsp:txXfrm>
    </dsp:sp>
    <dsp:sp modelId="{BA4FB75A-7839-4048-9D69-91A829917AF9}">
      <dsp:nvSpPr>
        <dsp:cNvPr id="0" name=""/>
        <dsp:cNvSpPr/>
      </dsp:nvSpPr>
      <dsp:spPr>
        <a:xfrm>
          <a:off x="4708870" y="309"/>
          <a:ext cx="1805729" cy="180572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t>Workforce Supply</a:t>
          </a:r>
        </a:p>
      </dsp:txBody>
      <dsp:txXfrm>
        <a:off x="4973313" y="264752"/>
        <a:ext cx="1276843" cy="1276843"/>
      </dsp:txXfrm>
    </dsp:sp>
    <dsp:sp modelId="{DB5572EC-D350-4D33-BAB0-6B4AA1427268}">
      <dsp:nvSpPr>
        <dsp:cNvPr id="0" name=""/>
        <dsp:cNvSpPr/>
      </dsp:nvSpPr>
      <dsp:spPr>
        <a:xfrm>
          <a:off x="6661225" y="379512"/>
          <a:ext cx="1047323" cy="1047323"/>
        </a:xfrm>
        <a:prstGeom prst="mathEqual">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6800048" y="595261"/>
        <a:ext cx="769677" cy="615825"/>
      </dsp:txXfrm>
    </dsp:sp>
    <dsp:sp modelId="{694FD446-D0DC-4A6E-8BF0-52420B185F69}">
      <dsp:nvSpPr>
        <dsp:cNvPr id="0" name=""/>
        <dsp:cNvSpPr/>
      </dsp:nvSpPr>
      <dsp:spPr>
        <a:xfrm>
          <a:off x="7855173" y="309"/>
          <a:ext cx="1805729" cy="180572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t>Gap</a:t>
          </a:r>
        </a:p>
      </dsp:txBody>
      <dsp:txXfrm>
        <a:off x="8119616" y="264752"/>
        <a:ext cx="1276843" cy="12768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7A9B63-592E-4C39-BF65-87260B658E55}">
      <dsp:nvSpPr>
        <dsp:cNvPr id="0" name=""/>
        <dsp:cNvSpPr/>
      </dsp:nvSpPr>
      <dsp:spPr>
        <a:xfrm>
          <a:off x="3392" y="138253"/>
          <a:ext cx="1836797" cy="110207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Affordability and access to LTSS </a:t>
          </a:r>
        </a:p>
      </dsp:txBody>
      <dsp:txXfrm>
        <a:off x="3392" y="138253"/>
        <a:ext cx="1836797" cy="1102078"/>
      </dsp:txXfrm>
    </dsp:sp>
    <dsp:sp modelId="{2190C256-1410-4F48-8A64-8A205AA19ADE}">
      <dsp:nvSpPr>
        <dsp:cNvPr id="0" name=""/>
        <dsp:cNvSpPr/>
      </dsp:nvSpPr>
      <dsp:spPr>
        <a:xfrm>
          <a:off x="2023869" y="138253"/>
          <a:ext cx="1836797" cy="110207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Choice of setting and provider </a:t>
          </a:r>
        </a:p>
      </dsp:txBody>
      <dsp:txXfrm>
        <a:off x="2023869" y="138253"/>
        <a:ext cx="1836797" cy="1102078"/>
      </dsp:txXfrm>
    </dsp:sp>
    <dsp:sp modelId="{AF0E3F70-E2BA-4BF6-BACD-1B374AE50C92}">
      <dsp:nvSpPr>
        <dsp:cNvPr id="0" name=""/>
        <dsp:cNvSpPr/>
      </dsp:nvSpPr>
      <dsp:spPr>
        <a:xfrm>
          <a:off x="4044346" y="138253"/>
          <a:ext cx="1836797" cy="110207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Quality of life and quality of life </a:t>
          </a:r>
        </a:p>
      </dsp:txBody>
      <dsp:txXfrm>
        <a:off x="4044346" y="138253"/>
        <a:ext cx="1836797" cy="1102078"/>
      </dsp:txXfrm>
    </dsp:sp>
    <dsp:sp modelId="{FCB10B8A-89A6-4825-8469-3EAB9CFC61FF}">
      <dsp:nvSpPr>
        <dsp:cNvPr id="0" name=""/>
        <dsp:cNvSpPr/>
      </dsp:nvSpPr>
      <dsp:spPr>
        <a:xfrm>
          <a:off x="6064823" y="138253"/>
          <a:ext cx="1836797" cy="110207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Support for family caregivers </a:t>
          </a:r>
        </a:p>
      </dsp:txBody>
      <dsp:txXfrm>
        <a:off x="6064823" y="138253"/>
        <a:ext cx="1836797" cy="1102078"/>
      </dsp:txXfrm>
    </dsp:sp>
    <dsp:sp modelId="{8F010A7C-59AC-4B5C-8C63-2B672B943ABD}">
      <dsp:nvSpPr>
        <dsp:cNvPr id="0" name=""/>
        <dsp:cNvSpPr/>
      </dsp:nvSpPr>
      <dsp:spPr>
        <a:xfrm>
          <a:off x="8085300" y="138253"/>
          <a:ext cx="1836797" cy="110207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Effective transitions between nursing, homes, hospitals and homes </a:t>
          </a:r>
        </a:p>
      </dsp:txBody>
      <dsp:txXfrm>
        <a:off x="8085300" y="138253"/>
        <a:ext cx="1836797" cy="11020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AA0897-3D76-46C6-97FD-59F3B36A82EC}">
      <dsp:nvSpPr>
        <dsp:cNvPr id="0" name=""/>
        <dsp:cNvSpPr/>
      </dsp:nvSpPr>
      <dsp:spPr>
        <a:xfrm>
          <a:off x="1293528" y="0"/>
          <a:ext cx="6031453" cy="4686408"/>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A73466-8FB5-475A-863B-EA374EE9DBB6}">
      <dsp:nvSpPr>
        <dsp:cNvPr id="0" name=""/>
        <dsp:cNvSpPr/>
      </dsp:nvSpPr>
      <dsp:spPr>
        <a:xfrm>
          <a:off x="2411260" y="445208"/>
          <a:ext cx="1827699" cy="182769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Federal  </a:t>
          </a:r>
        </a:p>
      </dsp:txBody>
      <dsp:txXfrm>
        <a:off x="2500481" y="534429"/>
        <a:ext cx="1649257" cy="1649257"/>
      </dsp:txXfrm>
    </dsp:sp>
    <dsp:sp modelId="{28FF22F5-A604-4740-93D8-FCFDDE07B5FD}">
      <dsp:nvSpPr>
        <dsp:cNvPr id="0" name=""/>
        <dsp:cNvSpPr/>
      </dsp:nvSpPr>
      <dsp:spPr>
        <a:xfrm>
          <a:off x="4379551" y="445208"/>
          <a:ext cx="1827699" cy="182769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State</a:t>
          </a:r>
        </a:p>
      </dsp:txBody>
      <dsp:txXfrm>
        <a:off x="4468772" y="534429"/>
        <a:ext cx="1649257" cy="1649257"/>
      </dsp:txXfrm>
    </dsp:sp>
    <dsp:sp modelId="{7CCAC060-C650-47CC-97CF-09B29E5CC748}">
      <dsp:nvSpPr>
        <dsp:cNvPr id="0" name=""/>
        <dsp:cNvSpPr/>
      </dsp:nvSpPr>
      <dsp:spPr>
        <a:xfrm>
          <a:off x="2411260" y="2413500"/>
          <a:ext cx="1827699" cy="182769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Health Plans</a:t>
          </a:r>
        </a:p>
        <a:p>
          <a:pPr marL="0" lvl="0" indent="0" algn="ctr" defTabSz="1244600">
            <a:lnSpc>
              <a:spcPct val="90000"/>
            </a:lnSpc>
            <a:spcBef>
              <a:spcPct val="0"/>
            </a:spcBef>
            <a:spcAft>
              <a:spcPct val="35000"/>
            </a:spcAft>
            <a:buNone/>
          </a:pPr>
          <a:r>
            <a:rPr lang="en-US" sz="2800" kern="1200" dirty="0"/>
            <a:t>ACOs</a:t>
          </a:r>
        </a:p>
      </dsp:txBody>
      <dsp:txXfrm>
        <a:off x="2500481" y="2502721"/>
        <a:ext cx="1649257" cy="1649257"/>
      </dsp:txXfrm>
    </dsp:sp>
    <dsp:sp modelId="{A13E9D50-FB51-4F36-9F05-EE5D99784DC2}">
      <dsp:nvSpPr>
        <dsp:cNvPr id="0" name=""/>
        <dsp:cNvSpPr/>
      </dsp:nvSpPr>
      <dsp:spPr>
        <a:xfrm>
          <a:off x="4379551" y="2413500"/>
          <a:ext cx="1827699" cy="182769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Providers</a:t>
          </a:r>
        </a:p>
      </dsp:txBody>
      <dsp:txXfrm>
        <a:off x="4468772" y="2502721"/>
        <a:ext cx="1649257" cy="164925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E63AA5-0243-4EFD-B04F-2799A84608F0}">
      <dsp:nvSpPr>
        <dsp:cNvPr id="0" name=""/>
        <dsp:cNvSpPr/>
      </dsp:nvSpPr>
      <dsp:spPr>
        <a:xfrm>
          <a:off x="249984" y="1707"/>
          <a:ext cx="2321619" cy="148805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US" sz="3100" b="1" kern="1200" dirty="0"/>
            <a:t>Payment approach </a:t>
          </a:r>
        </a:p>
      </dsp:txBody>
      <dsp:txXfrm>
        <a:off x="589977" y="219628"/>
        <a:ext cx="1641633" cy="1052213"/>
      </dsp:txXfrm>
    </dsp:sp>
    <dsp:sp modelId="{AA36281F-9C25-4EEF-93EB-4782C58C4BE3}">
      <dsp:nvSpPr>
        <dsp:cNvPr id="0" name=""/>
        <dsp:cNvSpPr/>
      </dsp:nvSpPr>
      <dsp:spPr>
        <a:xfrm>
          <a:off x="979258" y="1610593"/>
          <a:ext cx="863072" cy="863072"/>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093658" y="1940632"/>
        <a:ext cx="634272" cy="202994"/>
      </dsp:txXfrm>
    </dsp:sp>
    <dsp:sp modelId="{F56018D5-9AD4-4115-A56C-EBC924A90794}">
      <dsp:nvSpPr>
        <dsp:cNvPr id="0" name=""/>
        <dsp:cNvSpPr/>
      </dsp:nvSpPr>
      <dsp:spPr>
        <a:xfrm>
          <a:off x="249984" y="2594496"/>
          <a:ext cx="2321619" cy="148805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US" sz="3100" b="1" kern="1200" dirty="0"/>
            <a:t>Metrics</a:t>
          </a:r>
          <a:r>
            <a:rPr lang="en-US" sz="3100" kern="1200" dirty="0"/>
            <a:t> </a:t>
          </a:r>
        </a:p>
      </dsp:txBody>
      <dsp:txXfrm>
        <a:off x="589977" y="2812417"/>
        <a:ext cx="1641633" cy="1052213"/>
      </dsp:txXfrm>
    </dsp:sp>
    <dsp:sp modelId="{B02E8355-559B-4FAE-9FC7-58D21D8C3957}">
      <dsp:nvSpPr>
        <dsp:cNvPr id="0" name=""/>
        <dsp:cNvSpPr/>
      </dsp:nvSpPr>
      <dsp:spPr>
        <a:xfrm>
          <a:off x="2794812" y="1765351"/>
          <a:ext cx="473201" cy="55355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2794812" y="1876062"/>
        <a:ext cx="331241" cy="332134"/>
      </dsp:txXfrm>
    </dsp:sp>
    <dsp:sp modelId="{E8BBB079-8B21-4D5B-BB21-385E8381C798}">
      <dsp:nvSpPr>
        <dsp:cNvPr id="0" name=""/>
        <dsp:cNvSpPr/>
      </dsp:nvSpPr>
      <dsp:spPr>
        <a:xfrm>
          <a:off x="3464437" y="554074"/>
          <a:ext cx="2976111" cy="297611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US" sz="3600" b="1" kern="1200" dirty="0"/>
            <a:t>Greater Value, Higher Quality </a:t>
          </a:r>
        </a:p>
      </dsp:txBody>
      <dsp:txXfrm>
        <a:off x="3900278" y="989915"/>
        <a:ext cx="2104429" cy="2104429"/>
      </dsp:txXfrm>
    </dsp:sp>
  </dsp:spTree>
</dsp:drawing>
</file>

<file path=ppt/diagrams/layout1.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0.64386</cdr:x>
      <cdr:y>0.15442</cdr:y>
    </cdr:from>
    <cdr:to>
      <cdr:x>0.64386</cdr:x>
      <cdr:y>0.94603</cdr:y>
    </cdr:to>
    <cdr:cxnSp macro="">
      <cdr:nvCxnSpPr>
        <cdr:cNvPr id="2" name="Straight Connector 1">
          <a:extLst xmlns:a="http://schemas.openxmlformats.org/drawingml/2006/main">
            <a:ext uri="{FF2B5EF4-FFF2-40B4-BE49-F238E27FC236}">
              <a16:creationId xmlns:a16="http://schemas.microsoft.com/office/drawing/2014/main" id="{EF5A50AE-9263-4B1A-B1F6-B382C285A5FF}"/>
            </a:ext>
          </a:extLst>
        </cdr:cNvPr>
        <cdr:cNvCxnSpPr>
          <a:cxnSpLocks xmlns:a="http://schemas.openxmlformats.org/drawingml/2006/main"/>
        </cdr:cNvCxnSpPr>
      </cdr:nvCxnSpPr>
      <cdr:spPr>
        <a:xfrm xmlns:a="http://schemas.openxmlformats.org/drawingml/2006/main">
          <a:off x="4523530" y="720463"/>
          <a:ext cx="0" cy="3693408"/>
        </a:xfrm>
        <a:prstGeom xmlns:a="http://schemas.openxmlformats.org/drawingml/2006/main" prst="line">
          <a:avLst/>
        </a:prstGeom>
        <a:ln xmlns:a="http://schemas.openxmlformats.org/drawingml/2006/main" w="38100">
          <a:solidFill>
            <a:schemeClr val="accent2"/>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0.22442</cdr:x>
      <cdr:y>0.41271</cdr:y>
    </cdr:from>
    <cdr:to>
      <cdr:x>0.52484</cdr:x>
      <cdr:y>0.54123</cdr:y>
    </cdr:to>
    <cdr:sp macro="" textlink="">
      <cdr:nvSpPr>
        <cdr:cNvPr id="2" name="TextBox 2">
          <a:extLst xmlns:a="http://schemas.openxmlformats.org/drawingml/2006/main">
            <a:ext uri="{FF2B5EF4-FFF2-40B4-BE49-F238E27FC236}">
              <a16:creationId xmlns:a16="http://schemas.microsoft.com/office/drawing/2014/main" id="{64C1BD39-F716-446C-B770-FD7B3E65206B}"/>
            </a:ext>
          </a:extLst>
        </cdr:cNvPr>
        <cdr:cNvSpPr txBox="1"/>
      </cdr:nvSpPr>
      <cdr:spPr>
        <a:xfrm xmlns:a="http://schemas.openxmlformats.org/drawingml/2006/main">
          <a:off x="2359911" y="2075601"/>
          <a:ext cx="3159097" cy="646331"/>
        </a:xfrm>
        <a:prstGeom xmlns:a="http://schemas.openxmlformats.org/drawingml/2006/main" prst="rect">
          <a:avLst/>
        </a:prstGeom>
        <a:solidFill xmlns:a="http://schemas.openxmlformats.org/drawingml/2006/main">
          <a:schemeClr val="accent1">
            <a:lumMod val="20000"/>
            <a:lumOff val="80000"/>
          </a:schemeClr>
        </a:solidFill>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b="1" dirty="0"/>
            <a:t>1 in 5 adults &lt;65  use institutional LTSS</a:t>
          </a:r>
        </a:p>
      </cdr:txBody>
    </cdr:sp>
  </cdr:relSizeAnchor>
</c:userShapes>
</file>

<file path=ppt/drawings/drawing3.xml><?xml version="1.0" encoding="utf-8"?>
<c:userShapes xmlns:c="http://schemas.openxmlformats.org/drawingml/2006/chart">
  <cdr:relSizeAnchor xmlns:cdr="http://schemas.openxmlformats.org/drawingml/2006/chartDrawing">
    <cdr:from>
      <cdr:x>0.5</cdr:x>
      <cdr:y>0.24548</cdr:y>
    </cdr:from>
    <cdr:to>
      <cdr:x>0.9785</cdr:x>
      <cdr:y>0.45298</cdr:y>
    </cdr:to>
    <cdr:sp macro="" textlink="">
      <cdr:nvSpPr>
        <cdr:cNvPr id="2" name="Shape 319">
          <a:extLst xmlns:a="http://schemas.openxmlformats.org/drawingml/2006/main">
            <a:ext uri="{FF2B5EF4-FFF2-40B4-BE49-F238E27FC236}">
              <a16:creationId xmlns:a16="http://schemas.microsoft.com/office/drawing/2014/main" id="{8C7FC143-EAA8-41C4-97E1-802817F40AC4}"/>
            </a:ext>
          </a:extLst>
        </cdr:cNvPr>
        <cdr:cNvSpPr txBox="1"/>
      </cdr:nvSpPr>
      <cdr:spPr>
        <a:xfrm xmlns:a="http://schemas.openxmlformats.org/drawingml/2006/main">
          <a:off x="3425414" y="1127091"/>
          <a:ext cx="3278112" cy="952762"/>
        </a:xfrm>
        <a:prstGeom xmlns:a="http://schemas.openxmlformats.org/drawingml/2006/main" prst="rect">
          <a:avLst/>
        </a:prstGeom>
        <a:solidFill xmlns:a="http://schemas.openxmlformats.org/drawingml/2006/main">
          <a:schemeClr val="accent1">
            <a:lumMod val="20000"/>
            <a:lumOff val="80000"/>
          </a:schemeClr>
        </a:solidFill>
        <a:ln xmlns:a="http://schemas.openxmlformats.org/drawingml/2006/main">
          <a:noFill/>
        </a:ln>
      </cdr:spPr>
      <cdr:txBody>
        <a:bodyPr xmlns:a="http://schemas.openxmlformats.org/drawingml/2006/main" spcFirstLastPara="1" wrap="square" lIns="91425" tIns="45700" rIns="91425" bIns="45700" anchor="t" anchorCtr="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lvl="0" indent="0" algn="l" rtl="0">
            <a:spcBef>
              <a:spcPts val="0"/>
            </a:spcBef>
            <a:spcAft>
              <a:spcPts val="0"/>
            </a:spcAft>
            <a:buNone/>
          </a:pPr>
          <a:r>
            <a:rPr lang="en-US" sz="1400" b="1" dirty="0">
              <a:solidFill>
                <a:schemeClr val="dk1"/>
              </a:solidFill>
              <a:latin typeface="Calibri"/>
              <a:ea typeface="Calibri"/>
              <a:cs typeface="Calibri"/>
              <a:sym typeface="Calibri"/>
            </a:rPr>
            <a:t>Federal minimum wage is lower than wage required to rent a two-bedroom apartment in many states including Hawaii. </a:t>
          </a:r>
          <a:endParaRPr sz="1400" b="1" dirty="0"/>
        </a:p>
      </cdr:txBody>
    </cdr:sp>
  </cdr:relSizeAnchor>
  <cdr:relSizeAnchor xmlns:cdr="http://schemas.openxmlformats.org/drawingml/2006/chartDrawing">
    <cdr:from>
      <cdr:x>0.4928</cdr:x>
      <cdr:y>0.72171</cdr:y>
    </cdr:from>
    <cdr:to>
      <cdr:x>1</cdr:x>
      <cdr:y>0.77025</cdr:y>
    </cdr:to>
    <cdr:sp macro="" textlink="">
      <cdr:nvSpPr>
        <cdr:cNvPr id="4" name="Shape 318">
          <a:extLst xmlns:a="http://schemas.openxmlformats.org/drawingml/2006/main">
            <a:ext uri="{FF2B5EF4-FFF2-40B4-BE49-F238E27FC236}">
              <a16:creationId xmlns:a16="http://schemas.microsoft.com/office/drawing/2014/main" id="{FE5866E0-7D48-4951-842D-63BA94D418D0}"/>
            </a:ext>
          </a:extLst>
        </cdr:cNvPr>
        <cdr:cNvSpPr txBox="1"/>
      </cdr:nvSpPr>
      <cdr:spPr>
        <a:xfrm xmlns:a="http://schemas.openxmlformats.org/drawingml/2006/main">
          <a:off x="3376108" y="3313715"/>
          <a:ext cx="3474720" cy="222861"/>
        </a:xfrm>
        <a:prstGeom xmlns:a="http://schemas.openxmlformats.org/drawingml/2006/main" prst="rect">
          <a:avLst/>
        </a:prstGeom>
        <a:solidFill xmlns:a="http://schemas.openxmlformats.org/drawingml/2006/main">
          <a:schemeClr val="accent2"/>
        </a:solidFill>
        <a:ln xmlns:a="http://schemas.openxmlformats.org/drawingml/2006/main">
          <a:noFill/>
        </a:ln>
      </cdr:spPr>
      <cdr:txBody>
        <a:bodyPr xmlns:a="http://schemas.openxmlformats.org/drawingml/2006/main" spcFirstLastPara="1" wrap="square" lIns="91425" tIns="45700" rIns="91425" bIns="45700" anchor="ctr" anchorCtr="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lvl="0" indent="0" algn="ctr" rtl="0">
            <a:spcBef>
              <a:spcPts val="0"/>
            </a:spcBef>
            <a:spcAft>
              <a:spcPts val="0"/>
            </a:spcAft>
            <a:buNone/>
          </a:pPr>
          <a:r>
            <a:rPr lang="en-US" sz="1600" b="1" dirty="0">
              <a:solidFill>
                <a:schemeClr val="bg1"/>
              </a:solidFill>
              <a:latin typeface="Calibri" panose="020F0502020204030204" pitchFamily="34" charset="0"/>
            </a:rPr>
            <a:t>$21.21 - $7.25 = $13.96 or Gap </a:t>
          </a:r>
          <a:endParaRPr sz="1600" b="1" dirty="0">
            <a:solidFill>
              <a:schemeClr val="bg1"/>
            </a:solidFill>
            <a:latin typeface="Calibri" panose="020F0502020204030204" pitchFamily="34" charset="0"/>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0.81982</cdr:x>
      <cdr:y>0.13718</cdr:y>
    </cdr:from>
    <cdr:to>
      <cdr:x>0.95419</cdr:x>
      <cdr:y>0.27468</cdr:y>
    </cdr:to>
    <cdr:sp macro="" textlink="">
      <cdr:nvSpPr>
        <cdr:cNvPr id="2" name="TextBox 6">
          <a:extLst xmlns:a="http://schemas.openxmlformats.org/drawingml/2006/main">
            <a:ext uri="{FF2B5EF4-FFF2-40B4-BE49-F238E27FC236}">
              <a16:creationId xmlns:a16="http://schemas.microsoft.com/office/drawing/2014/main" id="{8070F58A-2A70-4CE5-A1E3-104816EDAF9D}"/>
            </a:ext>
          </a:extLst>
        </cdr:cNvPr>
        <cdr:cNvSpPr txBox="1"/>
      </cdr:nvSpPr>
      <cdr:spPr>
        <a:xfrm xmlns:a="http://schemas.openxmlformats.org/drawingml/2006/main">
          <a:off x="3776482" y="368446"/>
          <a:ext cx="618978"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dirty="0"/>
            <a:t>#51</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F882E88-45B8-498F-A455-2D8E0F5F025E}"/>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543E82AE-9B7F-417F-BD7F-2ABB5F342021}"/>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9AAB8A31-2CA3-41B7-9459-3A2F29DE9C0E}" type="datetimeFigureOut">
              <a:rPr lang="en-US" smtClean="0"/>
              <a:t>5/10/2018</a:t>
            </a:fld>
            <a:endParaRPr lang="en-US"/>
          </a:p>
        </p:txBody>
      </p:sp>
      <p:sp>
        <p:nvSpPr>
          <p:cNvPr id="4" name="Footer Placeholder 3">
            <a:extLst>
              <a:ext uri="{FF2B5EF4-FFF2-40B4-BE49-F238E27FC236}">
                <a16:creationId xmlns:a16="http://schemas.microsoft.com/office/drawing/2014/main" id="{1F4F821C-B27D-47CA-9FB4-5EC9EF41190A}"/>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B2C4036-210B-415C-A781-CD8493279A46}"/>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82BCE5FE-CCC9-40B8-946C-3F88A8A9AC20}" type="slidenum">
              <a:rPr lang="en-US" smtClean="0"/>
              <a:t>‹#›</a:t>
            </a:fld>
            <a:endParaRPr lang="en-US"/>
          </a:p>
        </p:txBody>
      </p:sp>
    </p:spTree>
    <p:extLst>
      <p:ext uri="{BB962C8B-B14F-4D97-AF65-F5344CB8AC3E}">
        <p14:creationId xmlns:p14="http://schemas.microsoft.com/office/powerpoint/2010/main" val="3415220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4DBDC8C-D708-4740-A1CF-33E03C154393}" type="datetimeFigureOut">
              <a:rPr lang="en-US" smtClean="0"/>
              <a:t>5/10/2018</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2B48AA1-4680-4296-A723-032A2542ACAF}" type="slidenum">
              <a:rPr lang="en-US" smtClean="0"/>
              <a:t>‹#›</a:t>
            </a:fld>
            <a:endParaRPr lang="en-US"/>
          </a:p>
        </p:txBody>
      </p:sp>
    </p:spTree>
    <p:extLst>
      <p:ext uri="{BB962C8B-B14F-4D97-AF65-F5344CB8AC3E}">
        <p14:creationId xmlns:p14="http://schemas.microsoft.com/office/powerpoint/2010/main" val="9612071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B48AA1-4680-4296-A723-032A2542ACAF}" type="slidenum">
              <a:rPr lang="en-US" smtClean="0"/>
              <a:t>1</a:t>
            </a:fld>
            <a:endParaRPr lang="en-US"/>
          </a:p>
        </p:txBody>
      </p:sp>
    </p:spTree>
    <p:extLst>
      <p:ext uri="{BB962C8B-B14F-4D97-AF65-F5344CB8AC3E}">
        <p14:creationId xmlns:p14="http://schemas.microsoft.com/office/powerpoint/2010/main" val="2511803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Shape 269"/>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0" name="Shape 270"/>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171450" marR="0" lvl="0" indent="-95250" algn="l" rtl="0">
              <a:spcBef>
                <a:spcPts val="0"/>
              </a:spcBef>
              <a:spcAft>
                <a:spcPts val="0"/>
              </a:spcAft>
              <a:buClr>
                <a:schemeClr val="dk1"/>
              </a:buClr>
              <a:buSzPts val="1200"/>
              <a:buFont typeface="Arial"/>
              <a:buNone/>
            </a:pPr>
            <a:endParaRPr sz="1200" b="0" i="0" u="none" strike="noStrike" cap="none" dirty="0">
              <a:solidFill>
                <a:schemeClr val="dk1"/>
              </a:solidFill>
              <a:latin typeface="Calibri"/>
              <a:ea typeface="Calibri"/>
              <a:cs typeface="Calibri"/>
              <a:sym typeface="Calibri"/>
            </a:endParaRPr>
          </a:p>
        </p:txBody>
      </p:sp>
      <p:sp>
        <p:nvSpPr>
          <p:cNvPr id="271" name="Shape 271"/>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10</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19742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Shape 280"/>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171450" marR="0" lvl="0" indent="-95250" algn="l" rtl="0">
              <a:spcBef>
                <a:spcPts val="0"/>
              </a:spcBef>
              <a:spcAft>
                <a:spcPts val="0"/>
              </a:spcAft>
              <a:buClr>
                <a:schemeClr val="dk1"/>
              </a:buClr>
              <a:buSzPts val="1200"/>
              <a:buFont typeface="Arial"/>
              <a:buNone/>
            </a:pPr>
            <a:endParaRPr sz="1200" b="0" i="0" u="none" strike="noStrike" cap="none" dirty="0">
              <a:solidFill>
                <a:schemeClr val="dk1"/>
              </a:solidFill>
              <a:latin typeface="Calibri"/>
              <a:ea typeface="Calibri"/>
              <a:cs typeface="Calibri"/>
              <a:sym typeface="Calibri"/>
            </a:endParaRPr>
          </a:p>
        </p:txBody>
      </p:sp>
      <p:sp>
        <p:nvSpPr>
          <p:cNvPr id="281" name="Shape 281"/>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11</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863644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B48AA1-4680-4296-A723-032A2542ACAF}" type="slidenum">
              <a:rPr lang="en-US" smtClean="0"/>
              <a:t>14</a:t>
            </a:fld>
            <a:endParaRPr lang="en-US"/>
          </a:p>
        </p:txBody>
      </p:sp>
    </p:spTree>
    <p:extLst>
      <p:ext uri="{BB962C8B-B14F-4D97-AF65-F5344CB8AC3E}">
        <p14:creationId xmlns:p14="http://schemas.microsoft.com/office/powerpoint/2010/main" val="42119609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Shape 94"/>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Shape 95"/>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96" name="Shape 96"/>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15</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528625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B48AA1-4680-4296-A723-032A2542ACAF}" type="slidenum">
              <a:rPr lang="en-US" smtClean="0"/>
              <a:t>16</a:t>
            </a:fld>
            <a:endParaRPr lang="en-US"/>
          </a:p>
        </p:txBody>
      </p:sp>
    </p:spTree>
    <p:extLst>
      <p:ext uri="{BB962C8B-B14F-4D97-AF65-F5344CB8AC3E}">
        <p14:creationId xmlns:p14="http://schemas.microsoft.com/office/powerpoint/2010/main" val="16518462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baseline="0" dirty="0"/>
          </a:p>
        </p:txBody>
      </p:sp>
      <p:sp>
        <p:nvSpPr>
          <p:cNvPr id="4" name="Slide Number Placeholder 3"/>
          <p:cNvSpPr>
            <a:spLocks noGrp="1"/>
          </p:cNvSpPr>
          <p:nvPr>
            <p:ph type="sldNum" sz="quarter" idx="10"/>
          </p:nvPr>
        </p:nvSpPr>
        <p:spPr/>
        <p:txBody>
          <a:bodyPr/>
          <a:lstStyle/>
          <a:p>
            <a:fld id="{45BEE3FC-21D0-5A44-A94D-D4C6FA045CB1}" type="slidenum">
              <a:rPr lang="en-US" smtClean="0"/>
              <a:t>17</a:t>
            </a:fld>
            <a:endParaRPr lang="en-US"/>
          </a:p>
        </p:txBody>
      </p:sp>
    </p:spTree>
    <p:extLst>
      <p:ext uri="{BB962C8B-B14F-4D97-AF65-F5344CB8AC3E}">
        <p14:creationId xmlns:p14="http://schemas.microsoft.com/office/powerpoint/2010/main" val="34509020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Shape 289"/>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Shape 290"/>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sz="1200" b="1" i="0" u="none" strike="noStrike" cap="none" dirty="0">
              <a:solidFill>
                <a:schemeClr val="dk1"/>
              </a:solidFill>
              <a:latin typeface="Calibri"/>
              <a:ea typeface="Calibri"/>
              <a:cs typeface="Calibri"/>
              <a:sym typeface="Calibri"/>
            </a:endParaRPr>
          </a:p>
        </p:txBody>
      </p:sp>
      <p:sp>
        <p:nvSpPr>
          <p:cNvPr id="291" name="Shape 291"/>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18</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851155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Shape 299"/>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 name="Shape 300"/>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171450" marR="0" lvl="0" indent="-95250" algn="l" rtl="0">
              <a:spcBef>
                <a:spcPts val="0"/>
              </a:spcBef>
              <a:spcAft>
                <a:spcPts val="0"/>
              </a:spcAft>
              <a:buClr>
                <a:schemeClr val="dk1"/>
              </a:buClr>
              <a:buSzPts val="1200"/>
              <a:buFont typeface="Arial"/>
              <a:buNone/>
            </a:pPr>
            <a:endParaRPr sz="1200" b="0" i="0" u="none" strike="noStrike" cap="none" dirty="0">
              <a:solidFill>
                <a:schemeClr val="dk1"/>
              </a:solidFill>
              <a:latin typeface="Calibri"/>
              <a:ea typeface="Calibri"/>
              <a:cs typeface="Calibri"/>
              <a:sym typeface="Calibri"/>
            </a:endParaRPr>
          </a:p>
        </p:txBody>
      </p:sp>
      <p:sp>
        <p:nvSpPr>
          <p:cNvPr id="301" name="Shape 301"/>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19</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623967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baseline="0" dirty="0"/>
          </a:p>
        </p:txBody>
      </p:sp>
      <p:sp>
        <p:nvSpPr>
          <p:cNvPr id="4" name="Slide Number Placeholder 3"/>
          <p:cNvSpPr>
            <a:spLocks noGrp="1"/>
          </p:cNvSpPr>
          <p:nvPr>
            <p:ph type="sldNum" sz="quarter" idx="10"/>
          </p:nvPr>
        </p:nvSpPr>
        <p:spPr/>
        <p:txBody>
          <a:bodyPr/>
          <a:lstStyle/>
          <a:p>
            <a:fld id="{45BEE3FC-21D0-5A44-A94D-D4C6FA045CB1}" type="slidenum">
              <a:rPr lang="en-US" smtClean="0"/>
              <a:t>20</a:t>
            </a:fld>
            <a:endParaRPr lang="en-US"/>
          </a:p>
        </p:txBody>
      </p:sp>
    </p:spTree>
    <p:extLst>
      <p:ext uri="{BB962C8B-B14F-4D97-AF65-F5344CB8AC3E}">
        <p14:creationId xmlns:p14="http://schemas.microsoft.com/office/powerpoint/2010/main" val="36119649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baseline="0" dirty="0"/>
          </a:p>
        </p:txBody>
      </p:sp>
      <p:sp>
        <p:nvSpPr>
          <p:cNvPr id="4" name="Slide Number Placeholder 3"/>
          <p:cNvSpPr>
            <a:spLocks noGrp="1"/>
          </p:cNvSpPr>
          <p:nvPr>
            <p:ph type="sldNum" sz="quarter" idx="10"/>
          </p:nvPr>
        </p:nvSpPr>
        <p:spPr/>
        <p:txBody>
          <a:bodyPr/>
          <a:lstStyle/>
          <a:p>
            <a:fld id="{45BEE3FC-21D0-5A44-A94D-D4C6FA045CB1}" type="slidenum">
              <a:rPr lang="en-US" smtClean="0"/>
              <a:t>21</a:t>
            </a:fld>
            <a:endParaRPr lang="en-US"/>
          </a:p>
        </p:txBody>
      </p:sp>
    </p:spTree>
    <p:extLst>
      <p:ext uri="{BB962C8B-B14F-4D97-AF65-F5344CB8AC3E}">
        <p14:creationId xmlns:p14="http://schemas.microsoft.com/office/powerpoint/2010/main" val="2185765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Shape 94"/>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Shape 95"/>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96" name="Shape 96"/>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2</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352856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B48AA1-4680-4296-A723-032A2542ACAF}" type="slidenum">
              <a:rPr lang="en-US" smtClean="0"/>
              <a:t>22</a:t>
            </a:fld>
            <a:endParaRPr lang="en-US"/>
          </a:p>
        </p:txBody>
      </p:sp>
    </p:spTree>
    <p:extLst>
      <p:ext uri="{BB962C8B-B14F-4D97-AF65-F5344CB8AC3E}">
        <p14:creationId xmlns:p14="http://schemas.microsoft.com/office/powerpoint/2010/main" val="18579942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B48AA1-4680-4296-A723-032A2542ACAF}" type="slidenum">
              <a:rPr lang="en-US" smtClean="0"/>
              <a:t>23</a:t>
            </a:fld>
            <a:endParaRPr lang="en-US"/>
          </a:p>
        </p:txBody>
      </p:sp>
    </p:spTree>
    <p:extLst>
      <p:ext uri="{BB962C8B-B14F-4D97-AF65-F5344CB8AC3E}">
        <p14:creationId xmlns:p14="http://schemas.microsoft.com/office/powerpoint/2010/main" val="22027635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B48AA1-4680-4296-A723-032A2542ACAF}" type="slidenum">
              <a:rPr lang="en-US" smtClean="0"/>
              <a:t>24</a:t>
            </a:fld>
            <a:endParaRPr lang="en-US"/>
          </a:p>
        </p:txBody>
      </p:sp>
    </p:spTree>
    <p:extLst>
      <p:ext uri="{BB962C8B-B14F-4D97-AF65-F5344CB8AC3E}">
        <p14:creationId xmlns:p14="http://schemas.microsoft.com/office/powerpoint/2010/main" val="8816531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Shape 309"/>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0" name="Shape 310"/>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171450" marR="0" lvl="0" indent="-95250" algn="l" rtl="0">
              <a:spcBef>
                <a:spcPts val="0"/>
              </a:spcBef>
              <a:spcAft>
                <a:spcPts val="0"/>
              </a:spcAft>
              <a:buClr>
                <a:schemeClr val="dk1"/>
              </a:buClr>
              <a:buSzPts val="1200"/>
              <a:buFont typeface="Arial"/>
              <a:buNone/>
            </a:pPr>
            <a:endParaRPr sz="1200" b="0" i="0" u="none" strike="noStrike" cap="none" dirty="0">
              <a:solidFill>
                <a:schemeClr val="dk1"/>
              </a:solidFill>
              <a:latin typeface="Calibri"/>
              <a:ea typeface="Calibri"/>
              <a:cs typeface="Calibri"/>
              <a:sym typeface="Calibri"/>
            </a:endParaRPr>
          </a:p>
        </p:txBody>
      </p:sp>
      <p:sp>
        <p:nvSpPr>
          <p:cNvPr id="311" name="Shape 311"/>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25</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294371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B48AA1-4680-4296-A723-032A2542ACAF}" type="slidenum">
              <a:rPr lang="en-US" smtClean="0"/>
              <a:t>26</a:t>
            </a:fld>
            <a:endParaRPr lang="en-US"/>
          </a:p>
        </p:txBody>
      </p:sp>
    </p:spTree>
    <p:extLst>
      <p:ext uri="{BB962C8B-B14F-4D97-AF65-F5344CB8AC3E}">
        <p14:creationId xmlns:p14="http://schemas.microsoft.com/office/powerpoint/2010/main" val="22967756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Shape 94"/>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Shape 95"/>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96" name="Shape 96"/>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27</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525461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B48AA1-4680-4296-A723-032A2542ACAF}" type="slidenum">
              <a:rPr lang="en-US" smtClean="0"/>
              <a:t>29</a:t>
            </a:fld>
            <a:endParaRPr lang="en-US"/>
          </a:p>
        </p:txBody>
      </p:sp>
    </p:spTree>
    <p:extLst>
      <p:ext uri="{BB962C8B-B14F-4D97-AF65-F5344CB8AC3E}">
        <p14:creationId xmlns:p14="http://schemas.microsoft.com/office/powerpoint/2010/main" val="16977890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B48AA1-4680-4296-A723-032A2542ACAF}" type="slidenum">
              <a:rPr lang="en-US" smtClean="0"/>
              <a:t>30</a:t>
            </a:fld>
            <a:endParaRPr lang="en-US"/>
          </a:p>
        </p:txBody>
      </p:sp>
    </p:spTree>
    <p:extLst>
      <p:ext uri="{BB962C8B-B14F-4D97-AF65-F5344CB8AC3E}">
        <p14:creationId xmlns:p14="http://schemas.microsoft.com/office/powerpoint/2010/main" val="14195081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B48AA1-4680-4296-A723-032A2542ACAF}" type="slidenum">
              <a:rPr lang="en-US" smtClean="0"/>
              <a:t>31</a:t>
            </a:fld>
            <a:endParaRPr lang="en-US"/>
          </a:p>
        </p:txBody>
      </p:sp>
    </p:spTree>
    <p:extLst>
      <p:ext uri="{BB962C8B-B14F-4D97-AF65-F5344CB8AC3E}">
        <p14:creationId xmlns:p14="http://schemas.microsoft.com/office/powerpoint/2010/main" val="33119345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B48AA1-4680-4296-A723-032A2542ACAF}" type="slidenum">
              <a:rPr lang="en-US" smtClean="0"/>
              <a:t>32</a:t>
            </a:fld>
            <a:endParaRPr lang="en-US"/>
          </a:p>
        </p:txBody>
      </p:sp>
    </p:spTree>
    <p:extLst>
      <p:ext uri="{BB962C8B-B14F-4D97-AF65-F5344CB8AC3E}">
        <p14:creationId xmlns:p14="http://schemas.microsoft.com/office/powerpoint/2010/main" val="1456074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Shape 94"/>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Shape 95"/>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indent="0">
              <a:buNone/>
            </a:pPr>
            <a:endParaRPr sz="1200" b="0" i="0" u="none" strike="noStrike" cap="none" dirty="0">
              <a:solidFill>
                <a:schemeClr val="dk1"/>
              </a:solidFill>
              <a:latin typeface="Calibri"/>
              <a:ea typeface="Calibri"/>
              <a:cs typeface="Calibri"/>
              <a:sym typeface="Calibri"/>
            </a:endParaRPr>
          </a:p>
        </p:txBody>
      </p:sp>
      <p:sp>
        <p:nvSpPr>
          <p:cNvPr id="96" name="Shape 96"/>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3</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40732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B48AA1-4680-4296-A723-032A2542ACAF}" type="slidenum">
              <a:rPr lang="en-US" smtClean="0"/>
              <a:t>33</a:t>
            </a:fld>
            <a:endParaRPr lang="en-US"/>
          </a:p>
        </p:txBody>
      </p:sp>
    </p:spTree>
    <p:extLst>
      <p:ext uri="{BB962C8B-B14F-4D97-AF65-F5344CB8AC3E}">
        <p14:creationId xmlns:p14="http://schemas.microsoft.com/office/powerpoint/2010/main" val="3446934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B48AA1-4680-4296-A723-032A2542ACAF}" type="slidenum">
              <a:rPr lang="en-US" smtClean="0"/>
              <a:t>34</a:t>
            </a:fld>
            <a:endParaRPr lang="en-US"/>
          </a:p>
        </p:txBody>
      </p:sp>
    </p:spTree>
    <p:extLst>
      <p:ext uri="{BB962C8B-B14F-4D97-AF65-F5344CB8AC3E}">
        <p14:creationId xmlns:p14="http://schemas.microsoft.com/office/powerpoint/2010/main" val="4727797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B48AA1-4680-4296-A723-032A2542ACAF}" type="slidenum">
              <a:rPr lang="en-US" smtClean="0"/>
              <a:t>35</a:t>
            </a:fld>
            <a:endParaRPr lang="en-US"/>
          </a:p>
        </p:txBody>
      </p:sp>
    </p:spTree>
    <p:extLst>
      <p:ext uri="{BB962C8B-B14F-4D97-AF65-F5344CB8AC3E}">
        <p14:creationId xmlns:p14="http://schemas.microsoft.com/office/powerpoint/2010/main" val="38137714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B48AA1-4680-4296-A723-032A2542ACAF}" type="slidenum">
              <a:rPr lang="en-US" smtClean="0"/>
              <a:t>36</a:t>
            </a:fld>
            <a:endParaRPr lang="en-US"/>
          </a:p>
        </p:txBody>
      </p:sp>
    </p:spTree>
    <p:extLst>
      <p:ext uri="{BB962C8B-B14F-4D97-AF65-F5344CB8AC3E}">
        <p14:creationId xmlns:p14="http://schemas.microsoft.com/office/powerpoint/2010/main" val="40843368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Shape 94"/>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Shape 95"/>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96" name="Shape 96"/>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37</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18742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B48AA1-4680-4296-A723-032A2542ACAF}" type="slidenum">
              <a:rPr lang="en-US" smtClean="0"/>
              <a:t>4</a:t>
            </a:fld>
            <a:endParaRPr lang="en-US"/>
          </a:p>
        </p:txBody>
      </p:sp>
    </p:spTree>
    <p:extLst>
      <p:ext uri="{BB962C8B-B14F-4D97-AF65-F5344CB8AC3E}">
        <p14:creationId xmlns:p14="http://schemas.microsoft.com/office/powerpoint/2010/main" val="1385633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B48AA1-4680-4296-A723-032A2542ACAF}" type="slidenum">
              <a:rPr lang="en-US" smtClean="0"/>
              <a:t>5</a:t>
            </a:fld>
            <a:endParaRPr lang="en-US"/>
          </a:p>
        </p:txBody>
      </p:sp>
    </p:spTree>
    <p:extLst>
      <p:ext uri="{BB962C8B-B14F-4D97-AF65-F5344CB8AC3E}">
        <p14:creationId xmlns:p14="http://schemas.microsoft.com/office/powerpoint/2010/main" val="11943561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B48AA1-4680-4296-A723-032A2542ACAF}" type="slidenum">
              <a:rPr lang="en-US" smtClean="0"/>
              <a:t>6</a:t>
            </a:fld>
            <a:endParaRPr lang="en-US"/>
          </a:p>
        </p:txBody>
      </p:sp>
    </p:spTree>
    <p:extLst>
      <p:ext uri="{BB962C8B-B14F-4D97-AF65-F5344CB8AC3E}">
        <p14:creationId xmlns:p14="http://schemas.microsoft.com/office/powerpoint/2010/main" val="21344948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4C3687-9D32-4743-908D-E6B52297288A}" type="slidenum">
              <a:rPr lang="en-US" smtClean="0"/>
              <a:t>7</a:t>
            </a:fld>
            <a:endParaRPr lang="en-US"/>
          </a:p>
        </p:txBody>
      </p:sp>
    </p:spTree>
    <p:extLst>
      <p:ext uri="{BB962C8B-B14F-4D97-AF65-F5344CB8AC3E}">
        <p14:creationId xmlns:p14="http://schemas.microsoft.com/office/powerpoint/2010/main" val="28530081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Shape 233"/>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Shape 234"/>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235" name="Shape 235"/>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8</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502296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569998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8B12D-E3C2-42C7-B52C-4C8562A1A34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485BE8C-AF52-4AC7-B676-6640831E5E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124E2CD-6280-4AF1-814A-52A4DDF26500}"/>
              </a:ext>
            </a:extLst>
          </p:cNvPr>
          <p:cNvSpPr>
            <a:spLocks noGrp="1"/>
          </p:cNvSpPr>
          <p:nvPr>
            <p:ph type="dt" sz="half" idx="10"/>
          </p:nvPr>
        </p:nvSpPr>
        <p:spPr/>
        <p:txBody>
          <a:bodyPr/>
          <a:lstStyle/>
          <a:p>
            <a:fld id="{0703F08E-9291-43C4-94BF-DFF61056550B}" type="datetime1">
              <a:rPr lang="en-US" smtClean="0"/>
              <a:t>5/10/2018</a:t>
            </a:fld>
            <a:endParaRPr lang="en-US"/>
          </a:p>
        </p:txBody>
      </p:sp>
      <p:sp>
        <p:nvSpPr>
          <p:cNvPr id="5" name="Footer Placeholder 4">
            <a:extLst>
              <a:ext uri="{FF2B5EF4-FFF2-40B4-BE49-F238E27FC236}">
                <a16:creationId xmlns:a16="http://schemas.microsoft.com/office/drawing/2014/main" id="{E6292316-AECB-4067-B1FB-101F5C4E71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7F9635-9BDF-4538-A421-9A6DC08A6DB0}"/>
              </a:ext>
            </a:extLst>
          </p:cNvPr>
          <p:cNvSpPr>
            <a:spLocks noGrp="1"/>
          </p:cNvSpPr>
          <p:nvPr>
            <p:ph type="sldNum" sz="quarter" idx="12"/>
          </p:nvPr>
        </p:nvSpPr>
        <p:spPr/>
        <p:txBody>
          <a:bodyPr/>
          <a:lstStyle/>
          <a:p>
            <a:fld id="{6DB8AF30-1D46-4D28-93B7-68FD8A3E4CF7}" type="slidenum">
              <a:rPr lang="en-US" smtClean="0"/>
              <a:t>‹#›</a:t>
            </a:fld>
            <a:endParaRPr lang="en-US"/>
          </a:p>
        </p:txBody>
      </p:sp>
    </p:spTree>
    <p:extLst>
      <p:ext uri="{BB962C8B-B14F-4D97-AF65-F5344CB8AC3E}">
        <p14:creationId xmlns:p14="http://schemas.microsoft.com/office/powerpoint/2010/main" val="18257055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F8FCE-AFF5-4D6A-A84D-AB7CE3FBD63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2444E55-7B02-4544-9F56-2ABEE62B5FC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40A0BF-0C1D-4FDF-AAC0-8E1E231AD548}"/>
              </a:ext>
            </a:extLst>
          </p:cNvPr>
          <p:cNvSpPr>
            <a:spLocks noGrp="1"/>
          </p:cNvSpPr>
          <p:nvPr>
            <p:ph type="dt" sz="half" idx="10"/>
          </p:nvPr>
        </p:nvSpPr>
        <p:spPr/>
        <p:txBody>
          <a:bodyPr/>
          <a:lstStyle/>
          <a:p>
            <a:fld id="{937E26D2-8FC3-44FD-8EBA-B353F7C121DA}" type="datetime1">
              <a:rPr lang="en-US" smtClean="0"/>
              <a:t>5/10/2018</a:t>
            </a:fld>
            <a:endParaRPr lang="en-US"/>
          </a:p>
        </p:txBody>
      </p:sp>
      <p:sp>
        <p:nvSpPr>
          <p:cNvPr id="5" name="Footer Placeholder 4">
            <a:extLst>
              <a:ext uri="{FF2B5EF4-FFF2-40B4-BE49-F238E27FC236}">
                <a16:creationId xmlns:a16="http://schemas.microsoft.com/office/drawing/2014/main" id="{4E55C4BC-9D42-46AE-97EF-B63CBF1B9A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A8E60D-3433-4357-AE7F-C67CA3CEEBAA}"/>
              </a:ext>
            </a:extLst>
          </p:cNvPr>
          <p:cNvSpPr>
            <a:spLocks noGrp="1"/>
          </p:cNvSpPr>
          <p:nvPr>
            <p:ph type="sldNum" sz="quarter" idx="12"/>
          </p:nvPr>
        </p:nvSpPr>
        <p:spPr/>
        <p:txBody>
          <a:bodyPr/>
          <a:lstStyle/>
          <a:p>
            <a:fld id="{6DB8AF30-1D46-4D28-93B7-68FD8A3E4CF7}" type="slidenum">
              <a:rPr lang="en-US" smtClean="0"/>
              <a:t>‹#›</a:t>
            </a:fld>
            <a:endParaRPr lang="en-US"/>
          </a:p>
        </p:txBody>
      </p:sp>
    </p:spTree>
    <p:extLst>
      <p:ext uri="{BB962C8B-B14F-4D97-AF65-F5344CB8AC3E}">
        <p14:creationId xmlns:p14="http://schemas.microsoft.com/office/powerpoint/2010/main" val="7564042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82DFE6-6512-44B8-8E9E-A7A00C677CF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522105C-FF03-4C16-B32C-0C7FFA8AF4A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E12921-8D65-44F1-B2AF-E5243160B2C6}"/>
              </a:ext>
            </a:extLst>
          </p:cNvPr>
          <p:cNvSpPr>
            <a:spLocks noGrp="1"/>
          </p:cNvSpPr>
          <p:nvPr>
            <p:ph type="dt" sz="half" idx="10"/>
          </p:nvPr>
        </p:nvSpPr>
        <p:spPr/>
        <p:txBody>
          <a:bodyPr/>
          <a:lstStyle/>
          <a:p>
            <a:fld id="{FE2DED41-F9EE-4965-8ED9-2D7164F67C8D}" type="datetime1">
              <a:rPr lang="en-US" smtClean="0"/>
              <a:t>5/10/2018</a:t>
            </a:fld>
            <a:endParaRPr lang="en-US"/>
          </a:p>
        </p:txBody>
      </p:sp>
      <p:sp>
        <p:nvSpPr>
          <p:cNvPr id="5" name="Footer Placeholder 4">
            <a:extLst>
              <a:ext uri="{FF2B5EF4-FFF2-40B4-BE49-F238E27FC236}">
                <a16:creationId xmlns:a16="http://schemas.microsoft.com/office/drawing/2014/main" id="{0027731D-A9E3-482E-8557-0112294F2F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241ACE-47CF-474C-829C-E965D099C6BC}"/>
              </a:ext>
            </a:extLst>
          </p:cNvPr>
          <p:cNvSpPr>
            <a:spLocks noGrp="1"/>
          </p:cNvSpPr>
          <p:nvPr>
            <p:ph type="sldNum" sz="quarter" idx="12"/>
          </p:nvPr>
        </p:nvSpPr>
        <p:spPr/>
        <p:txBody>
          <a:bodyPr/>
          <a:lstStyle/>
          <a:p>
            <a:fld id="{6DB8AF30-1D46-4D28-93B7-68FD8A3E4CF7}" type="slidenum">
              <a:rPr lang="en-US" smtClean="0"/>
              <a:t>‹#›</a:t>
            </a:fld>
            <a:endParaRPr lang="en-US"/>
          </a:p>
        </p:txBody>
      </p:sp>
    </p:spTree>
    <p:extLst>
      <p:ext uri="{BB962C8B-B14F-4D97-AF65-F5344CB8AC3E}">
        <p14:creationId xmlns:p14="http://schemas.microsoft.com/office/powerpoint/2010/main" val="602468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 Layout">
    <p:spTree>
      <p:nvGrpSpPr>
        <p:cNvPr id="1" name=""/>
        <p:cNvGrpSpPr/>
        <p:nvPr/>
      </p:nvGrpSpPr>
      <p:grpSpPr>
        <a:xfrm>
          <a:off x="0" y="0"/>
          <a:ext cx="0" cy="0"/>
          <a:chOff x="0" y="0"/>
          <a:chExt cx="0" cy="0"/>
        </a:xfrm>
      </p:grpSpPr>
      <p:sp>
        <p:nvSpPr>
          <p:cNvPr id="5" name="Text Placeholder 6"/>
          <p:cNvSpPr>
            <a:spLocks noGrp="1"/>
          </p:cNvSpPr>
          <p:nvPr>
            <p:ph type="body" sz="quarter" idx="11" hasCustomPrompt="1"/>
          </p:nvPr>
        </p:nvSpPr>
        <p:spPr>
          <a:xfrm>
            <a:off x="121920" y="6217920"/>
            <a:ext cx="11094720" cy="548640"/>
          </a:xfrm>
          <a:prstGeom prst="rect">
            <a:avLst/>
          </a:prstGeom>
        </p:spPr>
        <p:txBody>
          <a:bodyPr anchor="b" anchorCtr="0"/>
          <a:lstStyle>
            <a:lvl1pPr marL="0" indent="0" algn="l">
              <a:spcBef>
                <a:spcPts val="0"/>
              </a:spcBef>
              <a:buFont typeface="Arial" pitchFamily="34" charset="0"/>
              <a:buNone/>
              <a:defRPr sz="1200" baseline="0">
                <a:solidFill>
                  <a:schemeClr val="tx1"/>
                </a:solidFill>
                <a:latin typeface="Calibri" pitchFamily="34" charset="0"/>
                <a:cs typeface="Calibri" pitchFamily="34" charset="0"/>
              </a:defRPr>
            </a:lvl1pPr>
          </a:lstStyle>
          <a:p>
            <a:pPr algn="l">
              <a:spcBef>
                <a:spcPts val="0"/>
              </a:spcBef>
            </a:pPr>
            <a:r>
              <a:rPr lang="en-US" dirty="0"/>
              <a:t>Insert Source Here</a:t>
            </a:r>
          </a:p>
        </p:txBody>
      </p:sp>
      <p:sp>
        <p:nvSpPr>
          <p:cNvPr id="4" name="Rectangle 5"/>
          <p:cNvSpPr>
            <a:spLocks noGrp="1" noChangeArrowheads="1"/>
          </p:cNvSpPr>
          <p:nvPr>
            <p:ph type="title"/>
          </p:nvPr>
        </p:nvSpPr>
        <p:spPr bwMode="auto">
          <a:xfrm>
            <a:off x="121920" y="365760"/>
            <a:ext cx="1194816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lvl="0" algn="l" rtl="0" eaLnBrk="1" fontAlgn="base" hangingPunct="1">
              <a:spcBef>
                <a:spcPct val="0"/>
              </a:spcBef>
              <a:spcAft>
                <a:spcPct val="0"/>
              </a:spcAft>
            </a:pPr>
            <a:r>
              <a:rPr lang="en-US"/>
              <a:t>Click to edit Master title style</a:t>
            </a:r>
            <a:endParaRPr lang="en-US" dirty="0"/>
          </a:p>
        </p:txBody>
      </p:sp>
    </p:spTree>
    <p:extLst>
      <p:ext uri="{BB962C8B-B14F-4D97-AF65-F5344CB8AC3E}">
        <p14:creationId xmlns:p14="http://schemas.microsoft.com/office/powerpoint/2010/main" val="1588472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5350C-7E78-4F9F-BE40-2ED3270DB0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940076-D8E5-4AF5-A7C1-02F55042742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6711D2-3920-4BC2-9005-D13D872A8CFF}"/>
              </a:ext>
            </a:extLst>
          </p:cNvPr>
          <p:cNvSpPr>
            <a:spLocks noGrp="1"/>
          </p:cNvSpPr>
          <p:nvPr>
            <p:ph type="dt" sz="half" idx="10"/>
          </p:nvPr>
        </p:nvSpPr>
        <p:spPr/>
        <p:txBody>
          <a:bodyPr/>
          <a:lstStyle/>
          <a:p>
            <a:fld id="{DE3BCA96-F78B-4D75-90C6-9E3162086D4F}" type="datetime1">
              <a:rPr lang="en-US" smtClean="0"/>
              <a:t>5/10/2018</a:t>
            </a:fld>
            <a:endParaRPr lang="en-US"/>
          </a:p>
        </p:txBody>
      </p:sp>
      <p:sp>
        <p:nvSpPr>
          <p:cNvPr id="5" name="Footer Placeholder 4">
            <a:extLst>
              <a:ext uri="{FF2B5EF4-FFF2-40B4-BE49-F238E27FC236}">
                <a16:creationId xmlns:a16="http://schemas.microsoft.com/office/drawing/2014/main" id="{777027FA-A205-41B1-BE7F-E166E7C5E6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7054E9-56C1-4E1A-9CBA-CF04F3FAFC89}"/>
              </a:ext>
            </a:extLst>
          </p:cNvPr>
          <p:cNvSpPr>
            <a:spLocks noGrp="1"/>
          </p:cNvSpPr>
          <p:nvPr>
            <p:ph type="sldNum" sz="quarter" idx="12"/>
          </p:nvPr>
        </p:nvSpPr>
        <p:spPr/>
        <p:txBody>
          <a:bodyPr/>
          <a:lstStyle/>
          <a:p>
            <a:fld id="{6DB8AF30-1D46-4D28-93B7-68FD8A3E4CF7}" type="slidenum">
              <a:rPr lang="en-US" smtClean="0"/>
              <a:t>‹#›</a:t>
            </a:fld>
            <a:endParaRPr lang="en-US"/>
          </a:p>
        </p:txBody>
      </p:sp>
    </p:spTree>
    <p:extLst>
      <p:ext uri="{BB962C8B-B14F-4D97-AF65-F5344CB8AC3E}">
        <p14:creationId xmlns:p14="http://schemas.microsoft.com/office/powerpoint/2010/main" val="10740427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A8003-E05D-4931-A7B6-D7A740D9F11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B29BEFC-ABCD-487D-B7CC-59713118E23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F51287D-F18B-4CCE-8BF6-6FD83840F4A9}"/>
              </a:ext>
            </a:extLst>
          </p:cNvPr>
          <p:cNvSpPr>
            <a:spLocks noGrp="1"/>
          </p:cNvSpPr>
          <p:nvPr>
            <p:ph type="dt" sz="half" idx="10"/>
          </p:nvPr>
        </p:nvSpPr>
        <p:spPr/>
        <p:txBody>
          <a:bodyPr/>
          <a:lstStyle/>
          <a:p>
            <a:fld id="{4D0990EF-9BCB-436F-810D-6E95806D978A}" type="datetime1">
              <a:rPr lang="en-US" smtClean="0"/>
              <a:t>5/10/2018</a:t>
            </a:fld>
            <a:endParaRPr lang="en-US"/>
          </a:p>
        </p:txBody>
      </p:sp>
      <p:sp>
        <p:nvSpPr>
          <p:cNvPr id="5" name="Footer Placeholder 4">
            <a:extLst>
              <a:ext uri="{FF2B5EF4-FFF2-40B4-BE49-F238E27FC236}">
                <a16:creationId xmlns:a16="http://schemas.microsoft.com/office/drawing/2014/main" id="{A3B942CD-D910-4FEE-A639-A10A78E869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EF60BE-671E-4B80-9902-5D610C97DBAE}"/>
              </a:ext>
            </a:extLst>
          </p:cNvPr>
          <p:cNvSpPr>
            <a:spLocks noGrp="1"/>
          </p:cNvSpPr>
          <p:nvPr>
            <p:ph type="sldNum" sz="quarter" idx="12"/>
          </p:nvPr>
        </p:nvSpPr>
        <p:spPr/>
        <p:txBody>
          <a:bodyPr/>
          <a:lstStyle/>
          <a:p>
            <a:fld id="{6DB8AF30-1D46-4D28-93B7-68FD8A3E4CF7}" type="slidenum">
              <a:rPr lang="en-US" smtClean="0"/>
              <a:t>‹#›</a:t>
            </a:fld>
            <a:endParaRPr lang="en-US"/>
          </a:p>
        </p:txBody>
      </p:sp>
    </p:spTree>
    <p:extLst>
      <p:ext uri="{BB962C8B-B14F-4D97-AF65-F5344CB8AC3E}">
        <p14:creationId xmlns:p14="http://schemas.microsoft.com/office/powerpoint/2010/main" val="674751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115A7-BC60-45DF-9E26-290CC44836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387D4F-B482-4AB7-BBD0-E48C759677F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94D8ADB-DE85-49B5-B27E-590F1AC3260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9DAAF48-4719-47C2-A195-B21701C30D7F}"/>
              </a:ext>
            </a:extLst>
          </p:cNvPr>
          <p:cNvSpPr>
            <a:spLocks noGrp="1"/>
          </p:cNvSpPr>
          <p:nvPr>
            <p:ph type="dt" sz="half" idx="10"/>
          </p:nvPr>
        </p:nvSpPr>
        <p:spPr/>
        <p:txBody>
          <a:bodyPr/>
          <a:lstStyle/>
          <a:p>
            <a:fld id="{572E3B20-9B78-4648-A3E7-8B656CD13170}" type="datetime1">
              <a:rPr lang="en-US" smtClean="0"/>
              <a:t>5/10/2018</a:t>
            </a:fld>
            <a:endParaRPr lang="en-US"/>
          </a:p>
        </p:txBody>
      </p:sp>
      <p:sp>
        <p:nvSpPr>
          <p:cNvPr id="6" name="Footer Placeholder 5">
            <a:extLst>
              <a:ext uri="{FF2B5EF4-FFF2-40B4-BE49-F238E27FC236}">
                <a16:creationId xmlns:a16="http://schemas.microsoft.com/office/drawing/2014/main" id="{28BEAC57-C06A-425A-BE54-244F9CF013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038EB5-5A2E-43F6-B101-7ED377433D0B}"/>
              </a:ext>
            </a:extLst>
          </p:cNvPr>
          <p:cNvSpPr>
            <a:spLocks noGrp="1"/>
          </p:cNvSpPr>
          <p:nvPr>
            <p:ph type="sldNum" sz="quarter" idx="12"/>
          </p:nvPr>
        </p:nvSpPr>
        <p:spPr/>
        <p:txBody>
          <a:bodyPr/>
          <a:lstStyle/>
          <a:p>
            <a:fld id="{6DB8AF30-1D46-4D28-93B7-68FD8A3E4CF7}" type="slidenum">
              <a:rPr lang="en-US" smtClean="0"/>
              <a:t>‹#›</a:t>
            </a:fld>
            <a:endParaRPr lang="en-US"/>
          </a:p>
        </p:txBody>
      </p:sp>
    </p:spTree>
    <p:extLst>
      <p:ext uri="{BB962C8B-B14F-4D97-AF65-F5344CB8AC3E}">
        <p14:creationId xmlns:p14="http://schemas.microsoft.com/office/powerpoint/2010/main" val="3247755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04436-74E2-4D7C-9EDA-7CED6E78C8A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0C3446B-34B8-4166-8628-3E4D1EC6D3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825D4DB-C6C0-46E3-BE51-84011D7B81A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E14E0C-30A8-4C17-8396-6962F44FB8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628EC89-56F2-4F7A-B239-3347808D0C9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542D768-9F44-48D0-9C27-C50BA8332308}"/>
              </a:ext>
            </a:extLst>
          </p:cNvPr>
          <p:cNvSpPr>
            <a:spLocks noGrp="1"/>
          </p:cNvSpPr>
          <p:nvPr>
            <p:ph type="dt" sz="half" idx="10"/>
          </p:nvPr>
        </p:nvSpPr>
        <p:spPr/>
        <p:txBody>
          <a:bodyPr/>
          <a:lstStyle/>
          <a:p>
            <a:fld id="{16A9E53F-EDE8-4B11-B2FE-72E4ADF75C35}" type="datetime1">
              <a:rPr lang="en-US" smtClean="0"/>
              <a:t>5/10/2018</a:t>
            </a:fld>
            <a:endParaRPr lang="en-US"/>
          </a:p>
        </p:txBody>
      </p:sp>
      <p:sp>
        <p:nvSpPr>
          <p:cNvPr id="8" name="Footer Placeholder 7">
            <a:extLst>
              <a:ext uri="{FF2B5EF4-FFF2-40B4-BE49-F238E27FC236}">
                <a16:creationId xmlns:a16="http://schemas.microsoft.com/office/drawing/2014/main" id="{72F49AEB-831F-4111-9E22-FE157808A8B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A860DC2-2518-4A23-9022-47E5432C4B0B}"/>
              </a:ext>
            </a:extLst>
          </p:cNvPr>
          <p:cNvSpPr>
            <a:spLocks noGrp="1"/>
          </p:cNvSpPr>
          <p:nvPr>
            <p:ph type="sldNum" sz="quarter" idx="12"/>
          </p:nvPr>
        </p:nvSpPr>
        <p:spPr/>
        <p:txBody>
          <a:bodyPr/>
          <a:lstStyle/>
          <a:p>
            <a:fld id="{6DB8AF30-1D46-4D28-93B7-68FD8A3E4CF7}" type="slidenum">
              <a:rPr lang="en-US" smtClean="0"/>
              <a:t>‹#›</a:t>
            </a:fld>
            <a:endParaRPr lang="en-US"/>
          </a:p>
        </p:txBody>
      </p:sp>
    </p:spTree>
    <p:extLst>
      <p:ext uri="{BB962C8B-B14F-4D97-AF65-F5344CB8AC3E}">
        <p14:creationId xmlns:p14="http://schemas.microsoft.com/office/powerpoint/2010/main" val="2715219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6CBF4-7652-4536-BB7D-0A0B8E4C76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E08450-1748-4C8A-B633-0959CD908A30}"/>
              </a:ext>
            </a:extLst>
          </p:cNvPr>
          <p:cNvSpPr>
            <a:spLocks noGrp="1"/>
          </p:cNvSpPr>
          <p:nvPr>
            <p:ph type="dt" sz="half" idx="10"/>
          </p:nvPr>
        </p:nvSpPr>
        <p:spPr/>
        <p:txBody>
          <a:bodyPr/>
          <a:lstStyle/>
          <a:p>
            <a:fld id="{D8A0C024-8AA7-4710-B2D4-B388EA2F9DCF}" type="datetime1">
              <a:rPr lang="en-US" smtClean="0"/>
              <a:t>5/10/2018</a:t>
            </a:fld>
            <a:endParaRPr lang="en-US"/>
          </a:p>
        </p:txBody>
      </p:sp>
      <p:sp>
        <p:nvSpPr>
          <p:cNvPr id="4" name="Footer Placeholder 3">
            <a:extLst>
              <a:ext uri="{FF2B5EF4-FFF2-40B4-BE49-F238E27FC236}">
                <a16:creationId xmlns:a16="http://schemas.microsoft.com/office/drawing/2014/main" id="{962D9948-9C81-4A41-82E7-85400EF64FA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1915F90-FB2E-41D1-BFA0-53BC5F5EC22A}"/>
              </a:ext>
            </a:extLst>
          </p:cNvPr>
          <p:cNvSpPr>
            <a:spLocks noGrp="1"/>
          </p:cNvSpPr>
          <p:nvPr>
            <p:ph type="sldNum" sz="quarter" idx="12"/>
          </p:nvPr>
        </p:nvSpPr>
        <p:spPr/>
        <p:txBody>
          <a:bodyPr/>
          <a:lstStyle/>
          <a:p>
            <a:fld id="{6DB8AF30-1D46-4D28-93B7-68FD8A3E4CF7}" type="slidenum">
              <a:rPr lang="en-US" smtClean="0"/>
              <a:t>‹#›</a:t>
            </a:fld>
            <a:endParaRPr lang="en-US"/>
          </a:p>
        </p:txBody>
      </p:sp>
    </p:spTree>
    <p:extLst>
      <p:ext uri="{BB962C8B-B14F-4D97-AF65-F5344CB8AC3E}">
        <p14:creationId xmlns:p14="http://schemas.microsoft.com/office/powerpoint/2010/main" val="40593904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9C25D-1F63-42DE-AD27-EE45E67E68AC}"/>
              </a:ext>
            </a:extLst>
          </p:cNvPr>
          <p:cNvSpPr>
            <a:spLocks noGrp="1"/>
          </p:cNvSpPr>
          <p:nvPr>
            <p:ph type="dt" sz="half" idx="10"/>
          </p:nvPr>
        </p:nvSpPr>
        <p:spPr/>
        <p:txBody>
          <a:bodyPr/>
          <a:lstStyle/>
          <a:p>
            <a:fld id="{C19EF61F-1CEA-4D1E-8B3F-1929E8071AC7}" type="datetime1">
              <a:rPr lang="en-US" smtClean="0"/>
              <a:t>5/10/2018</a:t>
            </a:fld>
            <a:endParaRPr lang="en-US"/>
          </a:p>
        </p:txBody>
      </p:sp>
      <p:sp>
        <p:nvSpPr>
          <p:cNvPr id="3" name="Footer Placeholder 2">
            <a:extLst>
              <a:ext uri="{FF2B5EF4-FFF2-40B4-BE49-F238E27FC236}">
                <a16:creationId xmlns:a16="http://schemas.microsoft.com/office/drawing/2014/main" id="{00128D8E-CE4E-4F88-A908-32B8E0DF03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36C5CF-9BCA-4DF1-B021-DF775A4F261A}"/>
              </a:ext>
            </a:extLst>
          </p:cNvPr>
          <p:cNvSpPr>
            <a:spLocks noGrp="1"/>
          </p:cNvSpPr>
          <p:nvPr>
            <p:ph type="sldNum" sz="quarter" idx="12"/>
          </p:nvPr>
        </p:nvSpPr>
        <p:spPr/>
        <p:txBody>
          <a:bodyPr/>
          <a:lstStyle/>
          <a:p>
            <a:fld id="{6DB8AF30-1D46-4D28-93B7-68FD8A3E4CF7}" type="slidenum">
              <a:rPr lang="en-US" smtClean="0"/>
              <a:t>‹#›</a:t>
            </a:fld>
            <a:endParaRPr lang="en-US"/>
          </a:p>
        </p:txBody>
      </p:sp>
    </p:spTree>
    <p:extLst>
      <p:ext uri="{BB962C8B-B14F-4D97-AF65-F5344CB8AC3E}">
        <p14:creationId xmlns:p14="http://schemas.microsoft.com/office/powerpoint/2010/main" val="3829579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6AA73-8AC9-48BE-9032-B98AA40E88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FD550B1-496C-4AEE-B071-4377C5E67F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DA7EC9-46FC-4FFE-9711-E846524537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2552B28-472F-449D-937A-5C51F94A3EFA}"/>
              </a:ext>
            </a:extLst>
          </p:cNvPr>
          <p:cNvSpPr>
            <a:spLocks noGrp="1"/>
          </p:cNvSpPr>
          <p:nvPr>
            <p:ph type="dt" sz="half" idx="10"/>
          </p:nvPr>
        </p:nvSpPr>
        <p:spPr/>
        <p:txBody>
          <a:bodyPr/>
          <a:lstStyle/>
          <a:p>
            <a:fld id="{7A1BEA73-4A7A-428E-A840-E28C5000061D}" type="datetime1">
              <a:rPr lang="en-US" smtClean="0"/>
              <a:t>5/10/2018</a:t>
            </a:fld>
            <a:endParaRPr lang="en-US"/>
          </a:p>
        </p:txBody>
      </p:sp>
      <p:sp>
        <p:nvSpPr>
          <p:cNvPr id="6" name="Footer Placeholder 5">
            <a:extLst>
              <a:ext uri="{FF2B5EF4-FFF2-40B4-BE49-F238E27FC236}">
                <a16:creationId xmlns:a16="http://schemas.microsoft.com/office/drawing/2014/main" id="{818014E1-135D-42AF-BD6C-E6E52D2E58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5D381B-9F9B-4AE3-9CEA-8BD194BD6202}"/>
              </a:ext>
            </a:extLst>
          </p:cNvPr>
          <p:cNvSpPr>
            <a:spLocks noGrp="1"/>
          </p:cNvSpPr>
          <p:nvPr>
            <p:ph type="sldNum" sz="quarter" idx="12"/>
          </p:nvPr>
        </p:nvSpPr>
        <p:spPr/>
        <p:txBody>
          <a:bodyPr/>
          <a:lstStyle/>
          <a:p>
            <a:fld id="{6DB8AF30-1D46-4D28-93B7-68FD8A3E4CF7}" type="slidenum">
              <a:rPr lang="en-US" smtClean="0"/>
              <a:t>‹#›</a:t>
            </a:fld>
            <a:endParaRPr lang="en-US"/>
          </a:p>
        </p:txBody>
      </p:sp>
    </p:spTree>
    <p:extLst>
      <p:ext uri="{BB962C8B-B14F-4D97-AF65-F5344CB8AC3E}">
        <p14:creationId xmlns:p14="http://schemas.microsoft.com/office/powerpoint/2010/main" val="21994553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BDAD1-3843-4046-B95B-350E3F2CB5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7C96FD5-0865-4E6A-A669-84BB08A02A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3C98204-BE90-4BED-9A22-31A7BB5D66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E08F114-5D77-40E0-854B-05C8AB6930C7}"/>
              </a:ext>
            </a:extLst>
          </p:cNvPr>
          <p:cNvSpPr>
            <a:spLocks noGrp="1"/>
          </p:cNvSpPr>
          <p:nvPr>
            <p:ph type="dt" sz="half" idx="10"/>
          </p:nvPr>
        </p:nvSpPr>
        <p:spPr/>
        <p:txBody>
          <a:bodyPr/>
          <a:lstStyle/>
          <a:p>
            <a:fld id="{3A6DB422-4FB4-4E05-B371-004ECA19009D}" type="datetime1">
              <a:rPr lang="en-US" smtClean="0"/>
              <a:t>5/10/2018</a:t>
            </a:fld>
            <a:endParaRPr lang="en-US"/>
          </a:p>
        </p:txBody>
      </p:sp>
      <p:sp>
        <p:nvSpPr>
          <p:cNvPr id="6" name="Footer Placeholder 5">
            <a:extLst>
              <a:ext uri="{FF2B5EF4-FFF2-40B4-BE49-F238E27FC236}">
                <a16:creationId xmlns:a16="http://schemas.microsoft.com/office/drawing/2014/main" id="{3A706D9A-76BC-4AC1-9738-6DAE9218BC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DFEA7E-9595-49E5-A74E-276BAE68A682}"/>
              </a:ext>
            </a:extLst>
          </p:cNvPr>
          <p:cNvSpPr>
            <a:spLocks noGrp="1"/>
          </p:cNvSpPr>
          <p:nvPr>
            <p:ph type="sldNum" sz="quarter" idx="12"/>
          </p:nvPr>
        </p:nvSpPr>
        <p:spPr/>
        <p:txBody>
          <a:bodyPr/>
          <a:lstStyle/>
          <a:p>
            <a:fld id="{6DB8AF30-1D46-4D28-93B7-68FD8A3E4CF7}" type="slidenum">
              <a:rPr lang="en-US" smtClean="0"/>
              <a:t>‹#›</a:t>
            </a:fld>
            <a:endParaRPr lang="en-US"/>
          </a:p>
        </p:txBody>
      </p:sp>
    </p:spTree>
    <p:extLst>
      <p:ext uri="{BB962C8B-B14F-4D97-AF65-F5344CB8AC3E}">
        <p14:creationId xmlns:p14="http://schemas.microsoft.com/office/powerpoint/2010/main" val="1041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3E7DC5-28BF-44EA-BB86-54F5013A28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4877E39-BD8D-42AA-8E96-AA7D70F6C3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0DEAD1-F492-4F69-AA88-2BC0470FE0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A7676C-DE34-4FE5-BCFE-9AD21DC56EC6}" type="datetime1">
              <a:rPr lang="en-US" smtClean="0"/>
              <a:t>5/10/2018</a:t>
            </a:fld>
            <a:endParaRPr lang="en-US"/>
          </a:p>
        </p:txBody>
      </p:sp>
      <p:sp>
        <p:nvSpPr>
          <p:cNvPr id="5" name="Footer Placeholder 4">
            <a:extLst>
              <a:ext uri="{FF2B5EF4-FFF2-40B4-BE49-F238E27FC236}">
                <a16:creationId xmlns:a16="http://schemas.microsoft.com/office/drawing/2014/main" id="{1FE366FD-988E-426D-A1B8-CC28F73A5E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3279F13-E7BB-4EFC-B14C-D46C9FA7CC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B8AF30-1D46-4D28-93B7-68FD8A3E4CF7}" type="slidenum">
              <a:rPr lang="en-US" smtClean="0"/>
              <a:t>‹#›</a:t>
            </a:fld>
            <a:endParaRPr lang="en-US"/>
          </a:p>
        </p:txBody>
      </p:sp>
    </p:spTree>
    <p:extLst>
      <p:ext uri="{BB962C8B-B14F-4D97-AF65-F5344CB8AC3E}">
        <p14:creationId xmlns:p14="http://schemas.microsoft.com/office/powerpoint/2010/main" val="10917515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18.xml.rels><?xml version="1.0" encoding="UTF-8" standalone="yes"?>
<Relationships xmlns="http://schemas.openxmlformats.org/package/2006/relationships"><Relationship Id="rId3" Type="http://schemas.openxmlformats.org/officeDocument/2006/relationships/image" Target="../media/image8.ti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0.ti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21.xml.rels><?xml version="1.0" encoding="UTF-8" standalone="yes"?>
<Relationships xmlns="http://schemas.openxmlformats.org/package/2006/relationships"><Relationship Id="rId3" Type="http://schemas.openxmlformats.org/officeDocument/2006/relationships/image" Target="../media/image11.ti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2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2.ti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24.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2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8" Type="http://schemas.openxmlformats.org/officeDocument/2006/relationships/chart" Target="../charts/chart9.xm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chart" Target="../charts/chart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legis.wisconsin.gov/2015/committees/assembly/ad/"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https://rga.lis.virginia.gov/Published/2017/RD513/PDF"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files.kff.org/attachment/Report-Results-from-a-50-State-Medicaid-Budget-Survey-for-State-Fiscal-Years-2017-and-2018"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https://www.acl.gov/programs/support-caregivers/national-family-caregiver-support-program" TargetMode="External"/><Relationship Id="rId5" Type="http://schemas.openxmlformats.org/officeDocument/2006/relationships/hyperlink" Target="https://www.aarp.org/caregiving/financial-legal/info-2018/caregiver-state-laws-fd.html" TargetMode="External"/><Relationship Id="rId4" Type="http://schemas.openxmlformats.org/officeDocument/2006/relationships/hyperlink" Target="https://www.aarp.org/caregiving/" TargetMode="External"/></Relationships>
</file>

<file path=ppt/slides/_rels/slide33.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hyperlink" Target="https://www.medicaid.gov/federal-policy-guidance/downloads/cib-06-26-2015.pdf"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hyperlink" Target="mailto:sbarth@healthmanagement.com" TargetMode="External"/><Relationship Id="rId7" Type="http://schemas.openxmlformats.org/officeDocument/2006/relationships/hyperlink" Target="mailto:dheaphy@dpcma.org" TargetMode="Externa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hyperlink" Target="mailto:alambertino@healthmanagement.com" TargetMode="External"/><Relationship Id="rId5" Type="http://schemas.openxmlformats.org/officeDocument/2006/relationships/hyperlink" Target="mailto:bedwards@healthmanagement.com" TargetMode="External"/><Relationship Id="rId4" Type="http://schemas.openxmlformats.org/officeDocument/2006/relationships/hyperlink" Target="mailto:ebreslin@healthmanagement.com" TargetMode="Externa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chart" Target="../charts/char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15BF4-EC08-4C1E-B25A-6E9756BD8FFB}"/>
              </a:ext>
            </a:extLst>
          </p:cNvPr>
          <p:cNvSpPr>
            <a:spLocks noGrp="1"/>
          </p:cNvSpPr>
          <p:nvPr>
            <p:ph type="ctrTitle"/>
          </p:nvPr>
        </p:nvSpPr>
        <p:spPr>
          <a:xfrm>
            <a:off x="1524000" y="1122363"/>
            <a:ext cx="9011478" cy="2747272"/>
          </a:xfrm>
          <a:solidFill>
            <a:schemeClr val="accent1"/>
          </a:solidFill>
        </p:spPr>
        <p:txBody>
          <a:bodyPr anchor="ctr">
            <a:normAutofit/>
          </a:bodyPr>
          <a:lstStyle/>
          <a:p>
            <a:r>
              <a:rPr lang="en-US" sz="3600" b="1" dirty="0">
                <a:solidFill>
                  <a:schemeClr val="bg1"/>
                </a:solidFill>
              </a:rPr>
              <a:t>The State of the States:</a:t>
            </a:r>
            <a:br>
              <a:rPr lang="en-US" sz="3600" b="1" dirty="0">
                <a:solidFill>
                  <a:schemeClr val="bg1"/>
                </a:solidFill>
              </a:rPr>
            </a:br>
            <a:r>
              <a:rPr lang="en-US" sz="3600" b="1" dirty="0">
                <a:solidFill>
                  <a:schemeClr val="bg1"/>
                </a:solidFill>
              </a:rPr>
              <a:t>Key Data on State Medicaid Long-Term Services and Supports Programs </a:t>
            </a:r>
          </a:p>
        </p:txBody>
      </p:sp>
      <p:sp>
        <p:nvSpPr>
          <p:cNvPr id="3" name="Subtitle 2">
            <a:extLst>
              <a:ext uri="{FF2B5EF4-FFF2-40B4-BE49-F238E27FC236}">
                <a16:creationId xmlns:a16="http://schemas.microsoft.com/office/drawing/2014/main" id="{4FA780A8-18B1-4B01-92EE-63C2F41E9B6C}"/>
              </a:ext>
            </a:extLst>
          </p:cNvPr>
          <p:cNvSpPr>
            <a:spLocks noGrp="1"/>
          </p:cNvSpPr>
          <p:nvPr>
            <p:ph type="subTitle" idx="1"/>
          </p:nvPr>
        </p:nvSpPr>
        <p:spPr>
          <a:xfrm>
            <a:off x="1524001" y="4105620"/>
            <a:ext cx="9011478" cy="2012547"/>
          </a:xfrm>
        </p:spPr>
        <p:txBody>
          <a:bodyPr>
            <a:noAutofit/>
          </a:bodyPr>
          <a:lstStyle/>
          <a:p>
            <a:r>
              <a:rPr lang="en-US" sz="2800" b="1" dirty="0">
                <a:solidFill>
                  <a:schemeClr val="accent1"/>
                </a:solidFill>
              </a:rPr>
              <a:t>Health Management Associates, </a:t>
            </a:r>
          </a:p>
          <a:p>
            <a:r>
              <a:rPr lang="en-US" sz="2800" b="1" dirty="0">
                <a:solidFill>
                  <a:schemeClr val="accent1"/>
                </a:solidFill>
              </a:rPr>
              <a:t>in partnership with </a:t>
            </a:r>
          </a:p>
          <a:p>
            <a:r>
              <a:rPr lang="en-US" sz="2800" b="1" dirty="0">
                <a:solidFill>
                  <a:schemeClr val="accent1"/>
                </a:solidFill>
              </a:rPr>
              <a:t>the Disability Policy Consortium</a:t>
            </a:r>
          </a:p>
          <a:p>
            <a:r>
              <a:rPr lang="en-US" sz="2800" b="1" dirty="0">
                <a:solidFill>
                  <a:schemeClr val="accent1"/>
                </a:solidFill>
              </a:rPr>
              <a:t>March 22, 2018</a:t>
            </a:r>
          </a:p>
        </p:txBody>
      </p:sp>
      <p:sp>
        <p:nvSpPr>
          <p:cNvPr id="5" name="Slide Number Placeholder 4">
            <a:extLst>
              <a:ext uri="{FF2B5EF4-FFF2-40B4-BE49-F238E27FC236}">
                <a16:creationId xmlns:a16="http://schemas.microsoft.com/office/drawing/2014/main" id="{5EFCCD49-24C2-4AE4-A6CE-B388EFC30B63}"/>
              </a:ext>
            </a:extLst>
          </p:cNvPr>
          <p:cNvSpPr>
            <a:spLocks noGrp="1"/>
          </p:cNvSpPr>
          <p:nvPr>
            <p:ph type="sldNum" sz="quarter" idx="12"/>
          </p:nvPr>
        </p:nvSpPr>
        <p:spPr/>
        <p:txBody>
          <a:bodyPr/>
          <a:lstStyle/>
          <a:p>
            <a:fld id="{6DB8AF30-1D46-4D28-93B7-68FD8A3E4CF7}" type="slidenum">
              <a:rPr lang="en-US" smtClean="0"/>
              <a:t>1</a:t>
            </a:fld>
            <a:endParaRPr lang="en-US"/>
          </a:p>
        </p:txBody>
      </p:sp>
    </p:spTree>
    <p:extLst>
      <p:ext uri="{BB962C8B-B14F-4D97-AF65-F5344CB8AC3E}">
        <p14:creationId xmlns:p14="http://schemas.microsoft.com/office/powerpoint/2010/main" val="13355604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Shape 273"/>
          <p:cNvSpPr txBox="1">
            <a:spLocks noGrp="1"/>
          </p:cNvSpPr>
          <p:nvPr>
            <p:ph type="title"/>
          </p:nvPr>
        </p:nvSpPr>
        <p:spPr>
          <a:xfrm>
            <a:off x="582686" y="199936"/>
            <a:ext cx="10465904"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accent1"/>
              </a:buClr>
              <a:buSzPts val="3200"/>
              <a:buFont typeface="Calibri"/>
              <a:buNone/>
            </a:pPr>
            <a:r>
              <a:rPr lang="en-US" sz="3600" b="1" dirty="0">
                <a:solidFill>
                  <a:schemeClr val="accent1"/>
                </a:solidFill>
                <a:latin typeface="Calibri Light" panose="020F0302020204030204" pitchFamily="34" charset="0"/>
                <a:ea typeface="Calibri"/>
                <a:cs typeface="Calibri"/>
                <a:sym typeface="Calibri"/>
              </a:rPr>
              <a:t>Medicaid’s LTSS Challenge: The Age Wave!</a:t>
            </a:r>
            <a:r>
              <a:rPr lang="en-US" sz="3600" b="1" i="0" u="none" strike="noStrike" cap="none" dirty="0">
                <a:solidFill>
                  <a:schemeClr val="accent1"/>
                </a:solidFill>
                <a:latin typeface="Calibri Light" panose="020F0302020204030204" pitchFamily="34" charset="0"/>
                <a:ea typeface="Calibri"/>
                <a:cs typeface="Calibri"/>
                <a:sym typeface="Calibri"/>
              </a:rPr>
              <a:t>  </a:t>
            </a:r>
            <a:endParaRPr sz="3600" b="1" i="0" u="none" strike="sngStrike" cap="none" dirty="0">
              <a:solidFill>
                <a:schemeClr val="accent1"/>
              </a:solidFill>
              <a:latin typeface="Calibri Light" panose="020F0302020204030204" pitchFamily="34" charset="0"/>
              <a:ea typeface="Calibri"/>
              <a:cs typeface="Calibri"/>
              <a:sym typeface="Calibri"/>
            </a:endParaRPr>
          </a:p>
        </p:txBody>
      </p:sp>
      <p:sp>
        <p:nvSpPr>
          <p:cNvPr id="275" name="Shape 27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latin typeface="Calibri"/>
                <a:ea typeface="Calibri"/>
                <a:cs typeface="Calibri"/>
                <a:sym typeface="Calibri"/>
              </a:rPr>
              <a:t>10</a:t>
            </a:fld>
            <a:endParaRPr sz="1200">
              <a:solidFill>
                <a:srgbClr val="888888"/>
              </a:solidFill>
              <a:latin typeface="Calibri"/>
              <a:ea typeface="Calibri"/>
              <a:cs typeface="Calibri"/>
              <a:sym typeface="Calibri"/>
            </a:endParaRPr>
          </a:p>
        </p:txBody>
      </p:sp>
      <p:sp>
        <p:nvSpPr>
          <p:cNvPr id="276" name="Shape 276"/>
          <p:cNvSpPr/>
          <p:nvPr/>
        </p:nvSpPr>
        <p:spPr>
          <a:xfrm>
            <a:off x="6366795" y="1470803"/>
            <a:ext cx="4693391" cy="5129182"/>
          </a:xfrm>
          <a:prstGeom prst="rect">
            <a:avLst/>
          </a:prstGeom>
          <a:solidFill>
            <a:schemeClr val="accent1">
              <a:lumMod val="20000"/>
              <a:lumOff val="80000"/>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dirty="0">
                <a:solidFill>
                  <a:srgbClr val="000000"/>
                </a:solidFill>
                <a:latin typeface="Calibri"/>
                <a:ea typeface="Calibri"/>
                <a:cs typeface="Calibri"/>
                <a:sym typeface="Calibri"/>
              </a:rPr>
              <a:t>KEY POINTS</a:t>
            </a:r>
          </a:p>
          <a:p>
            <a:pPr marL="0" marR="0" lvl="0" indent="0" algn="ctr" rtl="0">
              <a:spcBef>
                <a:spcPts val="0"/>
              </a:spcBef>
              <a:spcAft>
                <a:spcPts val="0"/>
              </a:spcAft>
              <a:buNone/>
            </a:pPr>
            <a:endParaRPr lang="en-US" dirty="0">
              <a:solidFill>
                <a:srgbClr val="000000"/>
              </a:solidFill>
              <a:latin typeface="Calibri"/>
              <a:ea typeface="Calibri"/>
              <a:cs typeface="Calibri"/>
              <a:sym typeface="Calibri"/>
            </a:endParaRPr>
          </a:p>
          <a:p>
            <a:pPr marL="285750" marR="0" lvl="0" indent="-285750" rtl="0">
              <a:spcBef>
                <a:spcPts val="0"/>
              </a:spcBef>
              <a:spcAft>
                <a:spcPts val="0"/>
              </a:spcAft>
              <a:buFont typeface="Arial" panose="020B0604020202020204" pitchFamily="34" charset="0"/>
              <a:buChar char="•"/>
            </a:pPr>
            <a:r>
              <a:rPr lang="en-US" sz="1800" b="1" dirty="0">
                <a:solidFill>
                  <a:srgbClr val="000000"/>
                </a:solidFill>
                <a:latin typeface="Calibri"/>
                <a:ea typeface="Calibri"/>
                <a:cs typeface="Calibri"/>
                <a:sym typeface="Calibri"/>
              </a:rPr>
              <a:t>Rising Demand. </a:t>
            </a:r>
          </a:p>
          <a:p>
            <a:pPr marL="285750" marR="0" lvl="0" indent="-285750" rtl="0">
              <a:spcBef>
                <a:spcPts val="0"/>
              </a:spcBef>
              <a:spcAft>
                <a:spcPts val="0"/>
              </a:spcAft>
              <a:buFont typeface="Arial" panose="020B0604020202020204" pitchFamily="34" charset="0"/>
              <a:buChar char="•"/>
            </a:pPr>
            <a:r>
              <a:rPr lang="en-US" sz="1800" dirty="0">
                <a:solidFill>
                  <a:srgbClr val="000000"/>
                </a:solidFill>
                <a:latin typeface="Calibri"/>
                <a:ea typeface="Calibri"/>
                <a:cs typeface="Calibri"/>
                <a:sym typeface="Calibri"/>
              </a:rPr>
              <a:t>Congressional Budget Office: “Between 1946 and 1964, more than</a:t>
            </a:r>
            <a:r>
              <a:rPr lang="en-US" dirty="0">
                <a:sym typeface="Calibri"/>
              </a:rPr>
              <a:t> </a:t>
            </a:r>
            <a:r>
              <a:rPr lang="en-US" sz="1800" dirty="0">
                <a:solidFill>
                  <a:srgbClr val="000000"/>
                </a:solidFill>
                <a:latin typeface="Calibri"/>
                <a:ea typeface="Calibri"/>
                <a:cs typeface="Calibri"/>
                <a:sym typeface="Calibri"/>
              </a:rPr>
              <a:t>75 million babies were born in the United States, forming a cohort that has come to be known as the baby-boom generation. The oldest people in the group turned 65 in 2011. The aging of that generation, in combination with increases in longevity and other factors, will cause the share of </a:t>
            </a:r>
            <a:r>
              <a:rPr lang="en-US" sz="1800" b="1" dirty="0">
                <a:solidFill>
                  <a:srgbClr val="000000"/>
                </a:solidFill>
                <a:latin typeface="Calibri"/>
                <a:ea typeface="Calibri"/>
                <a:cs typeface="Calibri"/>
                <a:sym typeface="Calibri"/>
              </a:rPr>
              <a:t>the population age 65 or older to grow rapidly from 2010 to 2030</a:t>
            </a:r>
            <a:r>
              <a:rPr lang="en-US" sz="1800" dirty="0">
                <a:solidFill>
                  <a:srgbClr val="000000"/>
                </a:solidFill>
                <a:latin typeface="Calibri"/>
                <a:ea typeface="Calibri"/>
                <a:cs typeface="Calibri"/>
                <a:sym typeface="Calibri"/>
              </a:rPr>
              <a:t>. The share of the population age 85 or older will grow rapidly beginning around 2030 and continuing until at least 2050.” </a:t>
            </a:r>
          </a:p>
          <a:p>
            <a:pPr marL="0" marR="0" lvl="0" indent="0" rtl="0">
              <a:spcBef>
                <a:spcPts val="0"/>
              </a:spcBef>
              <a:spcAft>
                <a:spcPts val="0"/>
              </a:spcAft>
              <a:buNone/>
            </a:pPr>
            <a:endParaRPr dirty="0"/>
          </a:p>
          <a:p>
            <a:pPr marL="0" marR="0" lvl="0" indent="0" algn="l" rtl="0">
              <a:spcBef>
                <a:spcPts val="0"/>
              </a:spcBef>
              <a:spcAft>
                <a:spcPts val="0"/>
              </a:spcAft>
              <a:buNone/>
            </a:pPr>
            <a:r>
              <a:rPr lang="en-US" sz="1200" b="1" dirty="0">
                <a:solidFill>
                  <a:srgbClr val="000000"/>
                </a:solidFill>
                <a:latin typeface="Calibri"/>
                <a:ea typeface="Calibri"/>
                <a:cs typeface="Calibri"/>
                <a:sym typeface="Calibri"/>
              </a:rPr>
              <a:t>Source: CBO, Rising Demand for LTSS for Elderly People, (June 2013).</a:t>
            </a:r>
            <a:endParaRPr sz="1200" b="1" dirty="0">
              <a:solidFill>
                <a:schemeClr val="dk1"/>
              </a:solidFill>
              <a:latin typeface="Calibri"/>
              <a:ea typeface="Calibri"/>
              <a:cs typeface="Calibri"/>
              <a:sym typeface="Calibri"/>
            </a:endParaRPr>
          </a:p>
        </p:txBody>
      </p:sp>
      <p:pic>
        <p:nvPicPr>
          <p:cNvPr id="277" name="Shape 277"/>
          <p:cNvPicPr preferRelativeResize="0"/>
          <p:nvPr/>
        </p:nvPicPr>
        <p:blipFill rotWithShape="1">
          <a:blip r:embed="rId3">
            <a:alphaModFix/>
          </a:blip>
          <a:srcRect/>
          <a:stretch/>
        </p:blipFill>
        <p:spPr>
          <a:xfrm>
            <a:off x="887894" y="1484362"/>
            <a:ext cx="5173693" cy="4871988"/>
          </a:xfrm>
          <a:prstGeom prst="rect">
            <a:avLst/>
          </a:prstGeom>
          <a:noFill/>
          <a:ln w="38100">
            <a:solidFill>
              <a:schemeClr val="accent1"/>
            </a:solidFill>
          </a:ln>
        </p:spPr>
      </p:pic>
      <p:cxnSp>
        <p:nvCxnSpPr>
          <p:cNvPr id="7" name="Straight Connector 6">
            <a:extLst>
              <a:ext uri="{FF2B5EF4-FFF2-40B4-BE49-F238E27FC236}">
                <a16:creationId xmlns:a16="http://schemas.microsoft.com/office/drawing/2014/main" id="{5B852003-8EEE-4AA6-9E76-B51B3E518309}"/>
              </a:ext>
            </a:extLst>
          </p:cNvPr>
          <p:cNvCxnSpPr/>
          <p:nvPr/>
        </p:nvCxnSpPr>
        <p:spPr>
          <a:xfrm>
            <a:off x="582686" y="1281863"/>
            <a:ext cx="10477500"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4573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Shape 283"/>
          <p:cNvSpPr txBox="1">
            <a:spLocks noGrp="1"/>
          </p:cNvSpPr>
          <p:nvPr>
            <p:ph type="title"/>
          </p:nvPr>
        </p:nvSpPr>
        <p:spPr>
          <a:xfrm>
            <a:off x="703631" y="144383"/>
            <a:ext cx="10650169"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accent1"/>
              </a:buClr>
              <a:buSzPts val="3200"/>
              <a:buFont typeface="Calibri"/>
              <a:buNone/>
            </a:pPr>
            <a:r>
              <a:rPr lang="en-US" sz="3600" b="1" dirty="0">
                <a:solidFill>
                  <a:schemeClr val="accent1"/>
                </a:solidFill>
                <a:latin typeface="Calibri Light" panose="020F0302020204030204" pitchFamily="34" charset="0"/>
                <a:ea typeface="Calibri"/>
                <a:cs typeface="Calibri"/>
                <a:sym typeface="Calibri"/>
              </a:rPr>
              <a:t>Future Costs Driven by Aging of the Over 65 Population</a:t>
            </a:r>
            <a:endParaRPr sz="3600" b="1" i="0" u="none" cap="none" dirty="0">
              <a:solidFill>
                <a:schemeClr val="accent1"/>
              </a:solidFill>
              <a:latin typeface="Calibri Light" panose="020F0302020204030204" pitchFamily="34" charset="0"/>
              <a:ea typeface="Calibri"/>
              <a:cs typeface="Calibri"/>
              <a:sym typeface="Calibri"/>
            </a:endParaRPr>
          </a:p>
        </p:txBody>
      </p:sp>
      <p:sp>
        <p:nvSpPr>
          <p:cNvPr id="285" name="Shape 28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latin typeface="Calibri"/>
                <a:ea typeface="Calibri"/>
                <a:cs typeface="Calibri"/>
                <a:sym typeface="Calibri"/>
              </a:rPr>
              <a:t>11</a:t>
            </a:fld>
            <a:endParaRPr sz="1200">
              <a:solidFill>
                <a:srgbClr val="888888"/>
              </a:solidFill>
              <a:latin typeface="Calibri"/>
              <a:ea typeface="Calibri"/>
              <a:cs typeface="Calibri"/>
              <a:sym typeface="Calibri"/>
            </a:endParaRPr>
          </a:p>
        </p:txBody>
      </p:sp>
      <p:pic>
        <p:nvPicPr>
          <p:cNvPr id="286" name="Shape 286"/>
          <p:cNvPicPr preferRelativeResize="0"/>
          <p:nvPr/>
        </p:nvPicPr>
        <p:blipFill rotWithShape="1">
          <a:blip r:embed="rId3">
            <a:alphaModFix/>
          </a:blip>
          <a:srcRect/>
          <a:stretch/>
        </p:blipFill>
        <p:spPr>
          <a:xfrm>
            <a:off x="887896" y="1690688"/>
            <a:ext cx="6457073" cy="4665662"/>
          </a:xfrm>
          <a:prstGeom prst="rect">
            <a:avLst/>
          </a:prstGeom>
          <a:noFill/>
          <a:ln w="38100">
            <a:solidFill>
              <a:schemeClr val="accent1"/>
            </a:solidFill>
          </a:ln>
        </p:spPr>
      </p:pic>
      <p:sp>
        <p:nvSpPr>
          <p:cNvPr id="287" name="Shape 287"/>
          <p:cNvSpPr txBox="1"/>
          <p:nvPr/>
        </p:nvSpPr>
        <p:spPr>
          <a:xfrm>
            <a:off x="7745059" y="1964224"/>
            <a:ext cx="3522406" cy="4118590"/>
          </a:xfrm>
          <a:prstGeom prst="rect">
            <a:avLst/>
          </a:prstGeom>
          <a:solidFill>
            <a:srgbClr val="D8E2F3"/>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dirty="0">
                <a:solidFill>
                  <a:schemeClr val="dk1"/>
                </a:solidFill>
                <a:latin typeface="Calibri"/>
                <a:ea typeface="Calibri"/>
                <a:cs typeface="Calibri"/>
                <a:sym typeface="Calibri"/>
              </a:rPr>
              <a:t>KEY POINTS</a:t>
            </a: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800"/>
              <a:buFont typeface="Arial"/>
              <a:buChar char="•"/>
            </a:pPr>
            <a:r>
              <a:rPr lang="en-US" sz="1800" dirty="0">
                <a:solidFill>
                  <a:schemeClr val="dk1"/>
                </a:solidFill>
                <a:latin typeface="Calibri"/>
                <a:ea typeface="Calibri"/>
                <a:cs typeface="Calibri"/>
                <a:sym typeface="Calibri"/>
              </a:rPr>
              <a:t>Big age shifts in the composition of the 65+ population between 2010 and 2050. </a:t>
            </a:r>
            <a:endParaRPr dirty="0"/>
          </a:p>
          <a:p>
            <a:pPr marL="285750" marR="0" lvl="0" indent="-171450" algn="l" rtl="0">
              <a:spcBef>
                <a:spcPts val="0"/>
              </a:spcBef>
              <a:spcAft>
                <a:spcPts val="0"/>
              </a:spcAft>
              <a:buClr>
                <a:schemeClr val="dk1"/>
              </a:buClr>
              <a:buSzPts val="1800"/>
              <a:buFont typeface="Arial"/>
              <a:buNone/>
            </a:pPr>
            <a:endParaRPr sz="1800"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800"/>
              <a:buFont typeface="Arial"/>
              <a:buChar char="•"/>
            </a:pPr>
            <a:r>
              <a:rPr lang="en-US" dirty="0">
                <a:solidFill>
                  <a:schemeClr val="dk1"/>
                </a:solidFill>
                <a:latin typeface="Calibri"/>
                <a:ea typeface="Calibri"/>
                <a:cs typeface="Calibri"/>
                <a:sym typeface="Calibri"/>
              </a:rPr>
              <a:t>The elderly grow older: 74-84 plus the 85+ increase from 6% to 11.2% of the US population from 2010 to 2050. </a:t>
            </a:r>
          </a:p>
          <a:p>
            <a:pPr lvl="0"/>
            <a:endParaRPr lang="en-US" dirty="0">
              <a:solidFill>
                <a:srgbClr val="000000"/>
              </a:solidFill>
              <a:ea typeface="Calibri"/>
              <a:cs typeface="Calibri"/>
              <a:sym typeface="Calibri"/>
            </a:endParaRPr>
          </a:p>
          <a:p>
            <a:pPr lvl="0"/>
            <a:endParaRPr lang="en-US" dirty="0">
              <a:solidFill>
                <a:srgbClr val="000000"/>
              </a:solidFill>
              <a:ea typeface="Calibri"/>
              <a:cs typeface="Calibri"/>
              <a:sym typeface="Calibri"/>
            </a:endParaRPr>
          </a:p>
          <a:p>
            <a:pPr lvl="0"/>
            <a:endParaRPr lang="en-US" sz="1400" b="1" dirty="0">
              <a:solidFill>
                <a:srgbClr val="000000"/>
              </a:solidFill>
              <a:ea typeface="Calibri"/>
              <a:cs typeface="Calibri"/>
              <a:sym typeface="Calibri"/>
            </a:endParaRPr>
          </a:p>
          <a:p>
            <a:pPr lvl="0"/>
            <a:r>
              <a:rPr lang="en-US" sz="1400" b="1" dirty="0">
                <a:solidFill>
                  <a:srgbClr val="000000"/>
                </a:solidFill>
                <a:ea typeface="Calibri"/>
                <a:cs typeface="Calibri"/>
                <a:sym typeface="Calibri"/>
              </a:rPr>
              <a:t>Source: CBO, Rising Demand for LTSS for Elderly People, (June 2013).</a:t>
            </a:r>
            <a:endParaRPr lang="en-US" sz="1400" b="1" dirty="0">
              <a:solidFill>
                <a:schemeClr val="dk1"/>
              </a:solidFill>
              <a:ea typeface="Calibri"/>
              <a:cs typeface="Calibri"/>
              <a:sym typeface="Calibri"/>
            </a:endParaRPr>
          </a:p>
        </p:txBody>
      </p:sp>
      <p:cxnSp>
        <p:nvCxnSpPr>
          <p:cNvPr id="7" name="Straight Connector 6">
            <a:extLst>
              <a:ext uri="{FF2B5EF4-FFF2-40B4-BE49-F238E27FC236}">
                <a16:creationId xmlns:a16="http://schemas.microsoft.com/office/drawing/2014/main" id="{EC1776EC-E05C-4DAB-95BE-B6A26A645BAB}"/>
              </a:ext>
            </a:extLst>
          </p:cNvPr>
          <p:cNvCxnSpPr/>
          <p:nvPr/>
        </p:nvCxnSpPr>
        <p:spPr>
          <a:xfrm>
            <a:off x="789965" y="1322947"/>
            <a:ext cx="10477500"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69292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AD37F-F995-4CD4-8D09-36A6126BC358}"/>
              </a:ext>
            </a:extLst>
          </p:cNvPr>
          <p:cNvSpPr>
            <a:spLocks noGrp="1"/>
          </p:cNvSpPr>
          <p:nvPr>
            <p:ph type="title"/>
          </p:nvPr>
        </p:nvSpPr>
        <p:spPr>
          <a:xfrm>
            <a:off x="838200" y="365125"/>
            <a:ext cx="10842266" cy="1325563"/>
          </a:xfrm>
        </p:spPr>
        <p:txBody>
          <a:bodyPr>
            <a:normAutofit/>
          </a:bodyPr>
          <a:lstStyle/>
          <a:p>
            <a:r>
              <a:rPr lang="en-US" sz="3600" b="1" dirty="0">
                <a:solidFill>
                  <a:schemeClr val="accent1"/>
                </a:solidFill>
              </a:rPr>
              <a:t>Behavioral And Cognitive Care Needs Are Increasing</a:t>
            </a:r>
          </a:p>
        </p:txBody>
      </p:sp>
      <p:sp>
        <p:nvSpPr>
          <p:cNvPr id="3" name="Content Placeholder 2">
            <a:extLst>
              <a:ext uri="{FF2B5EF4-FFF2-40B4-BE49-F238E27FC236}">
                <a16:creationId xmlns:a16="http://schemas.microsoft.com/office/drawing/2014/main" id="{7E96E074-772B-43BC-B1BB-D6B2D5CB74EB}"/>
              </a:ext>
            </a:extLst>
          </p:cNvPr>
          <p:cNvSpPr>
            <a:spLocks noGrp="1"/>
          </p:cNvSpPr>
          <p:nvPr>
            <p:ph idx="1"/>
          </p:nvPr>
        </p:nvSpPr>
        <p:spPr>
          <a:xfrm>
            <a:off x="838200" y="1825625"/>
            <a:ext cx="10199914" cy="4286278"/>
          </a:xfrm>
        </p:spPr>
        <p:txBody>
          <a:bodyPr>
            <a:normAutofit lnSpcReduction="10000"/>
          </a:bodyPr>
          <a:lstStyle/>
          <a:p>
            <a:r>
              <a:rPr lang="en-US" sz="2600" dirty="0"/>
              <a:t>5.4 million Americans have Alzheimer’s disease (2016), which is the leading cause of dementia.</a:t>
            </a:r>
          </a:p>
          <a:p>
            <a:pPr lvl="1"/>
            <a:r>
              <a:rPr lang="en-US" sz="2600" dirty="0"/>
              <a:t>65 and older: 	1 in 9 individuals have dementia</a:t>
            </a:r>
          </a:p>
          <a:p>
            <a:pPr lvl="1"/>
            <a:r>
              <a:rPr lang="en-US" sz="2600" dirty="0"/>
              <a:t>85 and older: 	at least 1 in 3 individuals have dementia </a:t>
            </a:r>
          </a:p>
          <a:p>
            <a:endParaRPr lang="en-US" sz="2600" dirty="0"/>
          </a:p>
          <a:p>
            <a:r>
              <a:rPr lang="en-US" sz="2600" dirty="0"/>
              <a:t>Dementia: a major neuro-cognitive disorder</a:t>
            </a:r>
          </a:p>
          <a:p>
            <a:pPr lvl="1"/>
            <a:r>
              <a:rPr lang="en-US" sz="2600" dirty="0"/>
              <a:t>Interferes with both cognitive function (memory, speech, language, judgment, planning) and performing everyday activities (making a meal, paying bills, shopping). </a:t>
            </a:r>
          </a:p>
          <a:p>
            <a:pPr lvl="1"/>
            <a:r>
              <a:rPr lang="en-US" sz="2600" dirty="0"/>
              <a:t>Often requires supervision even before ADLs significantly affected and can result in need for total care.</a:t>
            </a:r>
          </a:p>
          <a:p>
            <a:pPr marL="0" indent="0">
              <a:buNone/>
            </a:pPr>
            <a:endParaRPr lang="en-US" dirty="0"/>
          </a:p>
        </p:txBody>
      </p:sp>
      <p:cxnSp>
        <p:nvCxnSpPr>
          <p:cNvPr id="4" name="Straight Connector 3">
            <a:extLst>
              <a:ext uri="{FF2B5EF4-FFF2-40B4-BE49-F238E27FC236}">
                <a16:creationId xmlns:a16="http://schemas.microsoft.com/office/drawing/2014/main" id="{F64D656E-3D1A-473F-8527-31EE861D49B6}"/>
              </a:ext>
            </a:extLst>
          </p:cNvPr>
          <p:cNvCxnSpPr/>
          <p:nvPr/>
        </p:nvCxnSpPr>
        <p:spPr>
          <a:xfrm>
            <a:off x="838200" y="1446240"/>
            <a:ext cx="1047750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F186D00C-DC17-44E9-8F6F-02DD10A27F97}"/>
              </a:ext>
            </a:extLst>
          </p:cNvPr>
          <p:cNvSpPr>
            <a:spLocks noGrp="1"/>
          </p:cNvSpPr>
          <p:nvPr>
            <p:ph type="sldNum" sz="quarter" idx="12"/>
          </p:nvPr>
        </p:nvSpPr>
        <p:spPr/>
        <p:txBody>
          <a:bodyPr/>
          <a:lstStyle/>
          <a:p>
            <a:fld id="{96CB19B3-79EA-49F6-A400-D22C42031AA8}" type="slidenum">
              <a:rPr lang="en-US" smtClean="0"/>
              <a:t>12</a:t>
            </a:fld>
            <a:endParaRPr lang="en-US"/>
          </a:p>
        </p:txBody>
      </p:sp>
    </p:spTree>
    <p:extLst>
      <p:ext uri="{BB962C8B-B14F-4D97-AF65-F5344CB8AC3E}">
        <p14:creationId xmlns:p14="http://schemas.microsoft.com/office/powerpoint/2010/main" val="38203973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710DE-FAF8-488E-994B-90FA225D635C}"/>
              </a:ext>
            </a:extLst>
          </p:cNvPr>
          <p:cNvSpPr>
            <a:spLocks noGrp="1"/>
          </p:cNvSpPr>
          <p:nvPr>
            <p:ph type="title"/>
          </p:nvPr>
        </p:nvSpPr>
        <p:spPr>
          <a:xfrm>
            <a:off x="662940" y="379095"/>
            <a:ext cx="10866120" cy="1325563"/>
          </a:xfrm>
        </p:spPr>
        <p:txBody>
          <a:bodyPr>
            <a:normAutofit/>
          </a:bodyPr>
          <a:lstStyle/>
          <a:p>
            <a:r>
              <a:rPr lang="en-US" sz="3600" b="1" dirty="0">
                <a:solidFill>
                  <a:schemeClr val="accent1"/>
                </a:solidFill>
              </a:rPr>
              <a:t>The Workforce Challenge: How To Meet Demand?</a:t>
            </a:r>
          </a:p>
        </p:txBody>
      </p:sp>
      <p:sp>
        <p:nvSpPr>
          <p:cNvPr id="5" name="Content Placeholder 4">
            <a:extLst>
              <a:ext uri="{FF2B5EF4-FFF2-40B4-BE49-F238E27FC236}">
                <a16:creationId xmlns:a16="http://schemas.microsoft.com/office/drawing/2014/main" id="{BA69B490-3EDB-41D0-B7AD-5CF9ED63775B}"/>
              </a:ext>
            </a:extLst>
          </p:cNvPr>
          <p:cNvSpPr>
            <a:spLocks noGrp="1"/>
          </p:cNvSpPr>
          <p:nvPr>
            <p:ph idx="1"/>
          </p:nvPr>
        </p:nvSpPr>
        <p:spPr>
          <a:xfrm>
            <a:off x="707871" y="1761450"/>
            <a:ext cx="10515600" cy="4777462"/>
          </a:xfrm>
        </p:spPr>
        <p:txBody>
          <a:bodyPr>
            <a:normAutofit/>
          </a:bodyPr>
          <a:lstStyle/>
          <a:p>
            <a:r>
              <a:rPr lang="en-US" sz="2600" dirty="0"/>
              <a:t>9 in 10 home care workers are women (median age 45); over 25% were born outside the United States. </a:t>
            </a:r>
          </a:p>
          <a:p>
            <a:r>
              <a:rPr lang="en-US" sz="2600" dirty="0"/>
              <a:t>Public programs represent 70% of the revenue to the industry. </a:t>
            </a:r>
          </a:p>
          <a:p>
            <a:r>
              <a:rPr lang="en-US" sz="2600" dirty="0"/>
              <a:t>Home care workforce has more than doubled in size (800,000 in 2006 to almost 1.6 million in 2016), per BLS. </a:t>
            </a:r>
          </a:p>
          <a:p>
            <a:r>
              <a:rPr lang="en-US" sz="2600" dirty="0"/>
              <a:t>PHI estimates another 800,000 independent providers work as personal care aides hired directly by consumers. </a:t>
            </a:r>
          </a:p>
          <a:p>
            <a:r>
              <a:rPr lang="en-US" sz="2600" dirty="0"/>
              <a:t>Home care workers earn median income of $13,800; wages stagnated between 2006-2016 ($10.33 to $10.49).</a:t>
            </a:r>
          </a:p>
          <a:p>
            <a:endParaRPr lang="en-US" dirty="0"/>
          </a:p>
        </p:txBody>
      </p:sp>
      <p:sp>
        <p:nvSpPr>
          <p:cNvPr id="4" name="Slide Number Placeholder 3">
            <a:extLst>
              <a:ext uri="{FF2B5EF4-FFF2-40B4-BE49-F238E27FC236}">
                <a16:creationId xmlns:a16="http://schemas.microsoft.com/office/drawing/2014/main" id="{1399EAC5-9968-4DD8-A6D0-667E7959BA60}"/>
              </a:ext>
            </a:extLst>
          </p:cNvPr>
          <p:cNvSpPr>
            <a:spLocks noGrp="1"/>
          </p:cNvSpPr>
          <p:nvPr>
            <p:ph type="sldNum" sz="quarter" idx="12"/>
          </p:nvPr>
        </p:nvSpPr>
        <p:spPr/>
        <p:txBody>
          <a:bodyPr/>
          <a:lstStyle/>
          <a:p>
            <a:fld id="{6DB8AF30-1D46-4D28-93B7-68FD8A3E4CF7}" type="slidenum">
              <a:rPr lang="en-US" smtClean="0"/>
              <a:t>13</a:t>
            </a:fld>
            <a:endParaRPr lang="en-US"/>
          </a:p>
        </p:txBody>
      </p:sp>
      <p:sp>
        <p:nvSpPr>
          <p:cNvPr id="6" name="TextBox 5">
            <a:extLst>
              <a:ext uri="{FF2B5EF4-FFF2-40B4-BE49-F238E27FC236}">
                <a16:creationId xmlns:a16="http://schemas.microsoft.com/office/drawing/2014/main" id="{5E5AF26A-16BB-485F-9201-718DF6A7BF96}"/>
              </a:ext>
            </a:extLst>
          </p:cNvPr>
          <p:cNvSpPr txBox="1"/>
          <p:nvPr/>
        </p:nvSpPr>
        <p:spPr>
          <a:xfrm>
            <a:off x="878707" y="5839535"/>
            <a:ext cx="5425440" cy="307777"/>
          </a:xfrm>
          <a:prstGeom prst="rect">
            <a:avLst/>
          </a:prstGeom>
          <a:solidFill>
            <a:schemeClr val="accent1">
              <a:lumMod val="20000"/>
              <a:lumOff val="80000"/>
            </a:schemeClr>
          </a:solidFill>
        </p:spPr>
        <p:txBody>
          <a:bodyPr wrap="square" rtlCol="0">
            <a:spAutoFit/>
          </a:bodyPr>
          <a:lstStyle/>
          <a:p>
            <a:r>
              <a:rPr lang="en-US" sz="1400" b="1" dirty="0"/>
              <a:t>Source: US Home Care Workers: Key Facts, PHI, 2017</a:t>
            </a:r>
          </a:p>
        </p:txBody>
      </p:sp>
      <p:cxnSp>
        <p:nvCxnSpPr>
          <p:cNvPr id="7" name="Straight Connector 6">
            <a:extLst>
              <a:ext uri="{FF2B5EF4-FFF2-40B4-BE49-F238E27FC236}">
                <a16:creationId xmlns:a16="http://schemas.microsoft.com/office/drawing/2014/main" id="{1BD6FA18-A93B-4C0A-96AC-83B1B1A4CFA5}"/>
              </a:ext>
            </a:extLst>
          </p:cNvPr>
          <p:cNvCxnSpPr/>
          <p:nvPr/>
        </p:nvCxnSpPr>
        <p:spPr>
          <a:xfrm>
            <a:off x="745971" y="1428820"/>
            <a:ext cx="10477500"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53970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DAA8E-BF5C-4C06-AABB-3DD69BC6567C}"/>
              </a:ext>
            </a:extLst>
          </p:cNvPr>
          <p:cNvSpPr>
            <a:spLocks noGrp="1"/>
          </p:cNvSpPr>
          <p:nvPr>
            <p:ph type="title"/>
          </p:nvPr>
        </p:nvSpPr>
        <p:spPr/>
        <p:txBody>
          <a:bodyPr>
            <a:normAutofit/>
          </a:bodyPr>
          <a:lstStyle/>
          <a:p>
            <a:r>
              <a:rPr lang="en-US" sz="3600" b="1" dirty="0">
                <a:solidFill>
                  <a:schemeClr val="accent1"/>
                </a:solidFill>
              </a:rPr>
              <a:t>Future Workforce Needs Outpace Capacity </a:t>
            </a:r>
          </a:p>
        </p:txBody>
      </p:sp>
      <p:sp>
        <p:nvSpPr>
          <p:cNvPr id="3" name="Content Placeholder 2">
            <a:extLst>
              <a:ext uri="{FF2B5EF4-FFF2-40B4-BE49-F238E27FC236}">
                <a16:creationId xmlns:a16="http://schemas.microsoft.com/office/drawing/2014/main" id="{74FEFF2A-E446-48B4-8583-B9ABD1F88485}"/>
              </a:ext>
            </a:extLst>
          </p:cNvPr>
          <p:cNvSpPr>
            <a:spLocks noGrp="1"/>
          </p:cNvSpPr>
          <p:nvPr>
            <p:ph idx="1"/>
          </p:nvPr>
        </p:nvSpPr>
        <p:spPr>
          <a:xfrm>
            <a:off x="745971" y="3886872"/>
            <a:ext cx="10477500" cy="2207611"/>
          </a:xfrm>
          <a:solidFill>
            <a:schemeClr val="accent1">
              <a:lumMod val="20000"/>
              <a:lumOff val="80000"/>
            </a:schemeClr>
          </a:solidFill>
        </p:spPr>
        <p:txBody>
          <a:bodyPr>
            <a:noAutofit/>
          </a:bodyPr>
          <a:lstStyle/>
          <a:p>
            <a:pPr marL="0" indent="0" algn="ctr">
              <a:buNone/>
            </a:pPr>
            <a:r>
              <a:rPr lang="en-US" sz="1800" b="1" dirty="0"/>
              <a:t>KEY POINTS</a:t>
            </a:r>
          </a:p>
          <a:p>
            <a:r>
              <a:rPr lang="en-US" sz="1800" dirty="0"/>
              <a:t>BLS projects demand for home care workers will grow by 633,000 by 2024; and, these projections reflect recent trends but DO NOT explicitly factor in projected population growth, aging of the over-65 population.</a:t>
            </a:r>
          </a:p>
          <a:p>
            <a:r>
              <a:rPr lang="en-US" sz="1800" dirty="0"/>
              <a:t>Labor force participation among women ages 20-64 will increase by only 1.2 million in total by 2024; as compared to 7.3 million in the previous decade. </a:t>
            </a:r>
          </a:p>
          <a:p>
            <a:pPr marL="0" indent="0">
              <a:buNone/>
            </a:pPr>
            <a:endParaRPr lang="en-US" sz="1400" b="1" dirty="0"/>
          </a:p>
          <a:p>
            <a:pPr marL="0" indent="0">
              <a:buNone/>
            </a:pPr>
            <a:r>
              <a:rPr lang="en-US" sz="1400" b="1" dirty="0"/>
              <a:t>Source: US Home Care Workers: Key Facts, PHI, 2017</a:t>
            </a:r>
          </a:p>
          <a:p>
            <a:endParaRPr lang="en-US" sz="1800" dirty="0"/>
          </a:p>
          <a:p>
            <a:pPr marL="0" indent="0">
              <a:buNone/>
            </a:pPr>
            <a:endParaRPr lang="en-US" sz="1800" dirty="0">
              <a:solidFill>
                <a:srgbClr val="FF0000"/>
              </a:solidFill>
            </a:endParaRPr>
          </a:p>
          <a:p>
            <a:endParaRPr lang="en-US" sz="1800" dirty="0"/>
          </a:p>
        </p:txBody>
      </p:sp>
      <p:sp>
        <p:nvSpPr>
          <p:cNvPr id="5" name="Slide Number Placeholder 4">
            <a:extLst>
              <a:ext uri="{FF2B5EF4-FFF2-40B4-BE49-F238E27FC236}">
                <a16:creationId xmlns:a16="http://schemas.microsoft.com/office/drawing/2014/main" id="{05D77D3A-F569-45B5-A566-402EAAAA68E6}"/>
              </a:ext>
            </a:extLst>
          </p:cNvPr>
          <p:cNvSpPr>
            <a:spLocks noGrp="1"/>
          </p:cNvSpPr>
          <p:nvPr>
            <p:ph type="sldNum" sz="quarter" idx="12"/>
          </p:nvPr>
        </p:nvSpPr>
        <p:spPr/>
        <p:txBody>
          <a:bodyPr/>
          <a:lstStyle/>
          <a:p>
            <a:fld id="{6DB8AF30-1D46-4D28-93B7-68FD8A3E4CF7}" type="slidenum">
              <a:rPr lang="en-US" smtClean="0"/>
              <a:t>14</a:t>
            </a:fld>
            <a:endParaRPr lang="en-US"/>
          </a:p>
        </p:txBody>
      </p:sp>
      <p:cxnSp>
        <p:nvCxnSpPr>
          <p:cNvPr id="7" name="Straight Connector 6">
            <a:extLst>
              <a:ext uri="{FF2B5EF4-FFF2-40B4-BE49-F238E27FC236}">
                <a16:creationId xmlns:a16="http://schemas.microsoft.com/office/drawing/2014/main" id="{323248D4-4241-45EC-B246-01765323D3C9}"/>
              </a:ext>
            </a:extLst>
          </p:cNvPr>
          <p:cNvCxnSpPr/>
          <p:nvPr/>
        </p:nvCxnSpPr>
        <p:spPr>
          <a:xfrm>
            <a:off x="745971" y="1428820"/>
            <a:ext cx="10477500" cy="0"/>
          </a:xfrm>
          <a:prstGeom prst="line">
            <a:avLst/>
          </a:prstGeom>
          <a:ln w="76200"/>
        </p:spPr>
        <p:style>
          <a:lnRef idx="1">
            <a:schemeClr val="accent1"/>
          </a:lnRef>
          <a:fillRef idx="0">
            <a:schemeClr val="accent1"/>
          </a:fillRef>
          <a:effectRef idx="0">
            <a:schemeClr val="accent1"/>
          </a:effectRef>
          <a:fontRef idx="minor">
            <a:schemeClr val="tx1"/>
          </a:fontRef>
        </p:style>
      </p:cxnSp>
      <p:graphicFrame>
        <p:nvGraphicFramePr>
          <p:cNvPr id="4" name="Diagram 3">
            <a:extLst>
              <a:ext uri="{FF2B5EF4-FFF2-40B4-BE49-F238E27FC236}">
                <a16:creationId xmlns:a16="http://schemas.microsoft.com/office/drawing/2014/main" id="{7B3FA88F-37FB-40EA-90D2-C8891BABEAAA}"/>
              </a:ext>
            </a:extLst>
          </p:cNvPr>
          <p:cNvGraphicFramePr/>
          <p:nvPr>
            <p:extLst>
              <p:ext uri="{D42A27DB-BD31-4B8C-83A1-F6EECF244321}">
                <p14:modId xmlns:p14="http://schemas.microsoft.com/office/powerpoint/2010/main" val="3599600307"/>
              </p:ext>
            </p:extLst>
          </p:nvPr>
        </p:nvGraphicFramePr>
        <p:xfrm>
          <a:off x="372985" y="1754672"/>
          <a:ext cx="11223471" cy="18063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881716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Shape 9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accent1"/>
              </a:buClr>
              <a:buSzPts val="3600"/>
              <a:buFont typeface="Calibri"/>
              <a:buNone/>
            </a:pPr>
            <a:r>
              <a:rPr lang="en-US" sz="3600" b="1" i="0" u="none" strike="noStrike" cap="none" dirty="0">
                <a:solidFill>
                  <a:schemeClr val="accent1"/>
                </a:solidFill>
                <a:latin typeface="Calibri Light" panose="020F0302020204030204" pitchFamily="34" charset="0"/>
                <a:ea typeface="Calibri"/>
                <a:cs typeface="Calibri"/>
                <a:sym typeface="Calibri"/>
              </a:rPr>
              <a:t>Webinar Agenda: Part 2</a:t>
            </a:r>
            <a:endParaRPr lang="en-US" sz="3600" dirty="0">
              <a:latin typeface="Calibri Light" panose="020F0302020204030204" pitchFamily="34" charset="0"/>
            </a:endParaRPr>
          </a:p>
        </p:txBody>
      </p:sp>
      <p:sp>
        <p:nvSpPr>
          <p:cNvPr id="99" name="Shape 99"/>
          <p:cNvSpPr/>
          <p:nvPr/>
        </p:nvSpPr>
        <p:spPr>
          <a:xfrm>
            <a:off x="745971" y="1590260"/>
            <a:ext cx="9577472" cy="4766089"/>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7000"/>
              </a:lnSpc>
              <a:spcBef>
                <a:spcPts val="1800"/>
              </a:spcBef>
              <a:spcAft>
                <a:spcPts val="0"/>
              </a:spcAft>
              <a:buClr>
                <a:schemeClr val="dk1"/>
              </a:buClr>
              <a:buSzPts val="3600"/>
              <a:buFont typeface="Noto Sans Symbols"/>
              <a:buChar char="∙"/>
            </a:pPr>
            <a:r>
              <a:rPr lang="en-US" sz="3200" dirty="0">
                <a:solidFill>
                  <a:schemeClr val="accent1"/>
                </a:solidFill>
              </a:rPr>
              <a:t>A CLOSER LOOK AT STATE VARIATION</a:t>
            </a:r>
            <a:endParaRPr lang="en-US" dirty="0"/>
          </a:p>
          <a:p>
            <a:pPr marL="800100" lvl="1" indent="-342900">
              <a:lnSpc>
                <a:spcPct val="107000"/>
              </a:lnSpc>
              <a:spcBef>
                <a:spcPts val="1800"/>
              </a:spcBef>
              <a:buClr>
                <a:schemeClr val="dk1"/>
              </a:buClr>
              <a:buSzPts val="3600"/>
              <a:buFont typeface="Noto Sans Symbols"/>
              <a:buChar char="∙"/>
            </a:pPr>
            <a:r>
              <a:rPr lang="en-US" dirty="0"/>
              <a:t>States vary in the size of the financial pressures and in their ability to respond</a:t>
            </a:r>
          </a:p>
          <a:p>
            <a:pPr marL="800100" lvl="1" indent="-342900">
              <a:lnSpc>
                <a:spcPct val="107000"/>
              </a:lnSpc>
              <a:spcBef>
                <a:spcPts val="1800"/>
              </a:spcBef>
              <a:buClr>
                <a:schemeClr val="dk1"/>
              </a:buClr>
              <a:buSzPts val="3600"/>
              <a:buFont typeface="Noto Sans Symbols"/>
              <a:buChar char="∙"/>
            </a:pPr>
            <a:r>
              <a:rPr lang="en-US" dirty="0"/>
              <a:t>Rising demand; age wave with implications for the workforce and economy </a:t>
            </a:r>
          </a:p>
          <a:p>
            <a:pPr marL="800100" lvl="1" indent="-342900">
              <a:lnSpc>
                <a:spcPct val="107000"/>
              </a:lnSpc>
              <a:spcBef>
                <a:spcPts val="1800"/>
              </a:spcBef>
              <a:buClr>
                <a:schemeClr val="dk1"/>
              </a:buClr>
              <a:buSzPts val="3600"/>
              <a:buFont typeface="Noto Sans Symbols"/>
              <a:buChar char="∙"/>
            </a:pPr>
            <a:r>
              <a:rPr lang="en-US" dirty="0"/>
              <a:t>LTSS expenditure pressures on Medicaid budget </a:t>
            </a:r>
          </a:p>
          <a:p>
            <a:pPr marL="800100" lvl="1" indent="-342900">
              <a:lnSpc>
                <a:spcPct val="107000"/>
              </a:lnSpc>
              <a:spcBef>
                <a:spcPts val="1800"/>
              </a:spcBef>
              <a:buClr>
                <a:schemeClr val="dk1"/>
              </a:buClr>
              <a:buSzPts val="3600"/>
              <a:buFont typeface="Noto Sans Symbols"/>
              <a:buChar char="∙"/>
            </a:pPr>
            <a:r>
              <a:rPr lang="en-US" dirty="0"/>
              <a:t>System readiness factors including HCBS rebalancing and state integration efforts</a:t>
            </a:r>
          </a:p>
          <a:p>
            <a:pPr marL="800100" lvl="1" indent="-342900">
              <a:lnSpc>
                <a:spcPct val="107000"/>
              </a:lnSpc>
              <a:spcBef>
                <a:spcPts val="1800"/>
              </a:spcBef>
              <a:buClr>
                <a:schemeClr val="dk1"/>
              </a:buClr>
              <a:buSzPts val="3600"/>
              <a:buFont typeface="Noto Sans Symbols"/>
              <a:buChar char="∙"/>
            </a:pPr>
            <a:r>
              <a:rPr lang="en-US" dirty="0"/>
              <a:t>Economic and social factors including state wealth and housing </a:t>
            </a:r>
          </a:p>
          <a:p>
            <a:pPr marL="800100" lvl="1" indent="-342900">
              <a:lnSpc>
                <a:spcPct val="107000"/>
              </a:lnSpc>
              <a:spcBef>
                <a:spcPts val="1800"/>
              </a:spcBef>
              <a:buClr>
                <a:schemeClr val="dk1"/>
              </a:buClr>
              <a:buSzPts val="3600"/>
              <a:buFont typeface="Noto Sans Symbols"/>
              <a:buChar char="∙"/>
            </a:pPr>
            <a:r>
              <a:rPr lang="en-US" dirty="0"/>
              <a:t>State performance on LTSS </a:t>
            </a:r>
          </a:p>
          <a:p>
            <a:pPr marL="800100" lvl="1" indent="-342900">
              <a:lnSpc>
                <a:spcPct val="107000"/>
              </a:lnSpc>
              <a:spcBef>
                <a:spcPts val="1800"/>
              </a:spcBef>
              <a:buClr>
                <a:schemeClr val="dk1"/>
              </a:buClr>
              <a:buSzPts val="3600"/>
              <a:buFont typeface="Noto Sans Symbols"/>
              <a:buChar char="∙"/>
            </a:pPr>
            <a:r>
              <a:rPr lang="en-US" dirty="0">
                <a:solidFill>
                  <a:srgbClr val="FF0000"/>
                </a:solidFill>
              </a:rPr>
              <a:t>Heat Maps and Hot States</a:t>
            </a:r>
            <a:endParaRPr lang="en-US" dirty="0"/>
          </a:p>
        </p:txBody>
      </p:sp>
      <p:sp>
        <p:nvSpPr>
          <p:cNvPr id="101" name="Shape 10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888888"/>
                </a:solidFill>
                <a:latin typeface="Calibri"/>
                <a:ea typeface="Calibri"/>
                <a:cs typeface="Calibri"/>
                <a:sym typeface="Calibri"/>
              </a:rPr>
              <a:t>15</a:t>
            </a:fld>
            <a:endParaRPr sz="1200" b="0" i="0" u="none" strike="noStrike" cap="none">
              <a:solidFill>
                <a:srgbClr val="888888"/>
              </a:solidFill>
              <a:latin typeface="Calibri"/>
              <a:ea typeface="Calibri"/>
              <a:cs typeface="Calibri"/>
              <a:sym typeface="Calibri"/>
            </a:endParaRPr>
          </a:p>
        </p:txBody>
      </p:sp>
      <p:cxnSp>
        <p:nvCxnSpPr>
          <p:cNvPr id="6" name="Straight Connector 5">
            <a:extLst>
              <a:ext uri="{FF2B5EF4-FFF2-40B4-BE49-F238E27FC236}">
                <a16:creationId xmlns:a16="http://schemas.microsoft.com/office/drawing/2014/main" id="{3F065116-D6FE-4E01-91F0-FD5ACBE45AD4}"/>
              </a:ext>
            </a:extLst>
          </p:cNvPr>
          <p:cNvCxnSpPr/>
          <p:nvPr/>
        </p:nvCxnSpPr>
        <p:spPr>
          <a:xfrm>
            <a:off x="745971" y="1428820"/>
            <a:ext cx="10477500"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A0C36E91-4068-40FE-8C15-2CF5249759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1245" y="5702298"/>
            <a:ext cx="427243" cy="397565"/>
          </a:xfrm>
          <a:prstGeom prst="rect">
            <a:avLst/>
          </a:prstGeom>
        </p:spPr>
      </p:pic>
    </p:spTree>
    <p:extLst>
      <p:ext uri="{BB962C8B-B14F-4D97-AF65-F5344CB8AC3E}">
        <p14:creationId xmlns:p14="http://schemas.microsoft.com/office/powerpoint/2010/main" val="28505035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47F82EA-DB65-405B-AA35-A9DF179A48F8}"/>
              </a:ext>
            </a:extLst>
          </p:cNvPr>
          <p:cNvSpPr>
            <a:spLocks noGrp="1"/>
          </p:cNvSpPr>
          <p:nvPr>
            <p:ph type="title"/>
          </p:nvPr>
        </p:nvSpPr>
        <p:spPr/>
        <p:txBody>
          <a:bodyPr>
            <a:normAutofit/>
          </a:bodyPr>
          <a:lstStyle/>
          <a:p>
            <a:r>
              <a:rPr lang="en-US" sz="3600" b="1" dirty="0">
                <a:solidFill>
                  <a:schemeClr val="accent1"/>
                </a:solidFill>
              </a:rPr>
              <a:t>Heat and Bivariate Maps: Technical Description</a:t>
            </a:r>
          </a:p>
        </p:txBody>
      </p:sp>
      <p:sp>
        <p:nvSpPr>
          <p:cNvPr id="6" name="Text Placeholder 5">
            <a:extLst>
              <a:ext uri="{FF2B5EF4-FFF2-40B4-BE49-F238E27FC236}">
                <a16:creationId xmlns:a16="http://schemas.microsoft.com/office/drawing/2014/main" id="{E17B4E3C-AF5C-438D-ABE9-938A5F11BA42}"/>
              </a:ext>
            </a:extLst>
          </p:cNvPr>
          <p:cNvSpPr>
            <a:spLocks noGrp="1"/>
          </p:cNvSpPr>
          <p:nvPr>
            <p:ph idx="1"/>
          </p:nvPr>
        </p:nvSpPr>
        <p:spPr>
          <a:xfrm>
            <a:off x="2584773" y="1825625"/>
            <a:ext cx="9014124" cy="4351338"/>
          </a:xfrm>
        </p:spPr>
        <p:txBody>
          <a:bodyPr>
            <a:normAutofit/>
          </a:bodyPr>
          <a:lstStyle/>
          <a:p>
            <a:pPr marL="457200" indent="-457200"/>
            <a:endParaRPr lang="en-US" sz="3200" dirty="0"/>
          </a:p>
          <a:p>
            <a:endParaRPr lang="en-US" dirty="0"/>
          </a:p>
        </p:txBody>
      </p:sp>
      <p:sp>
        <p:nvSpPr>
          <p:cNvPr id="4" name="Slide Number Placeholder 3">
            <a:extLst>
              <a:ext uri="{FF2B5EF4-FFF2-40B4-BE49-F238E27FC236}">
                <a16:creationId xmlns:a16="http://schemas.microsoft.com/office/drawing/2014/main" id="{59DD49D2-AEEC-49CE-B090-B19A9FC178F5}"/>
              </a:ext>
            </a:extLst>
          </p:cNvPr>
          <p:cNvSpPr>
            <a:spLocks noGrp="1"/>
          </p:cNvSpPr>
          <p:nvPr>
            <p:ph type="sldNum" sz="quarter" idx="12"/>
          </p:nvPr>
        </p:nvSpPr>
        <p:spPr/>
        <p:txBody>
          <a:bodyPr/>
          <a:lstStyle/>
          <a:p>
            <a:fld id="{6DB8AF30-1D46-4D28-93B7-68FD8A3E4CF7}" type="slidenum">
              <a:rPr lang="en-US" smtClean="0"/>
              <a:t>16</a:t>
            </a:fld>
            <a:endParaRPr lang="en-US"/>
          </a:p>
        </p:txBody>
      </p:sp>
      <p:cxnSp>
        <p:nvCxnSpPr>
          <p:cNvPr id="7" name="Straight Connector 6">
            <a:extLst>
              <a:ext uri="{FF2B5EF4-FFF2-40B4-BE49-F238E27FC236}">
                <a16:creationId xmlns:a16="http://schemas.microsoft.com/office/drawing/2014/main" id="{57836E97-20B6-4594-B08F-3E9DC2B622D6}"/>
              </a:ext>
            </a:extLst>
          </p:cNvPr>
          <p:cNvCxnSpPr/>
          <p:nvPr/>
        </p:nvCxnSpPr>
        <p:spPr>
          <a:xfrm>
            <a:off x="745971" y="1428820"/>
            <a:ext cx="10477500"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B3EF5165-375C-4856-B1E2-1A04BD8073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971" y="1825625"/>
            <a:ext cx="1728647" cy="1728647"/>
          </a:xfrm>
          <a:prstGeom prst="rect">
            <a:avLst/>
          </a:prstGeom>
        </p:spPr>
      </p:pic>
      <p:sp>
        <p:nvSpPr>
          <p:cNvPr id="2" name="TextBox 1">
            <a:extLst>
              <a:ext uri="{FF2B5EF4-FFF2-40B4-BE49-F238E27FC236}">
                <a16:creationId xmlns:a16="http://schemas.microsoft.com/office/drawing/2014/main" id="{B0E512E3-F8CD-42FF-9A9D-ACA143A098BE}"/>
              </a:ext>
            </a:extLst>
          </p:cNvPr>
          <p:cNvSpPr txBox="1"/>
          <p:nvPr/>
        </p:nvSpPr>
        <p:spPr>
          <a:xfrm>
            <a:off x="2771335" y="1825625"/>
            <a:ext cx="8452136" cy="4093428"/>
          </a:xfrm>
          <a:prstGeom prst="rect">
            <a:avLst/>
          </a:prstGeom>
          <a:noFill/>
          <a:ln w="38100">
            <a:solidFill>
              <a:schemeClr val="accent1"/>
            </a:solidFill>
          </a:ln>
        </p:spPr>
        <p:txBody>
          <a:bodyPr wrap="square" rtlCol="0">
            <a:spAutoFit/>
          </a:bodyPr>
          <a:lstStyle/>
          <a:p>
            <a:pPr marL="285750" indent="-285750">
              <a:buFont typeface="Arial" panose="020B0604020202020204" pitchFamily="34" charset="0"/>
              <a:buChar char="•"/>
            </a:pPr>
            <a:r>
              <a:rPr lang="en-US" sz="2000" dirty="0"/>
              <a:t>A heat map, also called a density map, is based on a color classification scheme where lighter shades represent lower data values and darker shades represent higher data values. </a:t>
            </a:r>
          </a:p>
          <a:p>
            <a:pPr marL="285750" indent="-285750">
              <a:buFont typeface="Arial" panose="020B0604020202020204" pitchFamily="34" charset="0"/>
              <a:buChar char="•"/>
            </a:pPr>
            <a:r>
              <a:rPr lang="en-US" sz="2000" dirty="0"/>
              <a:t>The data classification method used in this presentation is based on the </a:t>
            </a:r>
            <a:r>
              <a:rPr lang="en-US" sz="2000" u="sng" dirty="0"/>
              <a:t>Jenks natural breaks classification method</a:t>
            </a:r>
            <a:r>
              <a:rPr lang="en-US" sz="2000" dirty="0"/>
              <a:t>. Natural breaks are used to provide more meaningful visualization of data;  boundaries are set where there are relatively big jumps in the data values. </a:t>
            </a:r>
          </a:p>
          <a:p>
            <a:pPr marL="285750" indent="-285750">
              <a:buFont typeface="Arial" panose="020B0604020202020204" pitchFamily="34" charset="0"/>
              <a:buChar char="•"/>
            </a:pPr>
            <a:r>
              <a:rPr lang="en-US" sz="2000" dirty="0"/>
              <a:t>An investigation between per capita income and percent HCBS in the United States is shown as a bivariate map. Bivariate mapping is an important technique in cartography. It is a variation of simple heat map that portrays two separate phenomena simultaneously. The main objective is to accurately and graphically illustrate the relationship between two spatially distributed variables.</a:t>
            </a:r>
          </a:p>
        </p:txBody>
      </p:sp>
      <p:pic>
        <p:nvPicPr>
          <p:cNvPr id="8" name="Picture 7">
            <a:extLst>
              <a:ext uri="{FF2B5EF4-FFF2-40B4-BE49-F238E27FC236}">
                <a16:creationId xmlns:a16="http://schemas.microsoft.com/office/drawing/2014/main" id="{A626AA63-8250-4949-BCF8-9E5E961770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14368" y="679064"/>
            <a:ext cx="1179726" cy="606055"/>
          </a:xfrm>
          <a:prstGeom prst="rect">
            <a:avLst/>
          </a:prstGeom>
        </p:spPr>
      </p:pic>
    </p:spTree>
    <p:extLst>
      <p:ext uri="{BB962C8B-B14F-4D97-AF65-F5344CB8AC3E}">
        <p14:creationId xmlns:p14="http://schemas.microsoft.com/office/powerpoint/2010/main" val="10895420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87B6316A-84B6-4D9A-8D68-3AB58A92186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26262" y="1326515"/>
            <a:ext cx="6981713" cy="5394960"/>
          </a:xfrm>
          <a:ln w="38100">
            <a:solidFill>
              <a:schemeClr val="accent1"/>
            </a:solidFill>
          </a:ln>
        </p:spPr>
      </p:pic>
      <p:sp>
        <p:nvSpPr>
          <p:cNvPr id="3" name="Title 2">
            <a:extLst>
              <a:ext uri="{FF2B5EF4-FFF2-40B4-BE49-F238E27FC236}">
                <a16:creationId xmlns:a16="http://schemas.microsoft.com/office/drawing/2014/main" id="{45CBB2C6-E30F-416F-B8E4-3B07B22D8FF0}"/>
              </a:ext>
            </a:extLst>
          </p:cNvPr>
          <p:cNvSpPr>
            <a:spLocks noGrp="1"/>
          </p:cNvSpPr>
          <p:nvPr>
            <p:ph type="title"/>
          </p:nvPr>
        </p:nvSpPr>
        <p:spPr>
          <a:xfrm>
            <a:off x="426262" y="392118"/>
            <a:ext cx="10515600" cy="688184"/>
          </a:xfrm>
        </p:spPr>
        <p:txBody>
          <a:bodyPr>
            <a:normAutofit/>
          </a:bodyPr>
          <a:lstStyle/>
          <a:p>
            <a:r>
              <a:rPr lang="en-US" sz="3600" b="1" dirty="0">
                <a:solidFill>
                  <a:schemeClr val="accent1"/>
                </a:solidFill>
              </a:rPr>
              <a:t>Age Wave: “Oldest” States in 2030 </a:t>
            </a:r>
          </a:p>
        </p:txBody>
      </p:sp>
      <p:sp>
        <p:nvSpPr>
          <p:cNvPr id="10" name="Slide Number Placeholder 1"/>
          <p:cNvSpPr>
            <a:spLocks noGrp="1"/>
          </p:cNvSpPr>
          <p:nvPr>
            <p:ph type="sldNum" sz="quarter" idx="12"/>
          </p:nvPr>
        </p:nvSpPr>
        <p:spPr/>
        <p:txBody>
          <a:bodyPr/>
          <a:lstStyle/>
          <a:p>
            <a:fld id="{7DC034C4-EE4C-9B4C-AF72-899D9164FD59}" type="slidenum">
              <a:rPr lang="en-US" smtClean="0"/>
              <a:t>17</a:t>
            </a:fld>
            <a:endParaRPr lang="en-US" dirty="0"/>
          </a:p>
        </p:txBody>
      </p:sp>
      <p:sp>
        <p:nvSpPr>
          <p:cNvPr id="2" name="TextBox 1">
            <a:extLst>
              <a:ext uri="{FF2B5EF4-FFF2-40B4-BE49-F238E27FC236}">
                <a16:creationId xmlns:a16="http://schemas.microsoft.com/office/drawing/2014/main" id="{52B0BBFD-A4A4-44D0-849B-0475AEC004EB}"/>
              </a:ext>
            </a:extLst>
          </p:cNvPr>
          <p:cNvSpPr txBox="1"/>
          <p:nvPr/>
        </p:nvSpPr>
        <p:spPr>
          <a:xfrm>
            <a:off x="7557510" y="1318997"/>
            <a:ext cx="3796290" cy="4955203"/>
          </a:xfrm>
          <a:prstGeom prst="rect">
            <a:avLst/>
          </a:prstGeom>
          <a:solidFill>
            <a:schemeClr val="accent1">
              <a:lumMod val="20000"/>
              <a:lumOff val="80000"/>
            </a:schemeClr>
          </a:solidFill>
        </p:spPr>
        <p:txBody>
          <a:bodyPr wrap="square" rtlCol="0">
            <a:spAutoFit/>
          </a:bodyPr>
          <a:lstStyle/>
          <a:p>
            <a:r>
              <a:rPr lang="en-US" sz="1600" b="1" dirty="0">
                <a:solidFill>
                  <a:schemeClr val="accent2"/>
                </a:solidFill>
              </a:rPr>
              <a:t>WHAT DOES THE MAP SHOW? </a:t>
            </a:r>
          </a:p>
          <a:p>
            <a:r>
              <a:rPr lang="en-US" sz="1600" dirty="0"/>
              <a:t>The map shows the % of each state’s population that will be 65 and older in 2030. </a:t>
            </a:r>
          </a:p>
          <a:p>
            <a:endParaRPr lang="en-US" sz="1600" b="1" dirty="0"/>
          </a:p>
          <a:p>
            <a:r>
              <a:rPr lang="en-US" sz="1600" b="1" dirty="0"/>
              <a:t>What is the US average? </a:t>
            </a:r>
          </a:p>
          <a:p>
            <a:r>
              <a:rPr lang="en-US" sz="1600" dirty="0"/>
              <a:t>20% of the US population will 65+ in 2030. </a:t>
            </a:r>
          </a:p>
          <a:p>
            <a:endParaRPr lang="en-US" sz="1600" dirty="0"/>
          </a:p>
          <a:p>
            <a:r>
              <a:rPr lang="en-US" sz="1600" b="1" dirty="0"/>
              <a:t>What is the range for the US? </a:t>
            </a:r>
          </a:p>
          <a:p>
            <a:r>
              <a:rPr lang="en-US" sz="1600" dirty="0"/>
              <a:t>Range: 13.2% in Utah to 27.1% in Florida. </a:t>
            </a:r>
          </a:p>
          <a:p>
            <a:endParaRPr lang="en-US" sz="1600" b="1" dirty="0"/>
          </a:p>
          <a:p>
            <a:r>
              <a:rPr lang="en-US" sz="1600" b="1" dirty="0"/>
              <a:t>Top 5 “oldest” states by 2030: </a:t>
            </a:r>
            <a:r>
              <a:rPr lang="en-US" sz="1600" dirty="0"/>
              <a:t>Montana, New Mexico, Wyoming, Maine, and Florida. </a:t>
            </a:r>
          </a:p>
          <a:p>
            <a:endParaRPr lang="en-US" sz="1600" b="1" dirty="0"/>
          </a:p>
          <a:p>
            <a:r>
              <a:rPr lang="en-US" sz="1600" b="1" dirty="0"/>
              <a:t>Key issues to note: </a:t>
            </a:r>
            <a:r>
              <a:rPr lang="en-US" sz="1600" dirty="0"/>
              <a:t>The oldest states will face the greatest imbalance between the workforce and the potential demand for LTSS. </a:t>
            </a:r>
          </a:p>
          <a:p>
            <a:endParaRPr lang="en-US" sz="1600" b="1" dirty="0">
              <a:solidFill>
                <a:schemeClr val="dk1"/>
              </a:solidFill>
              <a:ea typeface="Calibri"/>
              <a:cs typeface="Calibri"/>
              <a:sym typeface="Calibri"/>
            </a:endParaRPr>
          </a:p>
          <a:p>
            <a:r>
              <a:rPr lang="en-US" sz="1200" b="1" dirty="0">
                <a:solidFill>
                  <a:schemeClr val="dk1"/>
                </a:solidFill>
                <a:ea typeface="Calibri"/>
                <a:cs typeface="Calibri"/>
                <a:sym typeface="Calibri"/>
              </a:rPr>
              <a:t>Source: HMA, based on US Census Bureau.</a:t>
            </a:r>
            <a:endParaRPr lang="en-US" sz="1600" dirty="0"/>
          </a:p>
        </p:txBody>
      </p:sp>
      <p:cxnSp>
        <p:nvCxnSpPr>
          <p:cNvPr id="8" name="Straight Connector 7">
            <a:extLst>
              <a:ext uri="{FF2B5EF4-FFF2-40B4-BE49-F238E27FC236}">
                <a16:creationId xmlns:a16="http://schemas.microsoft.com/office/drawing/2014/main" id="{82A7B9BF-EE92-46B4-92C4-FCC76B35D584}"/>
              </a:ext>
            </a:extLst>
          </p:cNvPr>
          <p:cNvCxnSpPr/>
          <p:nvPr/>
        </p:nvCxnSpPr>
        <p:spPr>
          <a:xfrm>
            <a:off x="426262" y="1179720"/>
            <a:ext cx="10477500"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0403CAF0-2EB8-4D25-807D-0949E58954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9489" y="5343625"/>
            <a:ext cx="427243" cy="427243"/>
          </a:xfrm>
          <a:prstGeom prst="rect">
            <a:avLst/>
          </a:prstGeom>
        </p:spPr>
      </p:pic>
      <p:sp>
        <p:nvSpPr>
          <p:cNvPr id="13" name="TextBox 12">
            <a:extLst>
              <a:ext uri="{FF2B5EF4-FFF2-40B4-BE49-F238E27FC236}">
                <a16:creationId xmlns:a16="http://schemas.microsoft.com/office/drawing/2014/main" id="{E47CF699-F1F7-4134-BEFF-08D12CBCF432}"/>
              </a:ext>
            </a:extLst>
          </p:cNvPr>
          <p:cNvSpPr txBox="1"/>
          <p:nvPr/>
        </p:nvSpPr>
        <p:spPr>
          <a:xfrm>
            <a:off x="3402477" y="5604391"/>
            <a:ext cx="1258956" cy="369332"/>
          </a:xfrm>
          <a:prstGeom prst="rect">
            <a:avLst/>
          </a:prstGeom>
          <a:noFill/>
        </p:spPr>
        <p:txBody>
          <a:bodyPr wrap="square" rtlCol="0">
            <a:spAutoFit/>
          </a:bodyPr>
          <a:lstStyle/>
          <a:p>
            <a:r>
              <a:rPr lang="en-US" b="1" dirty="0">
                <a:solidFill>
                  <a:srgbClr val="FFC000"/>
                </a:solidFill>
              </a:rPr>
              <a:t>Florida </a:t>
            </a:r>
          </a:p>
        </p:txBody>
      </p:sp>
      <p:cxnSp>
        <p:nvCxnSpPr>
          <p:cNvPr id="6" name="Connector: Curved 5">
            <a:extLst>
              <a:ext uri="{FF2B5EF4-FFF2-40B4-BE49-F238E27FC236}">
                <a16:creationId xmlns:a16="http://schemas.microsoft.com/office/drawing/2014/main" id="{4CAE6EBD-68D6-4E95-87F8-8388DD5875AB}"/>
              </a:ext>
            </a:extLst>
          </p:cNvPr>
          <p:cNvCxnSpPr/>
          <p:nvPr/>
        </p:nvCxnSpPr>
        <p:spPr>
          <a:xfrm rot="10800000" flipV="1">
            <a:off x="4269847" y="5564611"/>
            <a:ext cx="629340" cy="253243"/>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91559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700F4695-0DBB-4A1B-B0DA-53CA9652055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60091" y="1200701"/>
            <a:ext cx="6981713" cy="5394960"/>
          </a:xfrm>
          <a:ln w="38100">
            <a:solidFill>
              <a:schemeClr val="accent1"/>
            </a:solidFill>
          </a:ln>
        </p:spPr>
      </p:pic>
      <p:sp>
        <p:nvSpPr>
          <p:cNvPr id="294" name="Shape 294"/>
          <p:cNvSpPr txBox="1">
            <a:spLocks noGrp="1"/>
          </p:cNvSpPr>
          <p:nvPr>
            <p:ph type="sldNum" idx="12"/>
          </p:nvPr>
        </p:nvSpPr>
        <p:spPr>
          <a:xfrm>
            <a:off x="9889919" y="6356351"/>
            <a:ext cx="20574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latin typeface="Calibri"/>
                <a:ea typeface="Calibri"/>
                <a:cs typeface="Calibri"/>
                <a:sym typeface="Calibri"/>
              </a:rPr>
              <a:t>18</a:t>
            </a:fld>
            <a:endParaRPr sz="1200">
              <a:solidFill>
                <a:srgbClr val="888888"/>
              </a:solidFill>
              <a:latin typeface="Calibri"/>
              <a:ea typeface="Calibri"/>
              <a:cs typeface="Calibri"/>
              <a:sym typeface="Calibri"/>
            </a:endParaRPr>
          </a:p>
        </p:txBody>
      </p:sp>
      <p:sp>
        <p:nvSpPr>
          <p:cNvPr id="296" name="Shape 296"/>
          <p:cNvSpPr/>
          <p:nvPr/>
        </p:nvSpPr>
        <p:spPr>
          <a:xfrm>
            <a:off x="467326" y="244372"/>
            <a:ext cx="10192899"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dirty="0">
                <a:solidFill>
                  <a:schemeClr val="accent1"/>
                </a:solidFill>
                <a:latin typeface="Calibri Light" panose="020F0302020204030204" pitchFamily="34" charset="0"/>
                <a:ea typeface="Calibri"/>
                <a:cs typeface="Calibri"/>
                <a:sym typeface="Calibri"/>
              </a:rPr>
              <a:t>Age Wave: Highest Rate of Growth in 65+</a:t>
            </a:r>
            <a:endParaRPr sz="3600" dirty="0">
              <a:solidFill>
                <a:schemeClr val="accent1"/>
              </a:solidFill>
              <a:latin typeface="Calibri Light" panose="020F0302020204030204" pitchFamily="34" charset="0"/>
              <a:ea typeface="Calibri"/>
              <a:cs typeface="Calibri"/>
              <a:sym typeface="Calibri"/>
            </a:endParaRPr>
          </a:p>
        </p:txBody>
      </p:sp>
      <p:cxnSp>
        <p:nvCxnSpPr>
          <p:cNvPr id="7" name="Straight Connector 6">
            <a:extLst>
              <a:ext uri="{FF2B5EF4-FFF2-40B4-BE49-F238E27FC236}">
                <a16:creationId xmlns:a16="http://schemas.microsoft.com/office/drawing/2014/main" id="{B6CC65BE-08D8-4A91-8986-E8F1D892607D}"/>
              </a:ext>
            </a:extLst>
          </p:cNvPr>
          <p:cNvCxnSpPr/>
          <p:nvPr/>
        </p:nvCxnSpPr>
        <p:spPr>
          <a:xfrm>
            <a:off x="560091" y="1024674"/>
            <a:ext cx="1047750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D005F15-5AE3-4302-A443-77C545ACEB2F}"/>
              </a:ext>
            </a:extLst>
          </p:cNvPr>
          <p:cNvSpPr txBox="1"/>
          <p:nvPr/>
        </p:nvSpPr>
        <p:spPr>
          <a:xfrm>
            <a:off x="7736035" y="1195165"/>
            <a:ext cx="4030488" cy="5181993"/>
          </a:xfrm>
          <a:prstGeom prst="rect">
            <a:avLst/>
          </a:prstGeom>
          <a:solidFill>
            <a:schemeClr val="accent1">
              <a:lumMod val="20000"/>
              <a:lumOff val="80000"/>
            </a:schemeClr>
          </a:solidFill>
        </p:spPr>
        <p:txBody>
          <a:bodyPr wrap="square" rtlCol="0">
            <a:spAutoFit/>
          </a:bodyPr>
          <a:lstStyle/>
          <a:p>
            <a:r>
              <a:rPr lang="en-US" sz="1600" b="1" dirty="0">
                <a:solidFill>
                  <a:schemeClr val="accent2"/>
                </a:solidFill>
              </a:rPr>
              <a:t>WHAT DOES THE MAP SHOW? </a:t>
            </a:r>
          </a:p>
          <a:p>
            <a:r>
              <a:rPr lang="en-US" sz="1600" dirty="0"/>
              <a:t>The map shows the annual population growth rate for individuals 65 and older between 2015-2030.  </a:t>
            </a:r>
          </a:p>
          <a:p>
            <a:endParaRPr lang="en-US" sz="1600" b="1" dirty="0"/>
          </a:p>
          <a:p>
            <a:r>
              <a:rPr lang="en-US" sz="1600" b="1" dirty="0"/>
              <a:t>What is the US rate of growth?</a:t>
            </a:r>
          </a:p>
          <a:p>
            <a:r>
              <a:rPr lang="en-US" sz="1600" dirty="0"/>
              <a:t>US population will grow by 3.5% between 2015-2030. </a:t>
            </a:r>
          </a:p>
          <a:p>
            <a:endParaRPr lang="en-US" sz="1600" dirty="0"/>
          </a:p>
          <a:p>
            <a:r>
              <a:rPr lang="en-US" sz="1600" b="1" dirty="0"/>
              <a:t>What is the range for the US? </a:t>
            </a:r>
          </a:p>
          <a:p>
            <a:r>
              <a:rPr lang="en-US" sz="1600" dirty="0"/>
              <a:t>Range: From &lt; 2% in DC &amp; West Virginia to 6.7% in Arizona. </a:t>
            </a:r>
          </a:p>
          <a:p>
            <a:endParaRPr lang="en-US" sz="1600" b="1" dirty="0"/>
          </a:p>
          <a:p>
            <a:r>
              <a:rPr lang="en-US" sz="1600" b="1" dirty="0"/>
              <a:t>Top 5 states, highest growth rates 2015-2030: </a:t>
            </a:r>
            <a:r>
              <a:rPr lang="en-US" sz="1600" dirty="0"/>
              <a:t> Texas, Alaska, Nevada, Florida, Arizona. </a:t>
            </a:r>
          </a:p>
          <a:p>
            <a:endParaRPr lang="en-US" sz="1600" b="1" dirty="0"/>
          </a:p>
          <a:p>
            <a:r>
              <a:rPr lang="en-US" sz="1600" b="1" dirty="0"/>
              <a:t>Key issues to note: </a:t>
            </a:r>
            <a:r>
              <a:rPr lang="en-US" sz="1600" dirty="0"/>
              <a:t>Lowest rates of growth across the Great Lakes, &amp; Northern/Southern Mid West. </a:t>
            </a:r>
          </a:p>
          <a:p>
            <a:endParaRPr lang="en-US" sz="1600" dirty="0"/>
          </a:p>
          <a:p>
            <a:r>
              <a:rPr lang="en-US" sz="1200" b="1" dirty="0">
                <a:solidFill>
                  <a:schemeClr val="dk1"/>
                </a:solidFill>
                <a:ea typeface="Calibri"/>
                <a:cs typeface="Calibri"/>
                <a:sym typeface="Calibri"/>
              </a:rPr>
              <a:t>Source: HMA, based on US Census Bureau.</a:t>
            </a:r>
            <a:endParaRPr lang="en-US" sz="1600" dirty="0"/>
          </a:p>
        </p:txBody>
      </p:sp>
      <p:pic>
        <p:nvPicPr>
          <p:cNvPr id="9" name="Picture 8">
            <a:extLst>
              <a:ext uri="{FF2B5EF4-FFF2-40B4-BE49-F238E27FC236}">
                <a16:creationId xmlns:a16="http://schemas.microsoft.com/office/drawing/2014/main" id="{EB4C806D-3AD9-4711-B168-63300F42A7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2323" y="4850183"/>
            <a:ext cx="427243" cy="427243"/>
          </a:xfrm>
          <a:prstGeom prst="rect">
            <a:avLst/>
          </a:prstGeom>
        </p:spPr>
      </p:pic>
      <p:cxnSp>
        <p:nvCxnSpPr>
          <p:cNvPr id="3" name="Connector: Curved 2">
            <a:extLst>
              <a:ext uri="{FF2B5EF4-FFF2-40B4-BE49-F238E27FC236}">
                <a16:creationId xmlns:a16="http://schemas.microsoft.com/office/drawing/2014/main" id="{02941AEB-B3BE-4CE9-859B-AAA0605AD627}"/>
              </a:ext>
            </a:extLst>
          </p:cNvPr>
          <p:cNvCxnSpPr>
            <a:stCxn id="9" idx="3"/>
          </p:cNvCxnSpPr>
          <p:nvPr/>
        </p:nvCxnSpPr>
        <p:spPr>
          <a:xfrm>
            <a:off x="2769566" y="5063805"/>
            <a:ext cx="1093442" cy="611187"/>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A3CDB7DF-D0C4-4814-9763-3215CAD012DA}"/>
              </a:ext>
            </a:extLst>
          </p:cNvPr>
          <p:cNvSpPr txBox="1"/>
          <p:nvPr/>
        </p:nvSpPr>
        <p:spPr>
          <a:xfrm>
            <a:off x="3863008" y="5490326"/>
            <a:ext cx="1258956" cy="369332"/>
          </a:xfrm>
          <a:prstGeom prst="rect">
            <a:avLst/>
          </a:prstGeom>
          <a:noFill/>
        </p:spPr>
        <p:txBody>
          <a:bodyPr wrap="square" rtlCol="0">
            <a:spAutoFit/>
          </a:bodyPr>
          <a:lstStyle/>
          <a:p>
            <a:r>
              <a:rPr lang="en-US" b="1" dirty="0">
                <a:solidFill>
                  <a:srgbClr val="FFC000"/>
                </a:solidFill>
              </a:rPr>
              <a:t>Arizona </a:t>
            </a:r>
          </a:p>
        </p:txBody>
      </p:sp>
    </p:spTree>
    <p:extLst>
      <p:ext uri="{BB962C8B-B14F-4D97-AF65-F5344CB8AC3E}">
        <p14:creationId xmlns:p14="http://schemas.microsoft.com/office/powerpoint/2010/main" val="23612277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Shape 303"/>
          <p:cNvSpPr txBox="1">
            <a:spLocks noGrp="1"/>
          </p:cNvSpPr>
          <p:nvPr>
            <p:ph type="title"/>
          </p:nvPr>
        </p:nvSpPr>
        <p:spPr>
          <a:xfrm>
            <a:off x="745971" y="209359"/>
            <a:ext cx="10465904"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accent1"/>
              </a:buClr>
              <a:buSzPts val="3200"/>
              <a:buFont typeface="Calibri"/>
              <a:buNone/>
            </a:pPr>
            <a:r>
              <a:rPr lang="en-US" sz="3600" b="1" i="0" u="none" strike="noStrike" cap="none" dirty="0">
                <a:solidFill>
                  <a:schemeClr val="accent1"/>
                </a:solidFill>
                <a:latin typeface="Calibri Light" panose="020F0302020204030204" pitchFamily="34" charset="0"/>
                <a:ea typeface="Calibri"/>
                <a:cs typeface="Calibri"/>
                <a:sym typeface="Calibri"/>
              </a:rPr>
              <a:t>Implications of the Age Wave: Workforce &amp; Economy</a:t>
            </a:r>
            <a:endParaRPr sz="3600" b="1" i="0" u="none" strike="sngStrike" cap="none" dirty="0">
              <a:solidFill>
                <a:schemeClr val="accent1"/>
              </a:solidFill>
              <a:latin typeface="Calibri Light" panose="020F0302020204030204" pitchFamily="34" charset="0"/>
              <a:ea typeface="Calibri"/>
              <a:cs typeface="Calibri"/>
              <a:sym typeface="Calibri"/>
            </a:endParaRPr>
          </a:p>
        </p:txBody>
      </p:sp>
      <p:sp>
        <p:nvSpPr>
          <p:cNvPr id="305" name="Shape 30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latin typeface="Calibri"/>
                <a:ea typeface="Calibri"/>
                <a:cs typeface="Calibri"/>
                <a:sym typeface="Calibri"/>
              </a:rPr>
              <a:t>19</a:t>
            </a:fld>
            <a:endParaRPr sz="1200">
              <a:solidFill>
                <a:srgbClr val="888888"/>
              </a:solidFill>
              <a:latin typeface="Calibri"/>
              <a:ea typeface="Calibri"/>
              <a:cs typeface="Calibri"/>
              <a:sym typeface="Calibri"/>
            </a:endParaRPr>
          </a:p>
        </p:txBody>
      </p:sp>
      <p:sp>
        <p:nvSpPr>
          <p:cNvPr id="306" name="Shape 306"/>
          <p:cNvSpPr/>
          <p:nvPr/>
        </p:nvSpPr>
        <p:spPr>
          <a:xfrm>
            <a:off x="7800350" y="1716993"/>
            <a:ext cx="3423121" cy="4511360"/>
          </a:xfrm>
          <a:prstGeom prst="rect">
            <a:avLst/>
          </a:prstGeom>
          <a:solidFill>
            <a:srgbClr val="D8E2F3"/>
          </a:solidFill>
          <a:ln>
            <a:noFill/>
          </a:ln>
        </p:spPr>
        <p:txBody>
          <a:bodyPr spcFirstLastPara="1" wrap="square" lIns="91425" tIns="45700" rIns="91425" bIns="45700" anchor="t" anchorCtr="0">
            <a:noAutofit/>
          </a:bodyPr>
          <a:lstStyle/>
          <a:p>
            <a:pPr marR="0" lvl="0" algn="ctr" rtl="0">
              <a:spcBef>
                <a:spcPts val="0"/>
              </a:spcBef>
              <a:spcAft>
                <a:spcPts val="0"/>
              </a:spcAft>
              <a:buClr>
                <a:schemeClr val="dk1"/>
              </a:buClr>
              <a:buSzPts val="1800"/>
            </a:pPr>
            <a:r>
              <a:rPr lang="en-US" b="1" dirty="0">
                <a:solidFill>
                  <a:schemeClr val="dk1"/>
                </a:solidFill>
                <a:latin typeface="Calibri"/>
                <a:ea typeface="Calibri"/>
                <a:cs typeface="Calibri"/>
                <a:sym typeface="Calibri"/>
              </a:rPr>
              <a:t>KEY POINTS</a:t>
            </a:r>
          </a:p>
          <a:p>
            <a:pPr marR="0" lvl="0" algn="l" rtl="0">
              <a:spcBef>
                <a:spcPts val="0"/>
              </a:spcBef>
              <a:spcAft>
                <a:spcPts val="0"/>
              </a:spcAft>
              <a:buClr>
                <a:schemeClr val="dk1"/>
              </a:buClr>
              <a:buSzPts val="1800"/>
            </a:pPr>
            <a:endParaRPr lang="en-US" b="1"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800"/>
              <a:buFont typeface="Arial" panose="020B0604020202020204" pitchFamily="34" charset="0"/>
              <a:buChar char="•"/>
            </a:pPr>
            <a:r>
              <a:rPr lang="en-US" dirty="0">
                <a:solidFill>
                  <a:schemeClr val="dk1"/>
                </a:solidFill>
                <a:latin typeface="Calibri"/>
                <a:ea typeface="Calibri"/>
                <a:cs typeface="Calibri"/>
                <a:sym typeface="Calibri"/>
              </a:rPr>
              <a:t>The age wave will have implications on the workforce and the economy. </a:t>
            </a:r>
          </a:p>
          <a:p>
            <a:pPr marL="285750" marR="0" lvl="0" indent="-285750" algn="l" rtl="0">
              <a:spcBef>
                <a:spcPts val="0"/>
              </a:spcBef>
              <a:spcAft>
                <a:spcPts val="0"/>
              </a:spcAft>
              <a:buClr>
                <a:schemeClr val="dk1"/>
              </a:buClr>
              <a:buSzPts val="1800"/>
              <a:buFont typeface="Arial" panose="020B0604020202020204" pitchFamily="34" charset="0"/>
              <a:buChar char="•"/>
            </a:pPr>
            <a:endParaRPr lang="en-US"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800"/>
              <a:buFont typeface="Arial" panose="020B0604020202020204" pitchFamily="34" charset="0"/>
              <a:buChar char="•"/>
            </a:pPr>
            <a:r>
              <a:rPr lang="en-US" dirty="0">
                <a:solidFill>
                  <a:schemeClr val="dk1"/>
                </a:solidFill>
                <a:latin typeface="Calibri"/>
                <a:ea typeface="Calibri"/>
                <a:cs typeface="Calibri"/>
                <a:sym typeface="Calibri"/>
              </a:rPr>
              <a:t>The number of “65 and older” population for every 100 workers will grow from </a:t>
            </a:r>
            <a:r>
              <a:rPr lang="en-US" b="1" dirty="0">
                <a:solidFill>
                  <a:schemeClr val="dk1"/>
                </a:solidFill>
                <a:latin typeface="Calibri"/>
                <a:ea typeface="Calibri"/>
                <a:cs typeface="Calibri"/>
                <a:sym typeface="Calibri"/>
              </a:rPr>
              <a:t>22.2 in 2015 to 32.4 in 2030.</a:t>
            </a:r>
          </a:p>
          <a:p>
            <a:pPr marL="285750" marR="0" lvl="0" indent="-285750" algn="l" rtl="0">
              <a:spcBef>
                <a:spcPts val="0"/>
              </a:spcBef>
              <a:spcAft>
                <a:spcPts val="0"/>
              </a:spcAft>
              <a:buClr>
                <a:schemeClr val="dk1"/>
              </a:buClr>
              <a:buSzPts val="1800"/>
              <a:buFont typeface="Arial" panose="020B0604020202020204" pitchFamily="34" charset="0"/>
              <a:buChar char="•"/>
            </a:pPr>
            <a:endParaRPr lang="en-US" b="1"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800"/>
              <a:buFont typeface="Arial" panose="020B0604020202020204" pitchFamily="34" charset="0"/>
              <a:buChar char="•"/>
            </a:pPr>
            <a:r>
              <a:rPr lang="en-US" dirty="0">
                <a:solidFill>
                  <a:schemeClr val="dk1"/>
                </a:solidFill>
                <a:latin typeface="Calibri"/>
                <a:ea typeface="Calibri"/>
                <a:cs typeface="Calibri"/>
                <a:sym typeface="Calibri"/>
              </a:rPr>
              <a:t>In 2030, the ratios will range from 19.88 in DC to 48.26 in Florida. </a:t>
            </a:r>
          </a:p>
          <a:p>
            <a:pPr marL="800100" lvl="1" indent="-342900">
              <a:buFont typeface="Arial" panose="020B0604020202020204" pitchFamily="34" charset="0"/>
              <a:buChar char="•"/>
            </a:pPr>
            <a:endParaRPr lang="en-US" dirty="0"/>
          </a:p>
          <a:p>
            <a:pPr>
              <a:buClr>
                <a:schemeClr val="dk1"/>
              </a:buClr>
              <a:buSzPts val="1800"/>
            </a:pPr>
            <a:r>
              <a:rPr lang="en-US" sz="1200" b="1" dirty="0">
                <a:solidFill>
                  <a:schemeClr val="dk1"/>
                </a:solidFill>
                <a:ea typeface="Calibri"/>
                <a:cs typeface="Calibri"/>
                <a:sym typeface="Calibri"/>
              </a:rPr>
              <a:t>Source: HMA, based on US Census Bureau.</a:t>
            </a:r>
            <a:endParaRPr sz="1200" b="1" dirty="0">
              <a:solidFill>
                <a:schemeClr val="dk1"/>
              </a:solidFill>
              <a:latin typeface="Calibri"/>
              <a:ea typeface="Calibri"/>
              <a:cs typeface="Calibri"/>
              <a:sym typeface="Calibri"/>
            </a:endParaRPr>
          </a:p>
        </p:txBody>
      </p:sp>
      <p:pic>
        <p:nvPicPr>
          <p:cNvPr id="307" name="Shape 307"/>
          <p:cNvPicPr preferRelativeResize="0"/>
          <p:nvPr/>
        </p:nvPicPr>
        <p:blipFill rotWithShape="1">
          <a:blip r:embed="rId3">
            <a:alphaModFix/>
          </a:blip>
          <a:srcRect/>
          <a:stretch/>
        </p:blipFill>
        <p:spPr>
          <a:xfrm>
            <a:off x="785727" y="1721027"/>
            <a:ext cx="6821020" cy="4635323"/>
          </a:xfrm>
          <a:prstGeom prst="rect">
            <a:avLst/>
          </a:prstGeom>
          <a:noFill/>
          <a:ln w="38100">
            <a:solidFill>
              <a:schemeClr val="accent1"/>
            </a:solidFill>
          </a:ln>
        </p:spPr>
      </p:pic>
      <p:cxnSp>
        <p:nvCxnSpPr>
          <p:cNvPr id="7" name="Straight Connector 6">
            <a:extLst>
              <a:ext uri="{FF2B5EF4-FFF2-40B4-BE49-F238E27FC236}">
                <a16:creationId xmlns:a16="http://schemas.microsoft.com/office/drawing/2014/main" id="{6E9A64BF-6519-43AF-BBE2-F0F2EFDDFB00}"/>
              </a:ext>
            </a:extLst>
          </p:cNvPr>
          <p:cNvCxnSpPr/>
          <p:nvPr/>
        </p:nvCxnSpPr>
        <p:spPr>
          <a:xfrm>
            <a:off x="745971" y="1428820"/>
            <a:ext cx="10477500"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46497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Shape 9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accent1"/>
              </a:buClr>
              <a:buSzPts val="3600"/>
              <a:buFont typeface="Calibri"/>
              <a:buNone/>
            </a:pPr>
            <a:r>
              <a:rPr lang="en-US" sz="3600" b="1" i="0" u="none" strike="noStrike" cap="none" dirty="0">
                <a:solidFill>
                  <a:schemeClr val="accent1"/>
                </a:solidFill>
                <a:latin typeface="Calibri Light" panose="020F0302020204030204" pitchFamily="34" charset="0"/>
                <a:ea typeface="Calibri"/>
                <a:cs typeface="Calibri"/>
                <a:sym typeface="Calibri"/>
              </a:rPr>
              <a:t>Webinar Agenda: Three Parts Today </a:t>
            </a:r>
            <a:endParaRPr lang="en-US" sz="3600" dirty="0">
              <a:latin typeface="Calibri Light" panose="020F0302020204030204" pitchFamily="34" charset="0"/>
            </a:endParaRPr>
          </a:p>
        </p:txBody>
      </p:sp>
      <p:sp>
        <p:nvSpPr>
          <p:cNvPr id="99" name="Shape 99"/>
          <p:cNvSpPr/>
          <p:nvPr/>
        </p:nvSpPr>
        <p:spPr>
          <a:xfrm>
            <a:off x="838200" y="1915771"/>
            <a:ext cx="9896061" cy="3423672"/>
          </a:xfrm>
          <a:prstGeom prst="rect">
            <a:avLst/>
          </a:prstGeom>
          <a:noFill/>
          <a:ln>
            <a:noFill/>
          </a:ln>
        </p:spPr>
        <p:txBody>
          <a:bodyPr spcFirstLastPara="1" wrap="square" lIns="91425" tIns="45700" rIns="91425" bIns="45700" anchor="t" anchorCtr="0">
            <a:noAutofit/>
          </a:bodyPr>
          <a:lstStyle/>
          <a:p>
            <a:pPr marL="342900" marR="0" lvl="0" indent="-342900" algn="l" rtl="0">
              <a:lnSpc>
                <a:spcPct val="150000"/>
              </a:lnSpc>
              <a:spcBef>
                <a:spcPts val="0"/>
              </a:spcBef>
              <a:spcAft>
                <a:spcPts val="0"/>
              </a:spcAft>
              <a:buClr>
                <a:schemeClr val="dk1"/>
              </a:buClr>
              <a:buSzPts val="3600"/>
              <a:buFont typeface="Noto Sans Symbols"/>
              <a:buChar char="∙"/>
            </a:pPr>
            <a:r>
              <a:rPr lang="en-US" sz="3600" b="0" i="0" u="none" strike="noStrike" cap="none" dirty="0">
                <a:solidFill>
                  <a:schemeClr val="dk1"/>
                </a:solidFill>
                <a:latin typeface="Calibri"/>
                <a:ea typeface="Calibri"/>
                <a:cs typeface="Calibri"/>
                <a:sym typeface="Calibri"/>
              </a:rPr>
              <a:t>The Broad Challenges Facing Medicaid Long-Term Services and Supports (LTSS)</a:t>
            </a:r>
          </a:p>
          <a:p>
            <a:pPr marL="342900" marR="0" lvl="0" indent="-342900" algn="l" rtl="0">
              <a:lnSpc>
                <a:spcPct val="150000"/>
              </a:lnSpc>
              <a:spcBef>
                <a:spcPts val="0"/>
              </a:spcBef>
              <a:spcAft>
                <a:spcPts val="0"/>
              </a:spcAft>
              <a:buClr>
                <a:schemeClr val="dk1"/>
              </a:buClr>
              <a:buSzPts val="3600"/>
              <a:buFont typeface="Noto Sans Symbols"/>
              <a:buChar char="∙"/>
            </a:pPr>
            <a:r>
              <a:rPr lang="en-US" sz="3600" dirty="0"/>
              <a:t>A Closer Look at State Variation</a:t>
            </a:r>
          </a:p>
          <a:p>
            <a:pPr marL="342900" marR="0" lvl="0" indent="-342900" algn="l" rtl="0">
              <a:lnSpc>
                <a:spcPct val="150000"/>
              </a:lnSpc>
              <a:spcBef>
                <a:spcPts val="0"/>
              </a:spcBef>
              <a:spcAft>
                <a:spcPts val="0"/>
              </a:spcAft>
              <a:buClr>
                <a:schemeClr val="dk1"/>
              </a:buClr>
              <a:buSzPts val="3600"/>
              <a:buFont typeface="Noto Sans Symbols"/>
              <a:buChar char="∙"/>
            </a:pPr>
            <a:r>
              <a:rPr lang="en-US" sz="3600" b="0" i="0" u="none" strike="noStrike" cap="none" dirty="0">
                <a:solidFill>
                  <a:schemeClr val="dk1"/>
                </a:solidFill>
                <a:latin typeface="Calibri"/>
                <a:ea typeface="Calibri"/>
                <a:cs typeface="Calibri"/>
                <a:sym typeface="Calibri"/>
              </a:rPr>
              <a:t>The Path Moving Forward</a:t>
            </a:r>
            <a:endParaRPr dirty="0"/>
          </a:p>
        </p:txBody>
      </p:sp>
      <p:sp>
        <p:nvSpPr>
          <p:cNvPr id="101" name="Shape 10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888888"/>
                </a:solidFill>
                <a:latin typeface="Calibri"/>
                <a:ea typeface="Calibri"/>
                <a:cs typeface="Calibri"/>
                <a:sym typeface="Calibri"/>
              </a:rPr>
              <a:t>2</a:t>
            </a:fld>
            <a:endParaRPr sz="1200" b="0" i="0" u="none" strike="noStrike" cap="none">
              <a:solidFill>
                <a:srgbClr val="888888"/>
              </a:solidFill>
              <a:latin typeface="Calibri"/>
              <a:ea typeface="Calibri"/>
              <a:cs typeface="Calibri"/>
              <a:sym typeface="Calibri"/>
            </a:endParaRPr>
          </a:p>
        </p:txBody>
      </p:sp>
      <p:cxnSp>
        <p:nvCxnSpPr>
          <p:cNvPr id="6" name="Straight Connector 5">
            <a:extLst>
              <a:ext uri="{FF2B5EF4-FFF2-40B4-BE49-F238E27FC236}">
                <a16:creationId xmlns:a16="http://schemas.microsoft.com/office/drawing/2014/main" id="{3F065116-D6FE-4E01-91F0-FD5ACBE45AD4}"/>
              </a:ext>
            </a:extLst>
          </p:cNvPr>
          <p:cNvCxnSpPr/>
          <p:nvPr/>
        </p:nvCxnSpPr>
        <p:spPr>
          <a:xfrm>
            <a:off x="745971" y="1428820"/>
            <a:ext cx="10477500"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49547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2611B-A702-4E7B-8A63-15C806CCFBFE}"/>
              </a:ext>
            </a:extLst>
          </p:cNvPr>
          <p:cNvSpPr>
            <a:spLocks noGrp="1"/>
          </p:cNvSpPr>
          <p:nvPr>
            <p:ph type="title"/>
          </p:nvPr>
        </p:nvSpPr>
        <p:spPr>
          <a:xfrm>
            <a:off x="562097" y="333645"/>
            <a:ext cx="10515600" cy="753616"/>
          </a:xfrm>
        </p:spPr>
        <p:txBody>
          <a:bodyPr>
            <a:normAutofit/>
          </a:bodyPr>
          <a:lstStyle/>
          <a:p>
            <a:r>
              <a:rPr lang="en-US" sz="3600" b="1" dirty="0">
                <a:solidFill>
                  <a:schemeClr val="accent1"/>
                </a:solidFill>
              </a:rPr>
              <a:t>LTSS Expenditure Pressure on Medicaid Budget</a:t>
            </a:r>
          </a:p>
        </p:txBody>
      </p:sp>
      <p:sp>
        <p:nvSpPr>
          <p:cNvPr id="10" name="Slide Number Placeholder 1"/>
          <p:cNvSpPr>
            <a:spLocks noGrp="1"/>
          </p:cNvSpPr>
          <p:nvPr>
            <p:ph type="sldNum" sz="quarter" idx="12"/>
          </p:nvPr>
        </p:nvSpPr>
        <p:spPr/>
        <p:txBody>
          <a:bodyPr/>
          <a:lstStyle/>
          <a:p>
            <a:fld id="{7DC034C4-EE4C-9B4C-AF72-899D9164FD59}" type="slidenum">
              <a:rPr lang="en-US" smtClean="0"/>
              <a:t>20</a:t>
            </a:fld>
            <a:endParaRPr lang="en-US" dirty="0"/>
          </a:p>
        </p:txBody>
      </p:sp>
      <p:cxnSp>
        <p:nvCxnSpPr>
          <p:cNvPr id="8" name="Straight Connector 7">
            <a:extLst>
              <a:ext uri="{FF2B5EF4-FFF2-40B4-BE49-F238E27FC236}">
                <a16:creationId xmlns:a16="http://schemas.microsoft.com/office/drawing/2014/main" id="{C569D0A8-786B-4100-8557-BE5A77BBDAC4}"/>
              </a:ext>
            </a:extLst>
          </p:cNvPr>
          <p:cNvCxnSpPr/>
          <p:nvPr/>
        </p:nvCxnSpPr>
        <p:spPr>
          <a:xfrm>
            <a:off x="707871" y="1087261"/>
            <a:ext cx="1047750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A9B64EB-D707-4542-B5D4-2EFBB84272DC}"/>
              </a:ext>
            </a:extLst>
          </p:cNvPr>
          <p:cNvSpPr txBox="1"/>
          <p:nvPr/>
        </p:nvSpPr>
        <p:spPr>
          <a:xfrm>
            <a:off x="7853849" y="1524257"/>
            <a:ext cx="3991147" cy="4832092"/>
          </a:xfrm>
          <a:prstGeom prst="rect">
            <a:avLst/>
          </a:prstGeom>
          <a:solidFill>
            <a:schemeClr val="accent1">
              <a:lumMod val="20000"/>
              <a:lumOff val="80000"/>
            </a:schemeClr>
          </a:solidFill>
        </p:spPr>
        <p:txBody>
          <a:bodyPr wrap="square" rtlCol="0">
            <a:spAutoFit/>
          </a:bodyPr>
          <a:lstStyle/>
          <a:p>
            <a:r>
              <a:rPr lang="en-US" sz="1400" b="1" dirty="0">
                <a:solidFill>
                  <a:schemeClr val="accent2"/>
                </a:solidFill>
              </a:rPr>
              <a:t>WHAT DOES THE MAP SHOW? </a:t>
            </a:r>
          </a:p>
          <a:p>
            <a:r>
              <a:rPr lang="en-US" sz="1400" dirty="0"/>
              <a:t>The map shows LTSS expenditures as a % of total Medicaid expenditures in FY 2015. </a:t>
            </a:r>
          </a:p>
          <a:p>
            <a:endParaRPr lang="en-US" sz="1400" b="1" dirty="0"/>
          </a:p>
          <a:p>
            <a:r>
              <a:rPr lang="en-US" sz="1400" b="1" dirty="0"/>
              <a:t>What is the % for the US? </a:t>
            </a:r>
          </a:p>
          <a:p>
            <a:r>
              <a:rPr lang="en-US" sz="1400" dirty="0"/>
              <a:t>LTSS expenditures accounted for 30% of Medicaid expenditures in FY 2015. </a:t>
            </a:r>
          </a:p>
          <a:p>
            <a:endParaRPr lang="en-US" sz="1400" dirty="0"/>
          </a:p>
          <a:p>
            <a:r>
              <a:rPr lang="en-US" sz="1400" b="1" dirty="0"/>
              <a:t>What is the range for the US? </a:t>
            </a:r>
          </a:p>
          <a:p>
            <a:r>
              <a:rPr lang="en-US" sz="1400" dirty="0"/>
              <a:t>Range: 15.9% in AZ to 53% in ND.  </a:t>
            </a:r>
          </a:p>
          <a:p>
            <a:r>
              <a:rPr lang="en-US" sz="1400" dirty="0"/>
              <a:t>Data is not perfect. </a:t>
            </a:r>
          </a:p>
          <a:p>
            <a:endParaRPr lang="en-US" sz="1400" b="1" dirty="0"/>
          </a:p>
          <a:p>
            <a:r>
              <a:rPr lang="en-US" sz="1400" b="1" dirty="0"/>
              <a:t>Top 5 states, highest %,: </a:t>
            </a:r>
            <a:r>
              <a:rPr lang="en-US" sz="1400" dirty="0"/>
              <a:t>Wisconsin, Iowa, New Hampshire, Wyoming, and North Dakota (highest). </a:t>
            </a:r>
          </a:p>
          <a:p>
            <a:endParaRPr lang="en-US" sz="1400" b="1" dirty="0"/>
          </a:p>
          <a:p>
            <a:r>
              <a:rPr lang="en-US" sz="1400" b="1" dirty="0"/>
              <a:t>Key issues to note: </a:t>
            </a:r>
            <a:r>
              <a:rPr lang="en-US" sz="1400" dirty="0">
                <a:solidFill>
                  <a:schemeClr val="dk1"/>
                </a:solidFill>
                <a:ea typeface="Calibri"/>
                <a:cs typeface="Calibri"/>
                <a:sym typeface="Calibri"/>
              </a:rPr>
              <a:t>States with more of their budget devoted to LTSS may feel the pressure from the demographic changes sooner. </a:t>
            </a:r>
            <a:r>
              <a:rPr lang="en-US" sz="1400" dirty="0"/>
              <a:t>Data is purely illustrative of the variation; CMS data itself is not perfect. </a:t>
            </a:r>
          </a:p>
          <a:p>
            <a:endParaRPr lang="en-US" sz="1400" dirty="0"/>
          </a:p>
          <a:p>
            <a:r>
              <a:rPr lang="en-US" sz="1400" b="1" dirty="0"/>
              <a:t>Source: HMA, based on CMS data. </a:t>
            </a:r>
          </a:p>
        </p:txBody>
      </p:sp>
      <p:pic>
        <p:nvPicPr>
          <p:cNvPr id="14" name="Content Placeholder 13">
            <a:extLst>
              <a:ext uri="{FF2B5EF4-FFF2-40B4-BE49-F238E27FC236}">
                <a16:creationId xmlns:a16="http://schemas.microsoft.com/office/drawing/2014/main" id="{BBD4CB68-0654-4C6F-8A4A-A092C63FC31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07871" y="1326515"/>
            <a:ext cx="6981712" cy="5394960"/>
          </a:xfrm>
          <a:ln w="38100">
            <a:solidFill>
              <a:schemeClr val="accent1"/>
            </a:solidFill>
          </a:ln>
        </p:spPr>
      </p:pic>
      <p:pic>
        <p:nvPicPr>
          <p:cNvPr id="7" name="Picture 6">
            <a:extLst>
              <a:ext uri="{FF2B5EF4-FFF2-40B4-BE49-F238E27FC236}">
                <a16:creationId xmlns:a16="http://schemas.microsoft.com/office/drawing/2014/main" id="{6AF0CF04-CBD4-4A05-B1FA-67A27C33F1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6275" y="2317999"/>
            <a:ext cx="427243" cy="427243"/>
          </a:xfrm>
          <a:prstGeom prst="rect">
            <a:avLst/>
          </a:prstGeom>
        </p:spPr>
      </p:pic>
      <p:cxnSp>
        <p:nvCxnSpPr>
          <p:cNvPr id="4" name="Connector: Curved 3">
            <a:extLst>
              <a:ext uri="{FF2B5EF4-FFF2-40B4-BE49-F238E27FC236}">
                <a16:creationId xmlns:a16="http://schemas.microsoft.com/office/drawing/2014/main" id="{0DDB4C3A-6E27-4019-B030-6C8D4BFD7429}"/>
              </a:ext>
            </a:extLst>
          </p:cNvPr>
          <p:cNvCxnSpPr>
            <a:cxnSpLocks/>
          </p:cNvCxnSpPr>
          <p:nvPr/>
        </p:nvCxnSpPr>
        <p:spPr>
          <a:xfrm flipV="1">
            <a:off x="3895165" y="2419643"/>
            <a:ext cx="1711110" cy="325599"/>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87A4445-8908-433B-802C-AC04842BD75B}"/>
              </a:ext>
            </a:extLst>
          </p:cNvPr>
          <p:cNvSpPr txBox="1"/>
          <p:nvPr/>
        </p:nvSpPr>
        <p:spPr>
          <a:xfrm>
            <a:off x="6058428" y="2317999"/>
            <a:ext cx="1509989" cy="369332"/>
          </a:xfrm>
          <a:prstGeom prst="rect">
            <a:avLst/>
          </a:prstGeom>
          <a:noFill/>
        </p:spPr>
        <p:txBody>
          <a:bodyPr wrap="square" rtlCol="0">
            <a:spAutoFit/>
          </a:bodyPr>
          <a:lstStyle/>
          <a:p>
            <a:r>
              <a:rPr lang="en-US" b="1" dirty="0">
                <a:solidFill>
                  <a:srgbClr val="FFC000"/>
                </a:solidFill>
              </a:rPr>
              <a:t>North Dakota</a:t>
            </a:r>
          </a:p>
        </p:txBody>
      </p:sp>
    </p:spTree>
    <p:extLst>
      <p:ext uri="{BB962C8B-B14F-4D97-AF65-F5344CB8AC3E}">
        <p14:creationId xmlns:p14="http://schemas.microsoft.com/office/powerpoint/2010/main" val="40732682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AD0C0B-6F7D-4436-B7C9-25ED15840A91}"/>
              </a:ext>
            </a:extLst>
          </p:cNvPr>
          <p:cNvSpPr>
            <a:spLocks noGrp="1"/>
          </p:cNvSpPr>
          <p:nvPr>
            <p:ph type="title"/>
          </p:nvPr>
        </p:nvSpPr>
        <p:spPr>
          <a:xfrm>
            <a:off x="826828" y="324465"/>
            <a:ext cx="10515600" cy="835467"/>
          </a:xfrm>
        </p:spPr>
        <p:txBody>
          <a:bodyPr>
            <a:normAutofit/>
          </a:bodyPr>
          <a:lstStyle/>
          <a:p>
            <a:r>
              <a:rPr lang="en-US" sz="3600" b="1" dirty="0">
                <a:solidFill>
                  <a:schemeClr val="accent1"/>
                </a:solidFill>
              </a:rPr>
              <a:t>System Readiness: LTSS Rebalancing &amp; Access to HCBS</a:t>
            </a:r>
          </a:p>
        </p:txBody>
      </p:sp>
      <p:sp>
        <p:nvSpPr>
          <p:cNvPr id="10" name="Slide Number Placeholder 1"/>
          <p:cNvSpPr>
            <a:spLocks noGrp="1"/>
          </p:cNvSpPr>
          <p:nvPr>
            <p:ph type="sldNum" sz="quarter" idx="12"/>
          </p:nvPr>
        </p:nvSpPr>
        <p:spPr/>
        <p:txBody>
          <a:bodyPr/>
          <a:lstStyle/>
          <a:p>
            <a:fld id="{7DC034C4-EE4C-9B4C-AF72-899D9164FD59}" type="slidenum">
              <a:rPr lang="en-US" smtClean="0"/>
              <a:t>21</a:t>
            </a:fld>
            <a:endParaRPr lang="en-US" dirty="0"/>
          </a:p>
        </p:txBody>
      </p:sp>
      <p:cxnSp>
        <p:nvCxnSpPr>
          <p:cNvPr id="8" name="Straight Connector 7">
            <a:extLst>
              <a:ext uri="{FF2B5EF4-FFF2-40B4-BE49-F238E27FC236}">
                <a16:creationId xmlns:a16="http://schemas.microsoft.com/office/drawing/2014/main" id="{7816D82B-2BA1-476F-912B-E29F1EF676E6}"/>
              </a:ext>
            </a:extLst>
          </p:cNvPr>
          <p:cNvCxnSpPr/>
          <p:nvPr/>
        </p:nvCxnSpPr>
        <p:spPr>
          <a:xfrm>
            <a:off x="876300" y="1082089"/>
            <a:ext cx="1047750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FC5E9D66-9CD8-4073-8D60-15D6D25DF56C}"/>
              </a:ext>
            </a:extLst>
          </p:cNvPr>
          <p:cNvSpPr txBox="1"/>
          <p:nvPr/>
        </p:nvSpPr>
        <p:spPr>
          <a:xfrm>
            <a:off x="8141078" y="1569527"/>
            <a:ext cx="3682244" cy="4708981"/>
          </a:xfrm>
          <a:prstGeom prst="rect">
            <a:avLst/>
          </a:prstGeom>
          <a:solidFill>
            <a:schemeClr val="accent1">
              <a:lumMod val="20000"/>
              <a:lumOff val="80000"/>
            </a:schemeClr>
          </a:solidFill>
        </p:spPr>
        <p:txBody>
          <a:bodyPr wrap="square" rtlCol="0">
            <a:spAutoFit/>
          </a:bodyPr>
          <a:lstStyle/>
          <a:p>
            <a:r>
              <a:rPr lang="en-US" sz="1600" b="1" dirty="0">
                <a:solidFill>
                  <a:schemeClr val="accent2"/>
                </a:solidFill>
              </a:rPr>
              <a:t>WHAT DOES THE MAP SHOW? </a:t>
            </a:r>
          </a:p>
          <a:p>
            <a:r>
              <a:rPr lang="en-US" sz="1600" dirty="0"/>
              <a:t>The map shows HCBS expenditures as a % of total Medicaid expenditures in FY 2015. </a:t>
            </a:r>
          </a:p>
          <a:p>
            <a:endParaRPr lang="en-US" sz="1600" b="1" dirty="0"/>
          </a:p>
          <a:p>
            <a:r>
              <a:rPr lang="en-US" sz="1600" b="1" dirty="0"/>
              <a:t>What is HCBS as a % of LTSS expenditures for the US? </a:t>
            </a:r>
            <a:r>
              <a:rPr lang="en-US" sz="1600" dirty="0"/>
              <a:t>Approximately 55%. </a:t>
            </a:r>
          </a:p>
          <a:p>
            <a:endParaRPr lang="en-US" sz="1600" dirty="0"/>
          </a:p>
          <a:p>
            <a:r>
              <a:rPr lang="en-US" sz="1600" b="1" dirty="0"/>
              <a:t>Key issues to note: </a:t>
            </a:r>
          </a:p>
          <a:p>
            <a:pPr marL="285750" indent="-285750">
              <a:buFont typeface="Arial" panose="020B0604020202020204" pitchFamily="34" charset="0"/>
              <a:buChar char="•"/>
            </a:pPr>
            <a:r>
              <a:rPr lang="en-US" sz="1600" dirty="0"/>
              <a:t>HCBS has become the main delivery mechanism for LTSS nationally; however, this varies by state. </a:t>
            </a:r>
          </a:p>
          <a:p>
            <a:pPr marL="285750" indent="-285750">
              <a:buFont typeface="Arial" panose="020B0604020202020204" pitchFamily="34" charset="0"/>
              <a:buChar char="•"/>
            </a:pPr>
            <a:r>
              <a:rPr lang="en-US" sz="1600" dirty="0"/>
              <a:t>As of 2015, several states were heavily dependent on higher-cost institutional LTSS. </a:t>
            </a:r>
          </a:p>
          <a:p>
            <a:pPr marL="285750" indent="-285750">
              <a:buFont typeface="Arial" panose="020B0604020202020204" pitchFamily="34" charset="0"/>
              <a:buChar char="•"/>
            </a:pPr>
            <a:r>
              <a:rPr lang="en-US" sz="1600" dirty="0"/>
              <a:t>Many other states stood below the national average percentage of LTSS expenditures in HCBS.</a:t>
            </a:r>
          </a:p>
          <a:p>
            <a:pPr marL="285750" indent="-285750">
              <a:buFont typeface="Arial" panose="020B0604020202020204" pitchFamily="34" charset="0"/>
              <a:buChar char="•"/>
            </a:pPr>
            <a:endParaRPr lang="en-US" sz="1600" dirty="0"/>
          </a:p>
          <a:p>
            <a:r>
              <a:rPr lang="en-US" sz="1200" b="1" dirty="0"/>
              <a:t>Source: HMA, based on CMS data. </a:t>
            </a:r>
            <a:endParaRPr lang="en-US" sz="1200" dirty="0"/>
          </a:p>
        </p:txBody>
      </p:sp>
      <p:pic>
        <p:nvPicPr>
          <p:cNvPr id="9" name="Picture 8">
            <a:extLst>
              <a:ext uri="{FF2B5EF4-FFF2-40B4-BE49-F238E27FC236}">
                <a16:creationId xmlns:a16="http://schemas.microsoft.com/office/drawing/2014/main" id="{CCBE63FB-7470-4846-931F-EF82D1DDF7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300" y="1249762"/>
            <a:ext cx="6981713" cy="5394960"/>
          </a:xfrm>
          <a:prstGeom prst="rect">
            <a:avLst/>
          </a:prstGeom>
          <a:ln w="38100">
            <a:solidFill>
              <a:schemeClr val="accent1"/>
            </a:solidFill>
          </a:ln>
        </p:spPr>
      </p:pic>
      <p:pic>
        <p:nvPicPr>
          <p:cNvPr id="11" name="Picture 10">
            <a:extLst>
              <a:ext uri="{FF2B5EF4-FFF2-40B4-BE49-F238E27FC236}">
                <a16:creationId xmlns:a16="http://schemas.microsoft.com/office/drawing/2014/main" id="{BB17644E-95B4-447E-BA45-DF6AAAE90F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9184" y="2683759"/>
            <a:ext cx="427243" cy="427243"/>
          </a:xfrm>
          <a:prstGeom prst="rect">
            <a:avLst/>
          </a:prstGeom>
        </p:spPr>
      </p:pic>
      <p:sp>
        <p:nvSpPr>
          <p:cNvPr id="12" name="TextBox 11">
            <a:extLst>
              <a:ext uri="{FF2B5EF4-FFF2-40B4-BE49-F238E27FC236}">
                <a16:creationId xmlns:a16="http://schemas.microsoft.com/office/drawing/2014/main" id="{E0B3AB87-4002-4444-9AE7-D9A81F83C9B9}"/>
              </a:ext>
            </a:extLst>
          </p:cNvPr>
          <p:cNvSpPr txBox="1"/>
          <p:nvPr/>
        </p:nvSpPr>
        <p:spPr>
          <a:xfrm>
            <a:off x="865897" y="2224597"/>
            <a:ext cx="1509989" cy="369332"/>
          </a:xfrm>
          <a:prstGeom prst="rect">
            <a:avLst/>
          </a:prstGeom>
          <a:noFill/>
        </p:spPr>
        <p:txBody>
          <a:bodyPr wrap="square" rtlCol="0">
            <a:spAutoFit/>
          </a:bodyPr>
          <a:lstStyle/>
          <a:p>
            <a:r>
              <a:rPr lang="en-US" b="1" dirty="0">
                <a:solidFill>
                  <a:srgbClr val="FFC000"/>
                </a:solidFill>
              </a:rPr>
              <a:t>Oregon</a:t>
            </a:r>
          </a:p>
        </p:txBody>
      </p:sp>
      <p:cxnSp>
        <p:nvCxnSpPr>
          <p:cNvPr id="4" name="Connector: Curved 3">
            <a:extLst>
              <a:ext uri="{FF2B5EF4-FFF2-40B4-BE49-F238E27FC236}">
                <a16:creationId xmlns:a16="http://schemas.microsoft.com/office/drawing/2014/main" id="{43DC605F-DBC9-4513-A3A9-822D86F6297C}"/>
              </a:ext>
            </a:extLst>
          </p:cNvPr>
          <p:cNvCxnSpPr/>
          <p:nvPr/>
        </p:nvCxnSpPr>
        <p:spPr>
          <a:xfrm>
            <a:off x="1370203" y="3021172"/>
            <a:ext cx="501250" cy="89830"/>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11562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164CA-FE22-4029-86C8-4DEB478A9653}"/>
              </a:ext>
            </a:extLst>
          </p:cNvPr>
          <p:cNvSpPr>
            <a:spLocks noGrp="1"/>
          </p:cNvSpPr>
          <p:nvPr>
            <p:ph type="title"/>
          </p:nvPr>
        </p:nvSpPr>
        <p:spPr>
          <a:xfrm>
            <a:off x="838200" y="146051"/>
            <a:ext cx="10515600" cy="1325563"/>
          </a:xfrm>
        </p:spPr>
        <p:txBody>
          <a:bodyPr>
            <a:normAutofit/>
          </a:bodyPr>
          <a:lstStyle/>
          <a:p>
            <a:r>
              <a:rPr lang="en-US" sz="3600" b="1" dirty="0">
                <a:solidFill>
                  <a:schemeClr val="accent1"/>
                </a:solidFill>
              </a:rPr>
              <a:t>Heavy Reliance on Institutions by Older Adults in 2015</a:t>
            </a:r>
            <a:endParaRPr lang="en-US" sz="3600" dirty="0"/>
          </a:p>
        </p:txBody>
      </p:sp>
      <p:sp>
        <p:nvSpPr>
          <p:cNvPr id="6" name="Slide Number Placeholder 5">
            <a:extLst>
              <a:ext uri="{FF2B5EF4-FFF2-40B4-BE49-F238E27FC236}">
                <a16:creationId xmlns:a16="http://schemas.microsoft.com/office/drawing/2014/main" id="{304898DC-22C9-415B-86C1-963E4FF770C1}"/>
              </a:ext>
            </a:extLst>
          </p:cNvPr>
          <p:cNvSpPr>
            <a:spLocks noGrp="1"/>
          </p:cNvSpPr>
          <p:nvPr>
            <p:ph type="sldNum" sz="quarter" idx="12"/>
          </p:nvPr>
        </p:nvSpPr>
        <p:spPr/>
        <p:txBody>
          <a:bodyPr/>
          <a:lstStyle/>
          <a:p>
            <a:fld id="{6DB8AF30-1D46-4D28-93B7-68FD8A3E4CF7}" type="slidenum">
              <a:rPr lang="en-US" smtClean="0"/>
              <a:t>22</a:t>
            </a:fld>
            <a:endParaRPr lang="en-US"/>
          </a:p>
        </p:txBody>
      </p:sp>
      <p:graphicFrame>
        <p:nvGraphicFramePr>
          <p:cNvPr id="17" name="Chart 16">
            <a:extLst>
              <a:ext uri="{FF2B5EF4-FFF2-40B4-BE49-F238E27FC236}">
                <a16:creationId xmlns:a16="http://schemas.microsoft.com/office/drawing/2014/main" id="{AF054754-407A-4D39-954A-DB8D6E2D5E9B}"/>
              </a:ext>
            </a:extLst>
          </p:cNvPr>
          <p:cNvGraphicFramePr>
            <a:graphicFrameLocks/>
          </p:cNvGraphicFramePr>
          <p:nvPr>
            <p:extLst/>
          </p:nvPr>
        </p:nvGraphicFramePr>
        <p:xfrm>
          <a:off x="838199" y="1471614"/>
          <a:ext cx="10515601" cy="50292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64C1BD39-F716-446C-B770-FD7B3E65206B}"/>
              </a:ext>
            </a:extLst>
          </p:cNvPr>
          <p:cNvSpPr txBox="1"/>
          <p:nvPr/>
        </p:nvSpPr>
        <p:spPr>
          <a:xfrm>
            <a:off x="5907313" y="2700749"/>
            <a:ext cx="2916755" cy="646331"/>
          </a:xfrm>
          <a:prstGeom prst="rect">
            <a:avLst/>
          </a:prstGeom>
          <a:solidFill>
            <a:schemeClr val="accent1">
              <a:lumMod val="20000"/>
              <a:lumOff val="80000"/>
            </a:schemeClr>
          </a:solidFill>
        </p:spPr>
        <p:txBody>
          <a:bodyPr wrap="square" rtlCol="0">
            <a:spAutoFit/>
          </a:bodyPr>
          <a:lstStyle/>
          <a:p>
            <a:pPr algn="ctr"/>
            <a:r>
              <a:rPr lang="en-US" b="1" dirty="0"/>
              <a:t>1 in 2 adults 65+ use institutional LTSS</a:t>
            </a:r>
          </a:p>
        </p:txBody>
      </p:sp>
      <p:cxnSp>
        <p:nvCxnSpPr>
          <p:cNvPr id="7" name="Straight Connector 6">
            <a:extLst>
              <a:ext uri="{FF2B5EF4-FFF2-40B4-BE49-F238E27FC236}">
                <a16:creationId xmlns:a16="http://schemas.microsoft.com/office/drawing/2014/main" id="{365615DD-AB6C-44FB-9968-4C385BE3A193}"/>
              </a:ext>
            </a:extLst>
          </p:cNvPr>
          <p:cNvCxnSpPr/>
          <p:nvPr/>
        </p:nvCxnSpPr>
        <p:spPr>
          <a:xfrm>
            <a:off x="876300" y="1207594"/>
            <a:ext cx="10477500"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91066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8627E-8AED-4F4D-8AD8-8D1A999DD856}"/>
              </a:ext>
            </a:extLst>
          </p:cNvPr>
          <p:cNvSpPr>
            <a:spLocks noGrp="1"/>
          </p:cNvSpPr>
          <p:nvPr>
            <p:ph type="title"/>
          </p:nvPr>
        </p:nvSpPr>
        <p:spPr>
          <a:xfrm>
            <a:off x="663678" y="374745"/>
            <a:ext cx="10515600" cy="757823"/>
          </a:xfrm>
        </p:spPr>
        <p:txBody>
          <a:bodyPr>
            <a:normAutofit/>
          </a:bodyPr>
          <a:lstStyle/>
          <a:p>
            <a:r>
              <a:rPr lang="en-US" sz="3600" b="1" dirty="0">
                <a:solidFill>
                  <a:schemeClr val="accent1"/>
                </a:solidFill>
              </a:rPr>
              <a:t>State Wealth Can Affect State Response </a:t>
            </a:r>
          </a:p>
        </p:txBody>
      </p:sp>
      <p:sp>
        <p:nvSpPr>
          <p:cNvPr id="5" name="Slide Number Placeholder 4">
            <a:extLst>
              <a:ext uri="{FF2B5EF4-FFF2-40B4-BE49-F238E27FC236}">
                <a16:creationId xmlns:a16="http://schemas.microsoft.com/office/drawing/2014/main" id="{B7802ADA-CDE2-45AB-8E2B-461CA08683A8}"/>
              </a:ext>
            </a:extLst>
          </p:cNvPr>
          <p:cNvSpPr>
            <a:spLocks noGrp="1"/>
          </p:cNvSpPr>
          <p:nvPr>
            <p:ph type="sldNum" sz="quarter" idx="12"/>
          </p:nvPr>
        </p:nvSpPr>
        <p:spPr/>
        <p:txBody>
          <a:bodyPr/>
          <a:lstStyle/>
          <a:p>
            <a:fld id="{6DB8AF30-1D46-4D28-93B7-68FD8A3E4CF7}" type="slidenum">
              <a:rPr lang="en-US" smtClean="0"/>
              <a:t>23</a:t>
            </a:fld>
            <a:endParaRPr lang="en-US"/>
          </a:p>
        </p:txBody>
      </p:sp>
      <p:sp>
        <p:nvSpPr>
          <p:cNvPr id="8" name="Rectangle 7">
            <a:extLst>
              <a:ext uri="{FF2B5EF4-FFF2-40B4-BE49-F238E27FC236}">
                <a16:creationId xmlns:a16="http://schemas.microsoft.com/office/drawing/2014/main" id="{99D84E49-A126-4268-B95A-9A4D035A51A5}"/>
              </a:ext>
            </a:extLst>
          </p:cNvPr>
          <p:cNvSpPr/>
          <p:nvPr/>
        </p:nvSpPr>
        <p:spPr>
          <a:xfrm>
            <a:off x="7836469" y="1669504"/>
            <a:ext cx="4120714" cy="4708981"/>
          </a:xfrm>
          <a:prstGeom prst="rect">
            <a:avLst/>
          </a:prstGeom>
          <a:solidFill>
            <a:schemeClr val="accent1">
              <a:lumMod val="20000"/>
              <a:lumOff val="80000"/>
            </a:schemeClr>
          </a:solidFill>
        </p:spPr>
        <p:txBody>
          <a:bodyPr wrap="square">
            <a:spAutoFit/>
          </a:bodyPr>
          <a:lstStyle/>
          <a:p>
            <a:r>
              <a:rPr lang="en-US" sz="1500" b="1" dirty="0">
                <a:solidFill>
                  <a:schemeClr val="accent2"/>
                </a:solidFill>
              </a:rPr>
              <a:t>WHAT DOES THE MAP SHOW? </a:t>
            </a:r>
          </a:p>
          <a:p>
            <a:r>
              <a:rPr lang="en-US" sz="1500" dirty="0"/>
              <a:t>The map shows the median annual household income in 2016. </a:t>
            </a:r>
          </a:p>
          <a:p>
            <a:endParaRPr lang="en-US" sz="1500" b="1" dirty="0"/>
          </a:p>
          <a:p>
            <a:r>
              <a:rPr lang="en-US" sz="1500" b="1" dirty="0"/>
              <a:t>What is the median annual household income for the US?  </a:t>
            </a:r>
            <a:r>
              <a:rPr lang="en-US" sz="1500" dirty="0"/>
              <a:t>It is $59,039. </a:t>
            </a:r>
          </a:p>
          <a:p>
            <a:endParaRPr lang="en-US" sz="1500" dirty="0"/>
          </a:p>
          <a:p>
            <a:r>
              <a:rPr lang="en-US" sz="1500" b="1" dirty="0"/>
              <a:t>Key issues to note: </a:t>
            </a:r>
          </a:p>
          <a:p>
            <a:pPr marL="285750" indent="-285750">
              <a:buFont typeface="Arial" panose="020B0604020202020204" pitchFamily="34" charset="0"/>
              <a:buChar char="•"/>
            </a:pPr>
            <a:r>
              <a:rPr lang="en-US" sz="1500" dirty="0"/>
              <a:t>States with lower median annual household income may face the biggest challenges in responding to the increase in demand for Medicaid LTSS.</a:t>
            </a:r>
          </a:p>
          <a:p>
            <a:pPr marL="285750" indent="-285750">
              <a:buFont typeface="Arial" panose="020B0604020202020204" pitchFamily="34" charset="0"/>
              <a:buChar char="•"/>
            </a:pPr>
            <a:r>
              <a:rPr lang="en-US" sz="1500" u="sng" dirty="0"/>
              <a:t>Highest</a:t>
            </a:r>
            <a:r>
              <a:rPr lang="en-US" sz="1500" dirty="0"/>
              <a:t> = $76,260 = New Hampshire #1 followed by Connecticut #2</a:t>
            </a:r>
          </a:p>
          <a:p>
            <a:pPr marL="285750" indent="-285750">
              <a:buFont typeface="Arial" panose="020B0604020202020204" pitchFamily="34" charset="0"/>
              <a:buChar char="•"/>
            </a:pPr>
            <a:r>
              <a:rPr lang="en-US" sz="1500" u="sng" dirty="0"/>
              <a:t>Lowest</a:t>
            </a:r>
            <a:r>
              <a:rPr lang="en-US" sz="1500" dirty="0"/>
              <a:t> = $41,099 = Mississippi #51</a:t>
            </a:r>
          </a:p>
          <a:p>
            <a:pPr marL="285750" indent="-285750">
              <a:buFont typeface="Arial" panose="020B0604020202020204" pitchFamily="34" charset="0"/>
              <a:buChar char="•"/>
            </a:pPr>
            <a:r>
              <a:rPr lang="en-US" sz="1500" dirty="0"/>
              <a:t>These states generally receive a higher federal matching rate (or federal financial participation, FFP) for Medicaid, which encourages states to leverage significant federal support.</a:t>
            </a:r>
          </a:p>
        </p:txBody>
      </p:sp>
      <p:cxnSp>
        <p:nvCxnSpPr>
          <p:cNvPr id="9" name="Straight Connector 8">
            <a:extLst>
              <a:ext uri="{FF2B5EF4-FFF2-40B4-BE49-F238E27FC236}">
                <a16:creationId xmlns:a16="http://schemas.microsoft.com/office/drawing/2014/main" id="{8AE8E2B1-F881-48F2-96AB-EDE72D0F10FE}"/>
              </a:ext>
            </a:extLst>
          </p:cNvPr>
          <p:cNvCxnSpPr/>
          <p:nvPr/>
        </p:nvCxnSpPr>
        <p:spPr>
          <a:xfrm>
            <a:off x="701778" y="1132568"/>
            <a:ext cx="10477500"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10" name="Content Placeholder 9">
            <a:extLst>
              <a:ext uri="{FF2B5EF4-FFF2-40B4-BE49-F238E27FC236}">
                <a16:creationId xmlns:a16="http://schemas.microsoft.com/office/drawing/2014/main" id="{0B3C6CE5-C9CC-4592-A167-E5CE7CFBD3E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01778" y="1326515"/>
            <a:ext cx="6981713" cy="5394960"/>
          </a:xfrm>
          <a:ln w="38100">
            <a:solidFill>
              <a:schemeClr val="accent1"/>
            </a:solidFill>
          </a:ln>
        </p:spPr>
      </p:pic>
      <p:pic>
        <p:nvPicPr>
          <p:cNvPr id="11" name="Picture 10">
            <a:extLst>
              <a:ext uri="{FF2B5EF4-FFF2-40B4-BE49-F238E27FC236}">
                <a16:creationId xmlns:a16="http://schemas.microsoft.com/office/drawing/2014/main" id="{9291CE92-6DE7-4DF8-8B3E-DF1BFA5E46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0528" y="2206584"/>
            <a:ext cx="452208" cy="452208"/>
          </a:xfrm>
          <a:prstGeom prst="rect">
            <a:avLst/>
          </a:prstGeom>
        </p:spPr>
      </p:pic>
      <p:cxnSp>
        <p:nvCxnSpPr>
          <p:cNvPr id="4" name="Connector: Curved 3">
            <a:extLst>
              <a:ext uri="{FF2B5EF4-FFF2-40B4-BE49-F238E27FC236}">
                <a16:creationId xmlns:a16="http://schemas.microsoft.com/office/drawing/2014/main" id="{69B873F3-9685-4F83-BB5E-CA5A6A3F5A46}"/>
              </a:ext>
            </a:extLst>
          </p:cNvPr>
          <p:cNvCxnSpPr/>
          <p:nvPr/>
        </p:nvCxnSpPr>
        <p:spPr>
          <a:xfrm rot="16200000" flipH="1">
            <a:off x="6281225" y="2806504"/>
            <a:ext cx="689317" cy="281354"/>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6C28912-0081-44CD-809C-1A94BDEEECE8}"/>
              </a:ext>
            </a:extLst>
          </p:cNvPr>
          <p:cNvSpPr txBox="1"/>
          <p:nvPr/>
        </p:nvSpPr>
        <p:spPr>
          <a:xfrm>
            <a:off x="5818590" y="1837252"/>
            <a:ext cx="1895941" cy="369332"/>
          </a:xfrm>
          <a:prstGeom prst="rect">
            <a:avLst/>
          </a:prstGeom>
          <a:noFill/>
        </p:spPr>
        <p:txBody>
          <a:bodyPr wrap="square" rtlCol="0">
            <a:spAutoFit/>
          </a:bodyPr>
          <a:lstStyle/>
          <a:p>
            <a:r>
              <a:rPr lang="en-US" b="1" dirty="0">
                <a:solidFill>
                  <a:srgbClr val="FFC000"/>
                </a:solidFill>
              </a:rPr>
              <a:t>New Hampshire</a:t>
            </a:r>
          </a:p>
        </p:txBody>
      </p:sp>
    </p:spTree>
    <p:extLst>
      <p:ext uri="{BB962C8B-B14F-4D97-AF65-F5344CB8AC3E}">
        <p14:creationId xmlns:p14="http://schemas.microsoft.com/office/powerpoint/2010/main" val="9123427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216F2A-B30B-42EA-BF54-679268A26CA9}"/>
              </a:ext>
            </a:extLst>
          </p:cNvPr>
          <p:cNvSpPr>
            <a:spLocks noGrp="1"/>
          </p:cNvSpPr>
          <p:nvPr>
            <p:ph type="title"/>
          </p:nvPr>
        </p:nvSpPr>
        <p:spPr>
          <a:xfrm>
            <a:off x="611837" y="320675"/>
            <a:ext cx="10515600" cy="1114230"/>
          </a:xfrm>
        </p:spPr>
        <p:txBody>
          <a:bodyPr>
            <a:normAutofit fontScale="90000"/>
          </a:bodyPr>
          <a:lstStyle/>
          <a:p>
            <a:r>
              <a:rPr lang="en-US" b="1" dirty="0">
                <a:solidFill>
                  <a:schemeClr val="accent1"/>
                </a:solidFill>
              </a:rPr>
              <a:t>A Closer Look At Rebalancing LTSS And Income</a:t>
            </a:r>
            <a:br>
              <a:rPr lang="en-US" b="1" dirty="0">
                <a:solidFill>
                  <a:schemeClr val="bg1"/>
                </a:solidFill>
              </a:rPr>
            </a:br>
            <a:endParaRPr lang="en-US" dirty="0"/>
          </a:p>
        </p:txBody>
      </p:sp>
      <p:sp>
        <p:nvSpPr>
          <p:cNvPr id="6" name="Slide Number Placeholder 5">
            <a:extLst>
              <a:ext uri="{FF2B5EF4-FFF2-40B4-BE49-F238E27FC236}">
                <a16:creationId xmlns:a16="http://schemas.microsoft.com/office/drawing/2014/main" id="{0F6FEBAD-B421-4865-BCB6-FBEAC5FDB216}"/>
              </a:ext>
            </a:extLst>
          </p:cNvPr>
          <p:cNvSpPr>
            <a:spLocks noGrp="1"/>
          </p:cNvSpPr>
          <p:nvPr>
            <p:ph type="sldNum" sz="quarter" idx="12"/>
          </p:nvPr>
        </p:nvSpPr>
        <p:spPr/>
        <p:txBody>
          <a:bodyPr/>
          <a:lstStyle/>
          <a:p>
            <a:fld id="{6DB8AF30-1D46-4D28-93B7-68FD8A3E4CF7}" type="slidenum">
              <a:rPr lang="en-US" smtClean="0"/>
              <a:t>24</a:t>
            </a:fld>
            <a:endParaRPr lang="en-US"/>
          </a:p>
        </p:txBody>
      </p:sp>
      <p:sp>
        <p:nvSpPr>
          <p:cNvPr id="2" name="Rectangle 1">
            <a:extLst>
              <a:ext uri="{FF2B5EF4-FFF2-40B4-BE49-F238E27FC236}">
                <a16:creationId xmlns:a16="http://schemas.microsoft.com/office/drawing/2014/main" id="{ACEFEF1E-0076-4B47-B321-ED77C9912899}"/>
              </a:ext>
            </a:extLst>
          </p:cNvPr>
          <p:cNvSpPr/>
          <p:nvPr/>
        </p:nvSpPr>
        <p:spPr>
          <a:xfrm>
            <a:off x="7782638" y="1297362"/>
            <a:ext cx="4098737" cy="504119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400" b="1" dirty="0">
                <a:solidFill>
                  <a:schemeClr val="accent2"/>
                </a:solidFill>
              </a:rPr>
              <a:t>WHAT DOES THE MAP SHOW? </a:t>
            </a:r>
          </a:p>
          <a:p>
            <a:r>
              <a:rPr lang="en-US" sz="1400" dirty="0">
                <a:solidFill>
                  <a:schemeClr val="tx1"/>
                </a:solidFill>
              </a:rPr>
              <a:t>The map shows the relationship between rebalancing LTSS and the state’s per capita income. </a:t>
            </a:r>
          </a:p>
          <a:p>
            <a:endParaRPr lang="en-US" sz="1400" dirty="0">
              <a:solidFill>
                <a:schemeClr val="tx1"/>
              </a:solidFill>
            </a:endParaRPr>
          </a:p>
          <a:p>
            <a:r>
              <a:rPr lang="en-US" sz="1400" b="1" dirty="0">
                <a:solidFill>
                  <a:schemeClr val="tx1"/>
                </a:solidFill>
              </a:rPr>
              <a:t>Key issues to note:</a:t>
            </a:r>
          </a:p>
          <a:p>
            <a:endParaRPr lang="en-US" sz="1400" b="1" dirty="0">
              <a:solidFill>
                <a:schemeClr val="tx1"/>
              </a:solidFill>
            </a:endParaRPr>
          </a:p>
          <a:p>
            <a:pPr marL="285750" indent="-285750">
              <a:buFont typeface="Arial" panose="020B0604020202020204" pitchFamily="34" charset="0"/>
              <a:buChar char="•"/>
            </a:pPr>
            <a:r>
              <a:rPr lang="en-US" sz="1400" dirty="0">
                <a:solidFill>
                  <a:schemeClr val="tx1"/>
                </a:solidFill>
              </a:rPr>
              <a:t>States with the lightest shade of gray are those with the highest level of rebalancing and highest per capita income. </a:t>
            </a:r>
          </a:p>
          <a:p>
            <a:pPr marL="285750" indent="-285750">
              <a:buFont typeface="Arial" panose="020B0604020202020204" pitchFamily="34" charset="0"/>
              <a:buChar char="•"/>
            </a:pPr>
            <a:r>
              <a:rPr lang="en-US" sz="1400" u="sng" dirty="0">
                <a:solidFill>
                  <a:schemeClr val="tx1"/>
                </a:solidFill>
              </a:rPr>
              <a:t>Oregon is #1</a:t>
            </a:r>
            <a:r>
              <a:rPr lang="en-US" sz="1400" dirty="0">
                <a:solidFill>
                  <a:schemeClr val="tx1"/>
                </a:solidFill>
              </a:rPr>
              <a:t> in rebalancing LTSS (82.2%) &amp; falls into the high income group. </a:t>
            </a:r>
          </a:p>
          <a:p>
            <a:pPr marL="285750" indent="-285750">
              <a:buFont typeface="Arial" panose="020B0604020202020204" pitchFamily="34" charset="0"/>
              <a:buChar char="•"/>
            </a:pPr>
            <a:r>
              <a:rPr lang="en-US" sz="1400" u="sng" dirty="0">
                <a:solidFill>
                  <a:schemeClr val="tx1"/>
                </a:solidFill>
              </a:rPr>
              <a:t>Where is NH?</a:t>
            </a:r>
            <a:r>
              <a:rPr lang="en-US" sz="1400" dirty="0">
                <a:solidFill>
                  <a:schemeClr val="tx1"/>
                </a:solidFill>
              </a:rPr>
              <a:t> LTSS rebalancing = 52.2%. </a:t>
            </a:r>
          </a:p>
          <a:p>
            <a:pPr marL="285750" indent="-285750">
              <a:buFont typeface="Arial" panose="020B0604020202020204" pitchFamily="34" charset="0"/>
              <a:buChar char="•"/>
            </a:pPr>
            <a:endParaRPr lang="en-US" sz="1400" dirty="0">
              <a:solidFill>
                <a:schemeClr val="tx1"/>
              </a:solidFill>
            </a:endParaRPr>
          </a:p>
          <a:p>
            <a:pPr marL="285750" indent="-285750">
              <a:buFont typeface="Arial" panose="020B0604020202020204" pitchFamily="34" charset="0"/>
              <a:buChar char="•"/>
            </a:pPr>
            <a:r>
              <a:rPr lang="en-US" sz="1400" dirty="0">
                <a:solidFill>
                  <a:schemeClr val="tx1"/>
                </a:solidFill>
              </a:rPr>
              <a:t>Many states, however, with relatively lower per capita incomes are lagging in terms of transition to HCBS, but certainly not all of them. </a:t>
            </a:r>
          </a:p>
          <a:p>
            <a:pPr marL="285750" indent="-285750">
              <a:buFont typeface="Arial" panose="020B0604020202020204" pitchFamily="34" charset="0"/>
              <a:buChar char="•"/>
            </a:pPr>
            <a:r>
              <a:rPr lang="en-US" sz="1400" u="sng" dirty="0">
                <a:solidFill>
                  <a:schemeClr val="tx1"/>
                </a:solidFill>
              </a:rPr>
              <a:t>New Mexico is #2 in rebalancing LTSS (79%) </a:t>
            </a:r>
            <a:r>
              <a:rPr lang="en-US" sz="1400" dirty="0">
                <a:solidFill>
                  <a:schemeClr val="tx1"/>
                </a:solidFill>
              </a:rPr>
              <a:t>and falls into the low income group. </a:t>
            </a:r>
          </a:p>
          <a:p>
            <a:pPr marL="285750" indent="-285750">
              <a:buFont typeface="Arial" panose="020B0604020202020204" pitchFamily="34" charset="0"/>
              <a:buChar char="•"/>
            </a:pPr>
            <a:endParaRPr lang="en-US" sz="1400" b="1" dirty="0">
              <a:solidFill>
                <a:schemeClr val="accent2"/>
              </a:solidFill>
            </a:endParaRPr>
          </a:p>
          <a:p>
            <a:pPr marL="285750" indent="-285750">
              <a:buFont typeface="Arial" panose="020B0604020202020204" pitchFamily="34" charset="0"/>
              <a:buChar char="•"/>
            </a:pPr>
            <a:r>
              <a:rPr lang="en-US" sz="1600" b="1" dirty="0">
                <a:solidFill>
                  <a:schemeClr val="accent2"/>
                </a:solidFill>
              </a:rPr>
              <a:t>WHAT CAN WE LEARN FROM STATES THAT HAVE MADE GREAT PROGRESS WITH RELATIVELY LESS WEALTH? </a:t>
            </a:r>
          </a:p>
        </p:txBody>
      </p:sp>
      <p:pic>
        <p:nvPicPr>
          <p:cNvPr id="7" name="Picture 6">
            <a:extLst>
              <a:ext uri="{FF2B5EF4-FFF2-40B4-BE49-F238E27FC236}">
                <a16:creationId xmlns:a16="http://schemas.microsoft.com/office/drawing/2014/main" id="{3E005A4F-1A56-4767-85E0-966222B810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937" y="1326515"/>
            <a:ext cx="6981713" cy="5394960"/>
          </a:xfrm>
          <a:prstGeom prst="rect">
            <a:avLst/>
          </a:prstGeom>
          <a:ln w="38100">
            <a:solidFill>
              <a:schemeClr val="accent1"/>
            </a:solidFill>
          </a:ln>
        </p:spPr>
      </p:pic>
      <p:cxnSp>
        <p:nvCxnSpPr>
          <p:cNvPr id="8" name="Straight Connector 7">
            <a:extLst>
              <a:ext uri="{FF2B5EF4-FFF2-40B4-BE49-F238E27FC236}">
                <a16:creationId xmlns:a16="http://schemas.microsoft.com/office/drawing/2014/main" id="{AFE6A5F9-1D24-4DE3-8D98-610B64FACAC1}"/>
              </a:ext>
            </a:extLst>
          </p:cNvPr>
          <p:cNvCxnSpPr/>
          <p:nvPr/>
        </p:nvCxnSpPr>
        <p:spPr>
          <a:xfrm>
            <a:off x="649937" y="1061290"/>
            <a:ext cx="10477500"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035507A9-E4D5-4B60-8332-FE95030021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8507" y="3021384"/>
            <a:ext cx="427243" cy="427243"/>
          </a:xfrm>
          <a:prstGeom prst="rect">
            <a:avLst/>
          </a:prstGeom>
        </p:spPr>
      </p:pic>
      <p:cxnSp>
        <p:nvCxnSpPr>
          <p:cNvPr id="10" name="Connector: Curved 9">
            <a:extLst>
              <a:ext uri="{FF2B5EF4-FFF2-40B4-BE49-F238E27FC236}">
                <a16:creationId xmlns:a16="http://schemas.microsoft.com/office/drawing/2014/main" id="{565B82C9-5E2E-4CFB-99D9-F1AEF64CA517}"/>
              </a:ext>
            </a:extLst>
          </p:cNvPr>
          <p:cNvCxnSpPr>
            <a:cxnSpLocks/>
          </p:cNvCxnSpPr>
          <p:nvPr/>
        </p:nvCxnSpPr>
        <p:spPr>
          <a:xfrm>
            <a:off x="1240267" y="3224347"/>
            <a:ext cx="250625" cy="12700"/>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CA3BEB3-DCA3-4FE7-87DC-839EDA05066B}"/>
              </a:ext>
            </a:extLst>
          </p:cNvPr>
          <p:cNvSpPr txBox="1"/>
          <p:nvPr/>
        </p:nvSpPr>
        <p:spPr>
          <a:xfrm>
            <a:off x="600079" y="3448627"/>
            <a:ext cx="1509989" cy="369332"/>
          </a:xfrm>
          <a:prstGeom prst="rect">
            <a:avLst/>
          </a:prstGeom>
          <a:noFill/>
        </p:spPr>
        <p:txBody>
          <a:bodyPr wrap="square" rtlCol="0">
            <a:spAutoFit/>
          </a:bodyPr>
          <a:lstStyle/>
          <a:p>
            <a:r>
              <a:rPr lang="en-US" b="1" dirty="0">
                <a:solidFill>
                  <a:srgbClr val="FFC000"/>
                </a:solidFill>
              </a:rPr>
              <a:t>Oregon</a:t>
            </a:r>
          </a:p>
        </p:txBody>
      </p:sp>
      <p:pic>
        <p:nvPicPr>
          <p:cNvPr id="12" name="Picture 11">
            <a:extLst>
              <a:ext uri="{FF2B5EF4-FFF2-40B4-BE49-F238E27FC236}">
                <a16:creationId xmlns:a16="http://schemas.microsoft.com/office/drawing/2014/main" id="{32D84736-A0C5-467F-83D6-6F1451EFDE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9707" y="5115126"/>
            <a:ext cx="427243" cy="427243"/>
          </a:xfrm>
          <a:prstGeom prst="rect">
            <a:avLst/>
          </a:prstGeom>
        </p:spPr>
      </p:pic>
      <p:sp>
        <p:nvSpPr>
          <p:cNvPr id="13" name="TextBox 12">
            <a:extLst>
              <a:ext uri="{FF2B5EF4-FFF2-40B4-BE49-F238E27FC236}">
                <a16:creationId xmlns:a16="http://schemas.microsoft.com/office/drawing/2014/main" id="{840A8355-8A50-41C6-839A-48CA70FFE0E7}"/>
              </a:ext>
            </a:extLst>
          </p:cNvPr>
          <p:cNvSpPr txBox="1"/>
          <p:nvPr/>
        </p:nvSpPr>
        <p:spPr>
          <a:xfrm>
            <a:off x="3164316" y="5470225"/>
            <a:ext cx="1509989" cy="369332"/>
          </a:xfrm>
          <a:prstGeom prst="rect">
            <a:avLst/>
          </a:prstGeom>
          <a:noFill/>
        </p:spPr>
        <p:txBody>
          <a:bodyPr wrap="square" rtlCol="0">
            <a:spAutoFit/>
          </a:bodyPr>
          <a:lstStyle/>
          <a:p>
            <a:r>
              <a:rPr lang="en-US" b="1" dirty="0">
                <a:solidFill>
                  <a:srgbClr val="FFC000"/>
                </a:solidFill>
              </a:rPr>
              <a:t>New Mexico</a:t>
            </a:r>
          </a:p>
        </p:txBody>
      </p:sp>
      <p:cxnSp>
        <p:nvCxnSpPr>
          <p:cNvPr id="5" name="Connector: Curved 4">
            <a:extLst>
              <a:ext uri="{FF2B5EF4-FFF2-40B4-BE49-F238E27FC236}">
                <a16:creationId xmlns:a16="http://schemas.microsoft.com/office/drawing/2014/main" id="{6414B43E-C27E-4039-B567-393CF2FF2667}"/>
              </a:ext>
            </a:extLst>
          </p:cNvPr>
          <p:cNvCxnSpPr/>
          <p:nvPr/>
        </p:nvCxnSpPr>
        <p:spPr>
          <a:xfrm rot="16200000" flipH="1">
            <a:off x="2907453" y="4804484"/>
            <a:ext cx="771616" cy="559866"/>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38460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Shape 313"/>
          <p:cNvSpPr txBox="1">
            <a:spLocks noGrp="1"/>
          </p:cNvSpPr>
          <p:nvPr>
            <p:ph type="title"/>
          </p:nvPr>
        </p:nvSpPr>
        <p:spPr>
          <a:xfrm>
            <a:off x="600197" y="374547"/>
            <a:ext cx="10477500" cy="655612"/>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accent1"/>
              </a:buClr>
              <a:buSzPts val="3200"/>
              <a:buFont typeface="Calibri"/>
              <a:buNone/>
            </a:pPr>
            <a:r>
              <a:rPr lang="en-US" sz="3600" b="1" dirty="0">
                <a:solidFill>
                  <a:schemeClr val="accent1"/>
                </a:solidFill>
                <a:latin typeface="Calibri Light" panose="020F0302020204030204" pitchFamily="34" charset="0"/>
                <a:ea typeface="Calibri"/>
                <a:cs typeface="Calibri"/>
                <a:sym typeface="Calibri"/>
              </a:rPr>
              <a:t>Social Factors: </a:t>
            </a:r>
            <a:r>
              <a:rPr lang="en-US" sz="3600" b="1" i="0" u="none" strike="noStrike" cap="none" dirty="0">
                <a:solidFill>
                  <a:schemeClr val="accent1"/>
                </a:solidFill>
                <a:latin typeface="Calibri Light" panose="020F0302020204030204" pitchFamily="34" charset="0"/>
                <a:ea typeface="Calibri"/>
                <a:cs typeface="Calibri"/>
                <a:sym typeface="Calibri"/>
              </a:rPr>
              <a:t>Housing Matters, Unaffordable to Many</a:t>
            </a:r>
            <a:endParaRPr sz="3600" b="1" i="0" u="none" strike="sngStrike" cap="none" dirty="0">
              <a:solidFill>
                <a:schemeClr val="accent1"/>
              </a:solidFill>
              <a:latin typeface="Calibri Light" panose="020F0302020204030204" pitchFamily="34" charset="0"/>
              <a:ea typeface="Calibri"/>
              <a:cs typeface="Calibri"/>
              <a:sym typeface="Calibri"/>
            </a:endParaRPr>
          </a:p>
        </p:txBody>
      </p:sp>
      <p:sp>
        <p:nvSpPr>
          <p:cNvPr id="315" name="Shape 3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latin typeface="Calibri"/>
                <a:ea typeface="Calibri"/>
                <a:cs typeface="Calibri"/>
                <a:sym typeface="Calibri"/>
              </a:rPr>
              <a:t>25</a:t>
            </a:fld>
            <a:endParaRPr sz="1200">
              <a:solidFill>
                <a:srgbClr val="888888"/>
              </a:solidFill>
              <a:latin typeface="Calibri"/>
              <a:ea typeface="Calibri"/>
              <a:cs typeface="Calibri"/>
              <a:sym typeface="Calibri"/>
            </a:endParaRPr>
          </a:p>
        </p:txBody>
      </p:sp>
      <p:sp>
        <p:nvSpPr>
          <p:cNvPr id="316" name="Shape 316"/>
          <p:cNvSpPr/>
          <p:nvPr/>
        </p:nvSpPr>
        <p:spPr>
          <a:xfrm>
            <a:off x="7928859" y="1374823"/>
            <a:ext cx="3501141" cy="4757660"/>
          </a:xfrm>
          <a:prstGeom prst="rect">
            <a:avLst/>
          </a:prstGeom>
          <a:solidFill>
            <a:srgbClr val="D8E2F3"/>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b="1" dirty="0">
                <a:solidFill>
                  <a:schemeClr val="dk1"/>
                </a:solidFill>
                <a:ea typeface="Calibri"/>
                <a:cs typeface="Calibri"/>
                <a:sym typeface="Calibri"/>
              </a:rPr>
              <a:t>KEY POINTS</a:t>
            </a:r>
          </a:p>
          <a:p>
            <a:pPr marL="0" marR="0" lvl="0" indent="0" algn="l" rtl="0">
              <a:spcBef>
                <a:spcPts val="0"/>
              </a:spcBef>
              <a:spcAft>
                <a:spcPts val="0"/>
              </a:spcAft>
              <a:buNone/>
            </a:pPr>
            <a:endParaRPr b="1" dirty="0">
              <a:solidFill>
                <a:schemeClr val="dk1"/>
              </a:solidFill>
              <a:ea typeface="Calibri"/>
              <a:cs typeface="Calibri"/>
              <a:sym typeface="Calibri"/>
            </a:endParaRPr>
          </a:p>
          <a:p>
            <a:pPr marL="342900" lvl="0" indent="-342900">
              <a:buClr>
                <a:schemeClr val="dk1"/>
              </a:buClr>
              <a:buSzPts val="1800"/>
              <a:buFont typeface="Arial"/>
              <a:buChar char="•"/>
            </a:pPr>
            <a:r>
              <a:rPr lang="en-US" dirty="0">
                <a:solidFill>
                  <a:schemeClr val="dk1"/>
                </a:solidFill>
                <a:ea typeface="Calibri"/>
                <a:cs typeface="Calibri"/>
                <a:sym typeface="Calibri"/>
              </a:rPr>
              <a:t>One metric used to measure housing affordability is the hourly wage requirement to rent a 2-bedroom apartment. </a:t>
            </a:r>
          </a:p>
          <a:p>
            <a:pPr marL="342900" marR="0" lvl="0" indent="-342900" algn="l" rtl="0">
              <a:spcBef>
                <a:spcPts val="0"/>
              </a:spcBef>
              <a:spcAft>
                <a:spcPts val="0"/>
              </a:spcAft>
              <a:buClr>
                <a:schemeClr val="dk1"/>
              </a:buClr>
              <a:buSzPts val="1800"/>
              <a:buFont typeface="Arial"/>
              <a:buChar char="•"/>
            </a:pPr>
            <a:r>
              <a:rPr lang="en-US" dirty="0">
                <a:solidFill>
                  <a:schemeClr val="dk1"/>
                </a:solidFill>
                <a:ea typeface="Calibri"/>
                <a:cs typeface="Calibri"/>
                <a:sym typeface="Calibri"/>
              </a:rPr>
              <a:t>Affordable housing is critical to smooth transitions from the hospital and/or nursing home setting to the community. </a:t>
            </a:r>
          </a:p>
          <a:p>
            <a:pPr marL="342900" marR="0" lvl="0" indent="-342900" algn="l" rtl="0">
              <a:spcBef>
                <a:spcPts val="0"/>
              </a:spcBef>
              <a:spcAft>
                <a:spcPts val="0"/>
              </a:spcAft>
              <a:buClr>
                <a:schemeClr val="dk1"/>
              </a:buClr>
              <a:buSzPts val="1800"/>
              <a:buFont typeface="Arial"/>
              <a:buChar char="•"/>
            </a:pPr>
            <a:r>
              <a:rPr lang="en-US" dirty="0">
                <a:solidFill>
                  <a:schemeClr val="dk1"/>
                </a:solidFill>
                <a:ea typeface="Calibri"/>
                <a:cs typeface="Calibri"/>
                <a:sym typeface="Calibri"/>
              </a:rPr>
              <a:t>Housing is a key SDOH for individuals with Medicaid-funded LTSS needs with low incomes.   </a:t>
            </a:r>
          </a:p>
          <a:p>
            <a:pPr lvl="0">
              <a:buClr>
                <a:schemeClr val="dk1"/>
              </a:buClr>
              <a:buSzPts val="1800"/>
            </a:pPr>
            <a:endParaRPr lang="en-US" dirty="0">
              <a:solidFill>
                <a:schemeClr val="dk1"/>
              </a:solidFill>
              <a:ea typeface="Calibri"/>
              <a:cs typeface="Calibri"/>
              <a:sym typeface="Calibri"/>
            </a:endParaRPr>
          </a:p>
          <a:p>
            <a:pPr lvl="0">
              <a:buClr>
                <a:schemeClr val="dk1"/>
              </a:buClr>
              <a:buSzPts val="1800"/>
            </a:pPr>
            <a:r>
              <a:rPr lang="en-US" sz="1200" b="1" dirty="0">
                <a:solidFill>
                  <a:schemeClr val="dk1"/>
                </a:solidFill>
                <a:ea typeface="Calibri"/>
                <a:cs typeface="Calibri"/>
                <a:sym typeface="Calibri"/>
              </a:rPr>
              <a:t>Source: Data from National Low-Income Housing Coalition and US Census Bureau.</a:t>
            </a:r>
            <a:endParaRPr sz="1200" b="1" dirty="0"/>
          </a:p>
        </p:txBody>
      </p:sp>
      <p:cxnSp>
        <p:nvCxnSpPr>
          <p:cNvPr id="9" name="Straight Connector 8">
            <a:extLst>
              <a:ext uri="{FF2B5EF4-FFF2-40B4-BE49-F238E27FC236}">
                <a16:creationId xmlns:a16="http://schemas.microsoft.com/office/drawing/2014/main" id="{D790319E-7951-478E-992E-3634ED974A6B}"/>
              </a:ext>
            </a:extLst>
          </p:cNvPr>
          <p:cNvCxnSpPr/>
          <p:nvPr/>
        </p:nvCxnSpPr>
        <p:spPr>
          <a:xfrm>
            <a:off x="600197" y="1155576"/>
            <a:ext cx="10477500" cy="0"/>
          </a:xfrm>
          <a:prstGeom prst="line">
            <a:avLst/>
          </a:prstGeom>
          <a:ln w="76200"/>
        </p:spPr>
        <p:style>
          <a:lnRef idx="1">
            <a:schemeClr val="accent1"/>
          </a:lnRef>
          <a:fillRef idx="0">
            <a:schemeClr val="accent1"/>
          </a:fillRef>
          <a:effectRef idx="0">
            <a:schemeClr val="accent1"/>
          </a:effectRef>
          <a:fontRef idx="minor">
            <a:schemeClr val="tx1"/>
          </a:fontRef>
        </p:style>
      </p:cxnSp>
      <p:graphicFrame>
        <p:nvGraphicFramePr>
          <p:cNvPr id="7" name="Chart 6">
            <a:extLst>
              <a:ext uri="{FF2B5EF4-FFF2-40B4-BE49-F238E27FC236}">
                <a16:creationId xmlns:a16="http://schemas.microsoft.com/office/drawing/2014/main" id="{830A0696-4A8B-4A84-9107-3BC2803394A2}"/>
              </a:ext>
            </a:extLst>
          </p:cNvPr>
          <p:cNvGraphicFramePr>
            <a:graphicFrameLocks/>
          </p:cNvGraphicFramePr>
          <p:nvPr>
            <p:extLst>
              <p:ext uri="{D42A27DB-BD31-4B8C-83A1-F6EECF244321}">
                <p14:modId xmlns:p14="http://schemas.microsoft.com/office/powerpoint/2010/main" val="1038580649"/>
              </p:ext>
            </p:extLst>
          </p:nvPr>
        </p:nvGraphicFramePr>
        <p:xfrm>
          <a:off x="744071" y="1541033"/>
          <a:ext cx="6850828" cy="45914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627586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63FF6-7140-4A1D-B2C6-4821648F5B84}"/>
              </a:ext>
            </a:extLst>
          </p:cNvPr>
          <p:cNvSpPr>
            <a:spLocks noGrp="1"/>
          </p:cNvSpPr>
          <p:nvPr>
            <p:ph type="title"/>
          </p:nvPr>
        </p:nvSpPr>
        <p:spPr>
          <a:xfrm>
            <a:off x="776469" y="356934"/>
            <a:ext cx="10515600" cy="801828"/>
          </a:xfrm>
        </p:spPr>
        <p:txBody>
          <a:bodyPr>
            <a:normAutofit/>
          </a:bodyPr>
          <a:lstStyle/>
          <a:p>
            <a:r>
              <a:rPr lang="en-US" sz="3600" b="1" dirty="0">
                <a:solidFill>
                  <a:schemeClr val="accent1"/>
                </a:solidFill>
              </a:rPr>
              <a:t>AARP State Scorecard on LTSS Performance </a:t>
            </a:r>
          </a:p>
        </p:txBody>
      </p:sp>
      <p:sp>
        <p:nvSpPr>
          <p:cNvPr id="5" name="Slide Number Placeholder 4">
            <a:extLst>
              <a:ext uri="{FF2B5EF4-FFF2-40B4-BE49-F238E27FC236}">
                <a16:creationId xmlns:a16="http://schemas.microsoft.com/office/drawing/2014/main" id="{A092A4EA-EBF7-4D40-8603-51B9B8191762}"/>
              </a:ext>
            </a:extLst>
          </p:cNvPr>
          <p:cNvSpPr>
            <a:spLocks noGrp="1"/>
          </p:cNvSpPr>
          <p:nvPr>
            <p:ph type="sldNum" sz="quarter" idx="12"/>
          </p:nvPr>
        </p:nvSpPr>
        <p:spPr>
          <a:xfrm>
            <a:off x="8548869" y="6420207"/>
            <a:ext cx="2743200" cy="365125"/>
          </a:xfrm>
        </p:spPr>
        <p:txBody>
          <a:bodyPr/>
          <a:lstStyle/>
          <a:p>
            <a:fld id="{6DB8AF30-1D46-4D28-93B7-68FD8A3E4CF7}" type="slidenum">
              <a:rPr lang="en-US" smtClean="0"/>
              <a:t>26</a:t>
            </a:fld>
            <a:endParaRPr lang="en-US"/>
          </a:p>
        </p:txBody>
      </p:sp>
      <p:cxnSp>
        <p:nvCxnSpPr>
          <p:cNvPr id="6" name="Straight Connector 5">
            <a:extLst>
              <a:ext uri="{FF2B5EF4-FFF2-40B4-BE49-F238E27FC236}">
                <a16:creationId xmlns:a16="http://schemas.microsoft.com/office/drawing/2014/main" id="{3A897981-0318-4E07-A78A-DFCF1C56DE00}"/>
              </a:ext>
            </a:extLst>
          </p:cNvPr>
          <p:cNvCxnSpPr/>
          <p:nvPr/>
        </p:nvCxnSpPr>
        <p:spPr>
          <a:xfrm>
            <a:off x="795519" y="1313588"/>
            <a:ext cx="10477500" cy="0"/>
          </a:xfrm>
          <a:prstGeom prst="line">
            <a:avLst/>
          </a:prstGeom>
          <a:ln w="76200"/>
        </p:spPr>
        <p:style>
          <a:lnRef idx="1">
            <a:schemeClr val="accent1"/>
          </a:lnRef>
          <a:fillRef idx="0">
            <a:schemeClr val="accent1"/>
          </a:fillRef>
          <a:effectRef idx="0">
            <a:schemeClr val="accent1"/>
          </a:effectRef>
          <a:fontRef idx="minor">
            <a:schemeClr val="tx1"/>
          </a:fontRef>
        </p:style>
      </p:cxnSp>
      <p:graphicFrame>
        <p:nvGraphicFramePr>
          <p:cNvPr id="8" name="Diagram 7">
            <a:extLst>
              <a:ext uri="{FF2B5EF4-FFF2-40B4-BE49-F238E27FC236}">
                <a16:creationId xmlns:a16="http://schemas.microsoft.com/office/drawing/2014/main" id="{CC0C7038-9F06-4D25-9249-12B60F91BE7A}"/>
              </a:ext>
            </a:extLst>
          </p:cNvPr>
          <p:cNvGraphicFramePr/>
          <p:nvPr/>
        </p:nvGraphicFramePr>
        <p:xfrm>
          <a:off x="795519" y="1956689"/>
          <a:ext cx="9925490" cy="13785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D16E7F63-81A6-414A-A20E-6636611AD2F4}"/>
              </a:ext>
            </a:extLst>
          </p:cNvPr>
          <p:cNvSpPr txBox="1"/>
          <p:nvPr/>
        </p:nvSpPr>
        <p:spPr>
          <a:xfrm>
            <a:off x="795519" y="1520985"/>
            <a:ext cx="9925490" cy="369332"/>
          </a:xfrm>
          <a:prstGeom prst="rect">
            <a:avLst/>
          </a:prstGeom>
          <a:solidFill>
            <a:schemeClr val="bg1">
              <a:lumMod val="95000"/>
            </a:schemeClr>
          </a:solidFill>
        </p:spPr>
        <p:txBody>
          <a:bodyPr wrap="square" rtlCol="0">
            <a:spAutoFit/>
          </a:bodyPr>
          <a:lstStyle/>
          <a:p>
            <a:pPr algn="ctr"/>
            <a:r>
              <a:rPr lang="en-US" b="1" dirty="0"/>
              <a:t>Five Categories</a:t>
            </a:r>
          </a:p>
        </p:txBody>
      </p:sp>
      <p:sp>
        <p:nvSpPr>
          <p:cNvPr id="3" name="TextBox 2">
            <a:extLst>
              <a:ext uri="{FF2B5EF4-FFF2-40B4-BE49-F238E27FC236}">
                <a16:creationId xmlns:a16="http://schemas.microsoft.com/office/drawing/2014/main" id="{3F8DA812-48A9-49ED-93E2-6D771FDB785E}"/>
              </a:ext>
            </a:extLst>
          </p:cNvPr>
          <p:cNvSpPr txBox="1"/>
          <p:nvPr/>
        </p:nvSpPr>
        <p:spPr>
          <a:xfrm>
            <a:off x="795519" y="6094740"/>
            <a:ext cx="5773271" cy="523220"/>
          </a:xfrm>
          <a:prstGeom prst="rect">
            <a:avLst/>
          </a:prstGeom>
          <a:noFill/>
        </p:spPr>
        <p:txBody>
          <a:bodyPr wrap="square" rtlCol="0">
            <a:spAutoFit/>
          </a:bodyPr>
          <a:lstStyle/>
          <a:p>
            <a:r>
              <a:rPr lang="en-US" sz="1400" dirty="0"/>
              <a:t>Source data: AARP scorecard, June 2017. </a:t>
            </a:r>
          </a:p>
          <a:p>
            <a:r>
              <a:rPr lang="en-US" sz="1400" dirty="0"/>
              <a:t>The Commonwealth Fund, the SCAN Foundation, and AARP. </a:t>
            </a:r>
          </a:p>
        </p:txBody>
      </p:sp>
      <p:graphicFrame>
        <p:nvGraphicFramePr>
          <p:cNvPr id="10" name="Chart 9">
            <a:extLst>
              <a:ext uri="{FF2B5EF4-FFF2-40B4-BE49-F238E27FC236}">
                <a16:creationId xmlns:a16="http://schemas.microsoft.com/office/drawing/2014/main" id="{3A0C9D03-B50E-4CD8-AB33-09A4DB19CB1B}"/>
              </a:ext>
            </a:extLst>
          </p:cNvPr>
          <p:cNvGraphicFramePr>
            <a:graphicFrameLocks/>
          </p:cNvGraphicFramePr>
          <p:nvPr>
            <p:extLst>
              <p:ext uri="{D42A27DB-BD31-4B8C-83A1-F6EECF244321}">
                <p14:modId xmlns:p14="http://schemas.microsoft.com/office/powerpoint/2010/main" val="61991261"/>
              </p:ext>
            </p:extLst>
          </p:nvPr>
        </p:nvGraphicFramePr>
        <p:xfrm>
          <a:off x="795519" y="3335275"/>
          <a:ext cx="4606475" cy="268593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2" name="Chart 11">
            <a:extLst>
              <a:ext uri="{FF2B5EF4-FFF2-40B4-BE49-F238E27FC236}">
                <a16:creationId xmlns:a16="http://schemas.microsoft.com/office/drawing/2014/main" id="{1873C1B4-4CB7-4EB7-9A34-C125C3B0E5B5}"/>
              </a:ext>
            </a:extLst>
          </p:cNvPr>
          <p:cNvGraphicFramePr>
            <a:graphicFrameLocks/>
          </p:cNvGraphicFramePr>
          <p:nvPr>
            <p:extLst>
              <p:ext uri="{D42A27DB-BD31-4B8C-83A1-F6EECF244321}">
                <p14:modId xmlns:p14="http://schemas.microsoft.com/office/powerpoint/2010/main" val="2562393815"/>
              </p:ext>
            </p:extLst>
          </p:nvPr>
        </p:nvGraphicFramePr>
        <p:xfrm>
          <a:off x="5935794" y="3335276"/>
          <a:ext cx="4785215" cy="2685931"/>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8070F58A-2A70-4CE5-A1E3-104816EDAF9D}"/>
              </a:ext>
            </a:extLst>
          </p:cNvPr>
          <p:cNvSpPr txBox="1"/>
          <p:nvPr/>
        </p:nvSpPr>
        <p:spPr>
          <a:xfrm>
            <a:off x="6357775" y="3733561"/>
            <a:ext cx="422030" cy="369332"/>
          </a:xfrm>
          <a:prstGeom prst="rect">
            <a:avLst/>
          </a:prstGeom>
          <a:noFill/>
        </p:spPr>
        <p:txBody>
          <a:bodyPr wrap="square" rtlCol="0">
            <a:spAutoFit/>
          </a:bodyPr>
          <a:lstStyle/>
          <a:p>
            <a:r>
              <a:rPr lang="en-US" dirty="0"/>
              <a:t>#1</a:t>
            </a:r>
          </a:p>
        </p:txBody>
      </p:sp>
    </p:spTree>
    <p:extLst>
      <p:ext uri="{BB962C8B-B14F-4D97-AF65-F5344CB8AC3E}">
        <p14:creationId xmlns:p14="http://schemas.microsoft.com/office/powerpoint/2010/main" val="8313176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Shape 98"/>
          <p:cNvSpPr txBox="1">
            <a:spLocks noGrp="1"/>
          </p:cNvSpPr>
          <p:nvPr>
            <p:ph type="title"/>
          </p:nvPr>
        </p:nvSpPr>
        <p:spPr>
          <a:xfrm>
            <a:off x="745971" y="319515"/>
            <a:ext cx="10515600" cy="87624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accent1"/>
              </a:buClr>
              <a:buSzPts val="3600"/>
              <a:buFont typeface="Calibri"/>
              <a:buNone/>
            </a:pPr>
            <a:r>
              <a:rPr lang="en-US" sz="3600" b="1" i="0" u="none" strike="noStrike" cap="none" dirty="0">
                <a:solidFill>
                  <a:schemeClr val="accent1"/>
                </a:solidFill>
                <a:latin typeface="Calibri Light" panose="020F0302020204030204" pitchFamily="34" charset="0"/>
                <a:ea typeface="Calibri"/>
                <a:cs typeface="Calibri"/>
                <a:sym typeface="Calibri"/>
              </a:rPr>
              <a:t>Webinar Agenda: Part 3</a:t>
            </a:r>
            <a:endParaRPr lang="en-US" sz="3600" dirty="0">
              <a:latin typeface="Calibri Light" panose="020F0302020204030204" pitchFamily="34" charset="0"/>
            </a:endParaRPr>
          </a:p>
        </p:txBody>
      </p:sp>
      <p:sp>
        <p:nvSpPr>
          <p:cNvPr id="99" name="Shape 99"/>
          <p:cNvSpPr/>
          <p:nvPr/>
        </p:nvSpPr>
        <p:spPr>
          <a:xfrm>
            <a:off x="587506" y="1174230"/>
            <a:ext cx="10032693" cy="5182119"/>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7000"/>
              </a:lnSpc>
              <a:spcBef>
                <a:spcPts val="1800"/>
              </a:spcBef>
              <a:spcAft>
                <a:spcPts val="0"/>
              </a:spcAft>
              <a:buClr>
                <a:schemeClr val="dk1"/>
              </a:buClr>
              <a:buSzPts val="3600"/>
              <a:buFont typeface="Noto Sans Symbols"/>
              <a:buChar char="∙"/>
            </a:pPr>
            <a:r>
              <a:rPr lang="en-US" sz="3600" b="0" i="0" u="none" strike="noStrike" cap="none" dirty="0">
                <a:solidFill>
                  <a:schemeClr val="accent1"/>
                </a:solidFill>
                <a:latin typeface="Calibri"/>
                <a:ea typeface="Calibri"/>
                <a:cs typeface="Calibri"/>
                <a:sym typeface="Calibri"/>
              </a:rPr>
              <a:t>THE PATH MOVING FORWARD</a:t>
            </a:r>
          </a:p>
          <a:p>
            <a:pPr marL="800100" lvl="1" indent="-342900">
              <a:lnSpc>
                <a:spcPct val="107000"/>
              </a:lnSpc>
              <a:spcBef>
                <a:spcPts val="1800"/>
              </a:spcBef>
              <a:buClr>
                <a:schemeClr val="dk1"/>
              </a:buClr>
              <a:buSzPts val="3600"/>
              <a:buFont typeface="Noto Sans Symbols"/>
              <a:buChar char="∙"/>
            </a:pPr>
            <a:r>
              <a:rPr lang="en-US" dirty="0"/>
              <a:t>No Easy Fix!</a:t>
            </a:r>
          </a:p>
          <a:p>
            <a:pPr marL="800100" lvl="1" indent="-342900">
              <a:lnSpc>
                <a:spcPct val="107000"/>
              </a:lnSpc>
              <a:spcBef>
                <a:spcPts val="1800"/>
              </a:spcBef>
              <a:buClr>
                <a:schemeClr val="dk1"/>
              </a:buClr>
              <a:buSzPts val="3600"/>
              <a:buFont typeface="Noto Sans Symbols"/>
              <a:buChar char="∙"/>
            </a:pPr>
            <a:r>
              <a:rPr lang="en-US" dirty="0"/>
              <a:t>Engage stakeholders</a:t>
            </a:r>
          </a:p>
          <a:p>
            <a:pPr marL="800100" lvl="1" indent="-342900">
              <a:lnSpc>
                <a:spcPct val="107000"/>
              </a:lnSpc>
              <a:spcBef>
                <a:spcPts val="1800"/>
              </a:spcBef>
              <a:buClr>
                <a:schemeClr val="dk1"/>
              </a:buClr>
              <a:buSzPts val="3600"/>
              <a:buFont typeface="Noto Sans Symbols"/>
              <a:buChar char="∙"/>
            </a:pPr>
            <a:r>
              <a:rPr lang="en-US" dirty="0"/>
              <a:t>Accelerate rebalancing to HCBS</a:t>
            </a:r>
          </a:p>
          <a:p>
            <a:pPr marL="800100" lvl="1" indent="-342900">
              <a:lnSpc>
                <a:spcPct val="107000"/>
              </a:lnSpc>
              <a:spcBef>
                <a:spcPts val="1800"/>
              </a:spcBef>
              <a:buClr>
                <a:schemeClr val="dk1"/>
              </a:buClr>
              <a:buSzPts val="3600"/>
              <a:buFont typeface="Noto Sans Symbols"/>
              <a:buChar char="∙"/>
            </a:pPr>
            <a:r>
              <a:rPr lang="en-US" dirty="0"/>
              <a:t>Rethink geropsychiatric systems of care</a:t>
            </a:r>
          </a:p>
          <a:p>
            <a:pPr marL="800100" lvl="1" indent="-342900">
              <a:lnSpc>
                <a:spcPct val="107000"/>
              </a:lnSpc>
              <a:spcBef>
                <a:spcPts val="1800"/>
              </a:spcBef>
              <a:buClr>
                <a:schemeClr val="dk1"/>
              </a:buClr>
              <a:buSzPts val="3600"/>
              <a:buFont typeface="Noto Sans Symbols"/>
              <a:buChar char="∙"/>
            </a:pPr>
            <a:r>
              <a:rPr lang="en-US" dirty="0"/>
              <a:t>Address workforce shortages</a:t>
            </a:r>
          </a:p>
          <a:p>
            <a:pPr marL="800100" lvl="1" indent="-342900">
              <a:lnSpc>
                <a:spcPct val="107000"/>
              </a:lnSpc>
              <a:spcBef>
                <a:spcPts val="1800"/>
              </a:spcBef>
              <a:buClr>
                <a:schemeClr val="dk1"/>
              </a:buClr>
              <a:buSzPts val="3600"/>
              <a:buFont typeface="Noto Sans Symbols"/>
              <a:buChar char="∙"/>
            </a:pPr>
            <a:r>
              <a:rPr lang="en-US" dirty="0"/>
              <a:t>Align &amp; Integrate Medicare and Medicaid programs</a:t>
            </a:r>
          </a:p>
          <a:p>
            <a:pPr marL="800100" lvl="1" indent="-342900">
              <a:lnSpc>
                <a:spcPct val="107000"/>
              </a:lnSpc>
              <a:spcBef>
                <a:spcPts val="1800"/>
              </a:spcBef>
              <a:buClr>
                <a:schemeClr val="dk1"/>
              </a:buClr>
              <a:buSzPts val="3600"/>
              <a:buFont typeface="Noto Sans Symbols"/>
              <a:buChar char="∙"/>
            </a:pPr>
            <a:r>
              <a:rPr lang="en-US" dirty="0"/>
              <a:t>Focus on housing and social determinants of health </a:t>
            </a:r>
          </a:p>
          <a:p>
            <a:pPr marL="800100" lvl="1" indent="-342900">
              <a:lnSpc>
                <a:spcPct val="107000"/>
              </a:lnSpc>
              <a:spcBef>
                <a:spcPts val="1800"/>
              </a:spcBef>
              <a:buClr>
                <a:schemeClr val="dk1"/>
              </a:buClr>
              <a:buSzPts val="3600"/>
              <a:buFont typeface="Noto Sans Symbols"/>
              <a:buChar char="∙"/>
            </a:pPr>
            <a:r>
              <a:rPr lang="en-US" dirty="0"/>
              <a:t>Advance strategies to promote integration and value</a:t>
            </a:r>
            <a:endParaRPr lang="en-US" sz="2000" dirty="0">
              <a:solidFill>
                <a:schemeClr val="accent1"/>
              </a:solidFill>
            </a:endParaRPr>
          </a:p>
        </p:txBody>
      </p:sp>
      <p:sp>
        <p:nvSpPr>
          <p:cNvPr id="101" name="Shape 10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888888"/>
                </a:solidFill>
                <a:latin typeface="Calibri"/>
                <a:ea typeface="Calibri"/>
                <a:cs typeface="Calibri"/>
                <a:sym typeface="Calibri"/>
              </a:rPr>
              <a:t>27</a:t>
            </a:fld>
            <a:endParaRPr sz="1200" b="0" i="0" u="none" strike="noStrike" cap="none">
              <a:solidFill>
                <a:srgbClr val="888888"/>
              </a:solidFill>
              <a:latin typeface="Calibri"/>
              <a:ea typeface="Calibri"/>
              <a:cs typeface="Calibri"/>
              <a:sym typeface="Calibri"/>
            </a:endParaRPr>
          </a:p>
        </p:txBody>
      </p:sp>
      <p:cxnSp>
        <p:nvCxnSpPr>
          <p:cNvPr id="6" name="Straight Connector 5">
            <a:extLst>
              <a:ext uri="{FF2B5EF4-FFF2-40B4-BE49-F238E27FC236}">
                <a16:creationId xmlns:a16="http://schemas.microsoft.com/office/drawing/2014/main" id="{3F065116-D6FE-4E01-91F0-FD5ACBE45AD4}"/>
              </a:ext>
            </a:extLst>
          </p:cNvPr>
          <p:cNvCxnSpPr/>
          <p:nvPr/>
        </p:nvCxnSpPr>
        <p:spPr>
          <a:xfrm>
            <a:off x="745971" y="1195755"/>
            <a:ext cx="10477500"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25887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1E1E50E-06C7-4EAE-B952-43A24DBB6C02}"/>
              </a:ext>
            </a:extLst>
          </p:cNvPr>
          <p:cNvSpPr>
            <a:spLocks noGrp="1"/>
          </p:cNvSpPr>
          <p:nvPr>
            <p:ph type="title"/>
          </p:nvPr>
        </p:nvSpPr>
        <p:spPr/>
        <p:txBody>
          <a:bodyPr>
            <a:normAutofit/>
          </a:bodyPr>
          <a:lstStyle/>
          <a:p>
            <a:r>
              <a:rPr lang="en-US" sz="3600" b="1" dirty="0">
                <a:solidFill>
                  <a:schemeClr val="accent1"/>
                </a:solidFill>
                <a:latin typeface="Calibri Light" panose="020F0302020204030204" pitchFamily="34" charset="0"/>
              </a:rPr>
              <a:t>No Easy Fix!</a:t>
            </a:r>
            <a:endParaRPr lang="en-US" sz="3600" dirty="0">
              <a:solidFill>
                <a:schemeClr val="accent1"/>
              </a:solidFill>
              <a:latin typeface="Calibri Light" panose="020F0302020204030204" pitchFamily="34" charset="0"/>
            </a:endParaRPr>
          </a:p>
        </p:txBody>
      </p:sp>
      <p:sp>
        <p:nvSpPr>
          <p:cNvPr id="5" name="Text Placeholder 4">
            <a:extLst>
              <a:ext uri="{FF2B5EF4-FFF2-40B4-BE49-F238E27FC236}">
                <a16:creationId xmlns:a16="http://schemas.microsoft.com/office/drawing/2014/main" id="{BBA3FD66-3364-48BE-9273-8FE29DABC078}"/>
              </a:ext>
            </a:extLst>
          </p:cNvPr>
          <p:cNvSpPr>
            <a:spLocks noGrp="1"/>
          </p:cNvSpPr>
          <p:nvPr>
            <p:ph type="body" idx="1"/>
          </p:nvPr>
        </p:nvSpPr>
        <p:spPr>
          <a:xfrm>
            <a:off x="707871" y="1907606"/>
            <a:ext cx="10515600" cy="4351338"/>
          </a:xfrm>
        </p:spPr>
        <p:txBody>
          <a:bodyPr>
            <a:normAutofit/>
          </a:bodyPr>
          <a:lstStyle/>
          <a:p>
            <a:r>
              <a:rPr lang="en-US" dirty="0"/>
              <a:t>Understand individual state landscape </a:t>
            </a:r>
          </a:p>
          <a:p>
            <a:r>
              <a:rPr lang="en-US" dirty="0"/>
              <a:t>Build strategies that promote stakeholder engagement</a:t>
            </a:r>
          </a:p>
          <a:p>
            <a:r>
              <a:rPr lang="en-US" dirty="0"/>
              <a:t>Establish common ground among stakeholders  </a:t>
            </a:r>
          </a:p>
          <a:p>
            <a:r>
              <a:rPr lang="en-US" dirty="0"/>
              <a:t>This includes consumers, providers, advocates, payers alike </a:t>
            </a:r>
          </a:p>
          <a:p>
            <a:pPr lvl="1"/>
            <a:r>
              <a:rPr lang="en-US" sz="2800" dirty="0"/>
              <a:t>Identify shared goals</a:t>
            </a:r>
          </a:p>
          <a:p>
            <a:pPr lvl="1"/>
            <a:r>
              <a:rPr lang="en-US" sz="2800" dirty="0"/>
              <a:t>Understand state and system limitations</a:t>
            </a:r>
          </a:p>
          <a:p>
            <a:pPr lvl="1"/>
            <a:r>
              <a:rPr lang="en-US" sz="2800" dirty="0"/>
              <a:t>Forge partnerships to create solutions</a:t>
            </a:r>
          </a:p>
          <a:p>
            <a:r>
              <a:rPr lang="en-US" dirty="0"/>
              <a:t>Pursue data that supports evidence-based solutions</a:t>
            </a:r>
          </a:p>
          <a:p>
            <a:pPr marL="0" indent="0">
              <a:buNone/>
            </a:pPr>
            <a:endParaRPr lang="en-US" dirty="0"/>
          </a:p>
          <a:p>
            <a:endParaRPr lang="en-US" dirty="0"/>
          </a:p>
          <a:p>
            <a:endParaRPr lang="en-US" dirty="0"/>
          </a:p>
        </p:txBody>
      </p:sp>
      <p:sp>
        <p:nvSpPr>
          <p:cNvPr id="3" name="Slide Number Placeholder 2">
            <a:extLst>
              <a:ext uri="{FF2B5EF4-FFF2-40B4-BE49-F238E27FC236}">
                <a16:creationId xmlns:a16="http://schemas.microsoft.com/office/drawing/2014/main" id="{53D6E530-FBFE-49DE-A353-35459ED24748}"/>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28</a:t>
            </a:fld>
            <a:endParaRPr lang="en-US"/>
          </a:p>
        </p:txBody>
      </p:sp>
      <p:cxnSp>
        <p:nvCxnSpPr>
          <p:cNvPr id="6" name="Straight Connector 5">
            <a:extLst>
              <a:ext uri="{FF2B5EF4-FFF2-40B4-BE49-F238E27FC236}">
                <a16:creationId xmlns:a16="http://schemas.microsoft.com/office/drawing/2014/main" id="{CCEBA3C4-A3BF-47C0-BF42-0B34B0721540}"/>
              </a:ext>
            </a:extLst>
          </p:cNvPr>
          <p:cNvCxnSpPr/>
          <p:nvPr/>
        </p:nvCxnSpPr>
        <p:spPr>
          <a:xfrm>
            <a:off x="745971" y="1428820"/>
            <a:ext cx="10477500"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73782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5ACD0-73AB-4189-808C-DECC128A14EA}"/>
              </a:ext>
            </a:extLst>
          </p:cNvPr>
          <p:cNvSpPr>
            <a:spLocks noGrp="1"/>
          </p:cNvSpPr>
          <p:nvPr>
            <p:ph type="title"/>
          </p:nvPr>
        </p:nvSpPr>
        <p:spPr>
          <a:xfrm>
            <a:off x="1053973" y="632795"/>
            <a:ext cx="10515600" cy="646758"/>
          </a:xfrm>
        </p:spPr>
        <p:txBody>
          <a:bodyPr>
            <a:normAutofit/>
          </a:bodyPr>
          <a:lstStyle/>
          <a:p>
            <a:r>
              <a:rPr lang="en-US" sz="3600" b="1" dirty="0">
                <a:solidFill>
                  <a:schemeClr val="accent1"/>
                </a:solidFill>
              </a:rPr>
              <a:t>Engage All LTSS Stakeholders</a:t>
            </a:r>
          </a:p>
        </p:txBody>
      </p:sp>
      <p:sp>
        <p:nvSpPr>
          <p:cNvPr id="8" name="Slide Number Placeholder 7">
            <a:extLst>
              <a:ext uri="{FF2B5EF4-FFF2-40B4-BE49-F238E27FC236}">
                <a16:creationId xmlns:a16="http://schemas.microsoft.com/office/drawing/2014/main" id="{96D75D7E-E37D-4681-8F2A-790F32326BE0}"/>
              </a:ext>
            </a:extLst>
          </p:cNvPr>
          <p:cNvSpPr>
            <a:spLocks noGrp="1"/>
          </p:cNvSpPr>
          <p:nvPr>
            <p:ph type="sldNum" sz="quarter" idx="12"/>
          </p:nvPr>
        </p:nvSpPr>
        <p:spPr>
          <a:xfrm>
            <a:off x="8610600" y="6293300"/>
            <a:ext cx="2743200" cy="365125"/>
          </a:xfrm>
        </p:spPr>
        <p:txBody>
          <a:bodyPr/>
          <a:lstStyle/>
          <a:p>
            <a:fld id="{6DB8AF30-1D46-4D28-93B7-68FD8A3E4CF7}" type="slidenum">
              <a:rPr lang="en-US" smtClean="0"/>
              <a:t>29</a:t>
            </a:fld>
            <a:endParaRPr lang="en-US"/>
          </a:p>
        </p:txBody>
      </p:sp>
      <p:graphicFrame>
        <p:nvGraphicFramePr>
          <p:cNvPr id="3" name="Diagram 2">
            <a:extLst>
              <a:ext uri="{FF2B5EF4-FFF2-40B4-BE49-F238E27FC236}">
                <a16:creationId xmlns:a16="http://schemas.microsoft.com/office/drawing/2014/main" id="{24044C14-C543-4989-83C0-B5C3A5DBEBF3}"/>
              </a:ext>
            </a:extLst>
          </p:cNvPr>
          <p:cNvGraphicFramePr/>
          <p:nvPr>
            <p:extLst>
              <p:ext uri="{D42A27DB-BD31-4B8C-83A1-F6EECF244321}">
                <p14:modId xmlns:p14="http://schemas.microsoft.com/office/powerpoint/2010/main" val="295618341"/>
              </p:ext>
            </p:extLst>
          </p:nvPr>
        </p:nvGraphicFramePr>
        <p:xfrm>
          <a:off x="1363689" y="1606892"/>
          <a:ext cx="8618511" cy="46864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5604CBA4-6E8E-453A-9531-BB2B0825875A}"/>
              </a:ext>
            </a:extLst>
          </p:cNvPr>
          <p:cNvSpPr txBox="1"/>
          <p:nvPr/>
        </p:nvSpPr>
        <p:spPr>
          <a:xfrm>
            <a:off x="1725638" y="3347027"/>
            <a:ext cx="7531500" cy="830997"/>
          </a:xfrm>
          <a:prstGeom prst="rect">
            <a:avLst/>
          </a:prstGeom>
          <a:noFill/>
        </p:spPr>
        <p:txBody>
          <a:bodyPr wrap="square" rtlCol="0">
            <a:spAutoFit/>
          </a:bodyPr>
          <a:lstStyle/>
          <a:p>
            <a:pPr algn="ctr"/>
            <a:r>
              <a:rPr lang="en-US" sz="4800" dirty="0">
                <a:solidFill>
                  <a:schemeClr val="accent1"/>
                </a:solidFill>
                <a:highlight>
                  <a:srgbClr val="C0C0C0"/>
                </a:highlight>
              </a:rPr>
              <a:t>C O N S U M E R S</a:t>
            </a:r>
          </a:p>
        </p:txBody>
      </p:sp>
      <p:cxnSp>
        <p:nvCxnSpPr>
          <p:cNvPr id="7" name="Straight Connector 6">
            <a:extLst>
              <a:ext uri="{FF2B5EF4-FFF2-40B4-BE49-F238E27FC236}">
                <a16:creationId xmlns:a16="http://schemas.microsoft.com/office/drawing/2014/main" id="{119FD986-649F-457B-B634-74B3B47E0697}"/>
              </a:ext>
            </a:extLst>
          </p:cNvPr>
          <p:cNvCxnSpPr/>
          <p:nvPr/>
        </p:nvCxnSpPr>
        <p:spPr>
          <a:xfrm>
            <a:off x="745971" y="1428820"/>
            <a:ext cx="1047750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63E75F79-9C9B-4986-BD3B-C3E8656E0EA2}"/>
              </a:ext>
            </a:extLst>
          </p:cNvPr>
          <p:cNvSpPr/>
          <p:nvPr/>
        </p:nvSpPr>
        <p:spPr>
          <a:xfrm>
            <a:off x="189271" y="603991"/>
            <a:ext cx="752168" cy="7589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Tree>
    <p:extLst>
      <p:ext uri="{BB962C8B-B14F-4D97-AF65-F5344CB8AC3E}">
        <p14:creationId xmlns:p14="http://schemas.microsoft.com/office/powerpoint/2010/main" val="8996077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Shape 9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accent1"/>
              </a:buClr>
              <a:buSzPts val="3600"/>
              <a:buFont typeface="Calibri"/>
              <a:buNone/>
            </a:pPr>
            <a:r>
              <a:rPr lang="en-US" sz="3600" b="1" i="0" u="none" strike="noStrike" cap="none" dirty="0">
                <a:solidFill>
                  <a:schemeClr val="accent1"/>
                </a:solidFill>
                <a:latin typeface="Calibri Light" panose="020F0302020204030204" pitchFamily="34" charset="0"/>
                <a:ea typeface="Calibri"/>
                <a:cs typeface="Calibri"/>
                <a:sym typeface="Calibri"/>
              </a:rPr>
              <a:t>Webinar Agenda: Part 1</a:t>
            </a:r>
            <a:endParaRPr lang="en-US" sz="3600" dirty="0">
              <a:latin typeface="Calibri Light" panose="020F0302020204030204" pitchFamily="34" charset="0"/>
            </a:endParaRPr>
          </a:p>
        </p:txBody>
      </p:sp>
      <p:sp>
        <p:nvSpPr>
          <p:cNvPr id="99" name="Shape 99"/>
          <p:cNvSpPr/>
          <p:nvPr/>
        </p:nvSpPr>
        <p:spPr>
          <a:xfrm>
            <a:off x="838200" y="1915770"/>
            <a:ext cx="9896061" cy="3939339"/>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7000"/>
              </a:lnSpc>
              <a:spcBef>
                <a:spcPts val="0"/>
              </a:spcBef>
              <a:spcAft>
                <a:spcPts val="0"/>
              </a:spcAft>
              <a:buClr>
                <a:schemeClr val="dk1"/>
              </a:buClr>
              <a:buSzPts val="3600"/>
              <a:buFont typeface="Noto Sans Symbols"/>
              <a:buChar char="∙"/>
            </a:pPr>
            <a:r>
              <a:rPr lang="en-US" sz="3200" b="0" i="0" u="none" strike="noStrike" cap="none" dirty="0">
                <a:solidFill>
                  <a:schemeClr val="accent1"/>
                </a:solidFill>
                <a:ea typeface="Calibri"/>
                <a:cs typeface="Calibri"/>
                <a:sym typeface="Calibri"/>
              </a:rPr>
              <a:t>THE BROAD CHALLENGES FACING MEDICAID LONG-TERM SERVICES AND SUPPORTS (LTSS) </a:t>
            </a:r>
            <a:endParaRPr lang="en-US" sz="3200" dirty="0">
              <a:solidFill>
                <a:schemeClr val="accent1"/>
              </a:solidFill>
            </a:endParaRPr>
          </a:p>
          <a:p>
            <a:pPr marL="800100" lvl="1" indent="-342900">
              <a:lnSpc>
                <a:spcPct val="107000"/>
              </a:lnSpc>
              <a:spcBef>
                <a:spcPts val="1800"/>
              </a:spcBef>
              <a:buClr>
                <a:schemeClr val="dk1"/>
              </a:buClr>
              <a:buSzPts val="3600"/>
              <a:buFont typeface="Noto Sans Symbols"/>
              <a:buChar char="∙"/>
            </a:pPr>
            <a:r>
              <a:rPr lang="en-US" dirty="0"/>
              <a:t>Medicaid’s big role in LTSS; many people depend on Medicaid for LTSS</a:t>
            </a:r>
          </a:p>
          <a:p>
            <a:pPr marL="800100" lvl="1" indent="-342900">
              <a:lnSpc>
                <a:spcPct val="107000"/>
              </a:lnSpc>
              <a:spcBef>
                <a:spcPts val="1800"/>
              </a:spcBef>
              <a:buClr>
                <a:schemeClr val="dk1"/>
              </a:buClr>
              <a:buSzPts val="3600"/>
              <a:buFont typeface="Noto Sans Symbols"/>
              <a:buChar char="∙"/>
            </a:pPr>
            <a:r>
              <a:rPr lang="en-US" dirty="0"/>
              <a:t>LTSS is unaffordable, and there is no alternative to Medicaid </a:t>
            </a:r>
          </a:p>
          <a:p>
            <a:pPr marL="800100" lvl="1" indent="-342900">
              <a:lnSpc>
                <a:spcPct val="107000"/>
              </a:lnSpc>
              <a:spcBef>
                <a:spcPts val="1800"/>
              </a:spcBef>
              <a:buClr>
                <a:schemeClr val="dk1"/>
              </a:buClr>
              <a:buSzPts val="3600"/>
              <a:buFont typeface="Noto Sans Symbols"/>
              <a:buChar char="∙"/>
            </a:pPr>
            <a:r>
              <a:rPr lang="en-US" dirty="0"/>
              <a:t>Growth in HCBS expenditures, and provider rates for LTSS  </a:t>
            </a:r>
          </a:p>
          <a:p>
            <a:pPr marL="800100" lvl="1" indent="-342900">
              <a:lnSpc>
                <a:spcPct val="107000"/>
              </a:lnSpc>
              <a:spcBef>
                <a:spcPts val="1800"/>
              </a:spcBef>
              <a:buClr>
                <a:schemeClr val="dk1"/>
              </a:buClr>
              <a:buSzPts val="3600"/>
              <a:buFont typeface="Noto Sans Symbols"/>
              <a:buChar char="∙"/>
            </a:pPr>
            <a:r>
              <a:rPr lang="en-US" dirty="0"/>
              <a:t>Age wave driving future costs, and growing behavioral and cognitive needs</a:t>
            </a:r>
          </a:p>
          <a:p>
            <a:pPr marL="800100" lvl="1" indent="-342900">
              <a:lnSpc>
                <a:spcPct val="107000"/>
              </a:lnSpc>
              <a:spcBef>
                <a:spcPts val="1800"/>
              </a:spcBef>
              <a:buClr>
                <a:schemeClr val="dk1"/>
              </a:buClr>
              <a:buSzPts val="3600"/>
              <a:buFont typeface="Noto Sans Symbols"/>
              <a:buChar char="∙"/>
            </a:pPr>
            <a:r>
              <a:rPr lang="en-US" dirty="0"/>
              <a:t>Workforce challenged to meet rising demand </a:t>
            </a:r>
          </a:p>
          <a:p>
            <a:pPr marL="342900" marR="0" lvl="0" indent="-342900" algn="l" rtl="0">
              <a:lnSpc>
                <a:spcPct val="107000"/>
              </a:lnSpc>
              <a:spcBef>
                <a:spcPts val="1800"/>
              </a:spcBef>
              <a:spcAft>
                <a:spcPts val="0"/>
              </a:spcAft>
              <a:buClr>
                <a:schemeClr val="dk1"/>
              </a:buClr>
              <a:buSzPts val="3600"/>
              <a:buFont typeface="Noto Sans Symbols"/>
              <a:buChar char="∙"/>
            </a:pPr>
            <a:endParaRPr sz="3200" dirty="0"/>
          </a:p>
        </p:txBody>
      </p:sp>
      <p:sp>
        <p:nvSpPr>
          <p:cNvPr id="101" name="Shape 10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888888"/>
                </a:solidFill>
                <a:latin typeface="Calibri"/>
                <a:ea typeface="Calibri"/>
                <a:cs typeface="Calibri"/>
                <a:sym typeface="Calibri"/>
              </a:rPr>
              <a:t>3</a:t>
            </a:fld>
            <a:endParaRPr sz="1200" b="0" i="0" u="none" strike="noStrike" cap="none">
              <a:solidFill>
                <a:srgbClr val="888888"/>
              </a:solidFill>
              <a:latin typeface="Calibri"/>
              <a:ea typeface="Calibri"/>
              <a:cs typeface="Calibri"/>
              <a:sym typeface="Calibri"/>
            </a:endParaRPr>
          </a:p>
        </p:txBody>
      </p:sp>
      <p:cxnSp>
        <p:nvCxnSpPr>
          <p:cNvPr id="6" name="Straight Connector 5">
            <a:extLst>
              <a:ext uri="{FF2B5EF4-FFF2-40B4-BE49-F238E27FC236}">
                <a16:creationId xmlns:a16="http://schemas.microsoft.com/office/drawing/2014/main" id="{3F065116-D6FE-4E01-91F0-FD5ACBE45AD4}"/>
              </a:ext>
            </a:extLst>
          </p:cNvPr>
          <p:cNvCxnSpPr/>
          <p:nvPr/>
        </p:nvCxnSpPr>
        <p:spPr>
          <a:xfrm>
            <a:off x="745971" y="1428820"/>
            <a:ext cx="10477500"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64541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7FC9C5C-BA43-400B-BC4B-89AFD8EE7C98}"/>
              </a:ext>
            </a:extLst>
          </p:cNvPr>
          <p:cNvSpPr>
            <a:spLocks noGrp="1"/>
          </p:cNvSpPr>
          <p:nvPr>
            <p:ph type="title"/>
          </p:nvPr>
        </p:nvSpPr>
        <p:spPr>
          <a:xfrm>
            <a:off x="1088923" y="320675"/>
            <a:ext cx="10515600" cy="1325563"/>
          </a:xfrm>
        </p:spPr>
        <p:txBody>
          <a:bodyPr>
            <a:normAutofit/>
          </a:bodyPr>
          <a:lstStyle/>
          <a:p>
            <a:r>
              <a:rPr lang="en-US" sz="3600" b="1" dirty="0">
                <a:solidFill>
                  <a:schemeClr val="accent1"/>
                </a:solidFill>
              </a:rPr>
              <a:t>Accelerate Rebalancing &amp; Expand In-Home Supports</a:t>
            </a:r>
          </a:p>
        </p:txBody>
      </p:sp>
      <p:sp>
        <p:nvSpPr>
          <p:cNvPr id="8" name="Content Placeholder 7">
            <a:extLst>
              <a:ext uri="{FF2B5EF4-FFF2-40B4-BE49-F238E27FC236}">
                <a16:creationId xmlns:a16="http://schemas.microsoft.com/office/drawing/2014/main" id="{CEA7B9E1-BA4C-4FE2-9300-E7165F5A2757}"/>
              </a:ext>
            </a:extLst>
          </p:cNvPr>
          <p:cNvSpPr>
            <a:spLocks noGrp="1"/>
          </p:cNvSpPr>
          <p:nvPr>
            <p:ph idx="1"/>
          </p:nvPr>
        </p:nvSpPr>
        <p:spPr/>
        <p:txBody>
          <a:bodyPr/>
          <a:lstStyle/>
          <a:p>
            <a:r>
              <a:rPr lang="en-US" dirty="0"/>
              <a:t>Expand access to HCBS for all populations, including older adults and adults with physical/medical disabilities</a:t>
            </a:r>
          </a:p>
          <a:p>
            <a:r>
              <a:rPr lang="en-US" dirty="0"/>
              <a:t>Intervene earlier to divert, reduce Medicaid demand: Medicaid Section 1115 waivers that provide targeted in-home supports to people not otherwise eligible for Medicaid (MN)</a:t>
            </a:r>
          </a:p>
          <a:p>
            <a:r>
              <a:rPr lang="en-US" dirty="0"/>
              <a:t>Local county levy programs- dedicated senior services for those not yet Medicaid eligible (OH) (divert, delay need for institutional care)</a:t>
            </a:r>
          </a:p>
          <a:p>
            <a:r>
              <a:rPr lang="en-US" dirty="0"/>
              <a:t>Alzheimer’s Disease Support Services Program (Administration for Community Living grants to states)</a:t>
            </a:r>
          </a:p>
        </p:txBody>
      </p:sp>
      <p:sp>
        <p:nvSpPr>
          <p:cNvPr id="6" name="Slide Number Placeholder 5">
            <a:extLst>
              <a:ext uri="{FF2B5EF4-FFF2-40B4-BE49-F238E27FC236}">
                <a16:creationId xmlns:a16="http://schemas.microsoft.com/office/drawing/2014/main" id="{50878E52-F7B5-4FAB-804F-69C0CC31E7BE}"/>
              </a:ext>
            </a:extLst>
          </p:cNvPr>
          <p:cNvSpPr>
            <a:spLocks noGrp="1"/>
          </p:cNvSpPr>
          <p:nvPr>
            <p:ph type="sldNum" sz="quarter" idx="12"/>
          </p:nvPr>
        </p:nvSpPr>
        <p:spPr/>
        <p:txBody>
          <a:bodyPr/>
          <a:lstStyle/>
          <a:p>
            <a:fld id="{6DB8AF30-1D46-4D28-93B7-68FD8A3E4CF7}" type="slidenum">
              <a:rPr lang="en-US" smtClean="0"/>
              <a:t>30</a:t>
            </a:fld>
            <a:endParaRPr lang="en-US"/>
          </a:p>
        </p:txBody>
      </p:sp>
      <p:cxnSp>
        <p:nvCxnSpPr>
          <p:cNvPr id="9" name="Straight Connector 8">
            <a:extLst>
              <a:ext uri="{FF2B5EF4-FFF2-40B4-BE49-F238E27FC236}">
                <a16:creationId xmlns:a16="http://schemas.microsoft.com/office/drawing/2014/main" id="{271A1D2A-60ED-44DA-A533-24D32E875733}"/>
              </a:ext>
            </a:extLst>
          </p:cNvPr>
          <p:cNvCxnSpPr/>
          <p:nvPr/>
        </p:nvCxnSpPr>
        <p:spPr>
          <a:xfrm>
            <a:off x="1127023" y="1513502"/>
            <a:ext cx="1047750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B3A81715-3468-4FF3-8590-28305D02A7C4}"/>
              </a:ext>
            </a:extLst>
          </p:cNvPr>
          <p:cNvSpPr/>
          <p:nvPr/>
        </p:nvSpPr>
        <p:spPr>
          <a:xfrm>
            <a:off x="336755" y="603992"/>
            <a:ext cx="752168" cy="7589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Tree>
    <p:extLst>
      <p:ext uri="{BB962C8B-B14F-4D97-AF65-F5344CB8AC3E}">
        <p14:creationId xmlns:p14="http://schemas.microsoft.com/office/powerpoint/2010/main" val="34077288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38E7D-A5D0-4605-B6C9-E8F608084BAB}"/>
              </a:ext>
            </a:extLst>
          </p:cNvPr>
          <p:cNvSpPr>
            <a:spLocks noGrp="1"/>
          </p:cNvSpPr>
          <p:nvPr>
            <p:ph type="title"/>
          </p:nvPr>
        </p:nvSpPr>
        <p:spPr>
          <a:xfrm>
            <a:off x="1000432" y="474376"/>
            <a:ext cx="10515600" cy="910199"/>
          </a:xfrm>
        </p:spPr>
        <p:txBody>
          <a:bodyPr>
            <a:normAutofit/>
          </a:bodyPr>
          <a:lstStyle/>
          <a:p>
            <a:r>
              <a:rPr lang="en-US" sz="3600" b="1" dirty="0">
                <a:solidFill>
                  <a:schemeClr val="accent1"/>
                </a:solidFill>
              </a:rPr>
              <a:t>Rethink Geropsychiatric Systems Of Care</a:t>
            </a:r>
          </a:p>
        </p:txBody>
      </p:sp>
      <p:sp>
        <p:nvSpPr>
          <p:cNvPr id="3" name="Content Placeholder 2">
            <a:extLst>
              <a:ext uri="{FF2B5EF4-FFF2-40B4-BE49-F238E27FC236}">
                <a16:creationId xmlns:a16="http://schemas.microsoft.com/office/drawing/2014/main" id="{1EAAEBDA-8E90-4FD9-91C0-CD574C030451}"/>
              </a:ext>
            </a:extLst>
          </p:cNvPr>
          <p:cNvSpPr>
            <a:spLocks noGrp="1"/>
          </p:cNvSpPr>
          <p:nvPr>
            <p:ph idx="1"/>
          </p:nvPr>
        </p:nvSpPr>
        <p:spPr>
          <a:xfrm>
            <a:off x="745971" y="1690688"/>
            <a:ext cx="10477500" cy="4530498"/>
          </a:xfrm>
        </p:spPr>
        <p:txBody>
          <a:bodyPr>
            <a:noAutofit/>
          </a:bodyPr>
          <a:lstStyle/>
          <a:p>
            <a:r>
              <a:rPr lang="en-US" dirty="0"/>
              <a:t>Develop new approaches to providing care for individuals who have serious or chronic mental illness or substance use disorders and who are also experiencing the challenges of aging</a:t>
            </a:r>
          </a:p>
          <a:p>
            <a:pPr lvl="1"/>
            <a:endParaRPr lang="en-US" sz="2800" dirty="0"/>
          </a:p>
          <a:p>
            <a:pPr lvl="1"/>
            <a:r>
              <a:rPr lang="en-US" sz="2800" dirty="0"/>
              <a:t>Mobile crisis units trained to deal with dementia and development of more appropriate settings of care for crisis intervention with dementia patients (WI) </a:t>
            </a:r>
            <a:r>
              <a:rPr lang="en-US" sz="2800" dirty="0">
                <a:hlinkClick r:id="rId3"/>
              </a:rPr>
              <a:t>https://legis.wisconsin.gov/2015/committees/assembly/ad/</a:t>
            </a:r>
            <a:endParaRPr lang="en-US" sz="2800" dirty="0"/>
          </a:p>
          <a:p>
            <a:pPr lvl="1"/>
            <a:r>
              <a:rPr lang="en-US" sz="2800" dirty="0"/>
              <a:t>Develop increased LTSS capacity for “hard to place” individuals, including individuals with SMI who develop dementia (CT; VA study) </a:t>
            </a:r>
            <a:r>
              <a:rPr lang="en-US" sz="2800" dirty="0">
                <a:hlinkClick r:id="rId4"/>
              </a:rPr>
              <a:t>https://rga.lis.virginia.gov/Published/2017/RD513/PDF</a:t>
            </a:r>
            <a:endParaRPr lang="en-US" sz="2800" dirty="0"/>
          </a:p>
          <a:p>
            <a:endParaRPr lang="en-US" dirty="0"/>
          </a:p>
          <a:p>
            <a:endParaRPr lang="en-US" dirty="0"/>
          </a:p>
        </p:txBody>
      </p:sp>
      <p:cxnSp>
        <p:nvCxnSpPr>
          <p:cNvPr id="4" name="Straight Connector 3">
            <a:extLst>
              <a:ext uri="{FF2B5EF4-FFF2-40B4-BE49-F238E27FC236}">
                <a16:creationId xmlns:a16="http://schemas.microsoft.com/office/drawing/2014/main" id="{7E004458-DD78-4A39-9F6B-62E5A5BDF0C8}"/>
              </a:ext>
            </a:extLst>
          </p:cNvPr>
          <p:cNvCxnSpPr/>
          <p:nvPr/>
        </p:nvCxnSpPr>
        <p:spPr>
          <a:xfrm>
            <a:off x="1038532" y="1249411"/>
            <a:ext cx="1047750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EE9B1926-9556-4C58-BFE2-FE87279DB603}"/>
              </a:ext>
            </a:extLst>
          </p:cNvPr>
          <p:cNvSpPr>
            <a:spLocks noGrp="1"/>
          </p:cNvSpPr>
          <p:nvPr>
            <p:ph type="sldNum" sz="quarter" idx="12"/>
          </p:nvPr>
        </p:nvSpPr>
        <p:spPr/>
        <p:txBody>
          <a:bodyPr/>
          <a:lstStyle/>
          <a:p>
            <a:fld id="{96CB19B3-79EA-49F6-A400-D22C42031AA8}" type="slidenum">
              <a:rPr lang="en-US" smtClean="0"/>
              <a:t>31</a:t>
            </a:fld>
            <a:endParaRPr lang="en-US"/>
          </a:p>
        </p:txBody>
      </p:sp>
      <p:sp>
        <p:nvSpPr>
          <p:cNvPr id="7" name="Oval 6">
            <a:extLst>
              <a:ext uri="{FF2B5EF4-FFF2-40B4-BE49-F238E27FC236}">
                <a16:creationId xmlns:a16="http://schemas.microsoft.com/office/drawing/2014/main" id="{5766EBC7-DB77-4266-9017-E5C130C85B51}"/>
              </a:ext>
            </a:extLst>
          </p:cNvPr>
          <p:cNvSpPr/>
          <p:nvPr/>
        </p:nvSpPr>
        <p:spPr>
          <a:xfrm>
            <a:off x="229214" y="550011"/>
            <a:ext cx="752168" cy="7589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spTree>
    <p:extLst>
      <p:ext uri="{BB962C8B-B14F-4D97-AF65-F5344CB8AC3E}">
        <p14:creationId xmlns:p14="http://schemas.microsoft.com/office/powerpoint/2010/main" val="41107330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C4BAB-4929-41B1-B1C2-A839B81823B5}"/>
              </a:ext>
            </a:extLst>
          </p:cNvPr>
          <p:cNvSpPr>
            <a:spLocks noGrp="1"/>
          </p:cNvSpPr>
          <p:nvPr>
            <p:ph type="title"/>
          </p:nvPr>
        </p:nvSpPr>
        <p:spPr>
          <a:xfrm>
            <a:off x="1061884" y="249532"/>
            <a:ext cx="10515600" cy="1325563"/>
          </a:xfrm>
        </p:spPr>
        <p:txBody>
          <a:bodyPr>
            <a:normAutofit/>
          </a:bodyPr>
          <a:lstStyle/>
          <a:p>
            <a:r>
              <a:rPr lang="en-US" sz="3600" b="1" dirty="0">
                <a:solidFill>
                  <a:schemeClr val="accent1"/>
                </a:solidFill>
              </a:rPr>
              <a:t>Expand &amp; Support Direct Care Workforce</a:t>
            </a:r>
          </a:p>
        </p:txBody>
      </p:sp>
      <p:sp>
        <p:nvSpPr>
          <p:cNvPr id="3" name="Content Placeholder 2">
            <a:extLst>
              <a:ext uri="{FF2B5EF4-FFF2-40B4-BE49-F238E27FC236}">
                <a16:creationId xmlns:a16="http://schemas.microsoft.com/office/drawing/2014/main" id="{60A4C498-A920-432D-9BC7-C76FB3FA5E3F}"/>
              </a:ext>
            </a:extLst>
          </p:cNvPr>
          <p:cNvSpPr>
            <a:spLocks noGrp="1"/>
          </p:cNvSpPr>
          <p:nvPr>
            <p:ph idx="1"/>
          </p:nvPr>
        </p:nvSpPr>
        <p:spPr/>
        <p:txBody>
          <a:bodyPr>
            <a:normAutofit fontScale="92500" lnSpcReduction="20000"/>
          </a:bodyPr>
          <a:lstStyle/>
          <a:p>
            <a:r>
              <a:rPr lang="en-US" dirty="0"/>
              <a:t>Expand direct care workforce capacity: Develop workforce strategies (AZ, CT, MA, TN, WA, WI) and target wage increases in 11 states.</a:t>
            </a:r>
          </a:p>
          <a:p>
            <a:pPr lvl="1"/>
            <a:r>
              <a:rPr lang="en-US" sz="2200" dirty="0">
                <a:hlinkClick r:id="rId3"/>
              </a:rPr>
              <a:t>http://files.kff.org/attachment/Report-Results-from-a-50-State-Medicaid-Budget-Survey-for-State-Fiscal-Years-2017-and-2018</a:t>
            </a:r>
            <a:endParaRPr lang="en-US" sz="2200" dirty="0"/>
          </a:p>
          <a:p>
            <a:r>
              <a:rPr lang="en-US" dirty="0"/>
              <a:t>Promote consumer-directed care: Allow individuals to identify paid caregivers from among family and friends.</a:t>
            </a:r>
          </a:p>
          <a:p>
            <a:r>
              <a:rPr lang="en-US" dirty="0"/>
              <a:t>Support family caregivers (HI, WA, RI, NJ, NY, DC, CA, GA, IL, TN and others)</a:t>
            </a:r>
          </a:p>
          <a:p>
            <a:pPr lvl="1"/>
            <a:r>
              <a:rPr lang="en-US" sz="2200" dirty="0">
                <a:hlinkClick r:id="rId4"/>
              </a:rPr>
              <a:t>https://www.aarp.org/caregiving/</a:t>
            </a:r>
            <a:r>
              <a:rPr lang="en-US" sz="2200" dirty="0"/>
              <a:t>;</a:t>
            </a:r>
          </a:p>
          <a:p>
            <a:pPr lvl="1"/>
            <a:r>
              <a:rPr lang="en-US" sz="2200" dirty="0">
                <a:hlinkClick r:id="rId5"/>
              </a:rPr>
              <a:t>https://www.aarp.org/caregiving/financial-legal/info-2018/caregiver-state-laws-fd.html</a:t>
            </a:r>
            <a:r>
              <a:rPr lang="en-US" sz="2200" dirty="0"/>
              <a:t>; </a:t>
            </a:r>
          </a:p>
          <a:p>
            <a:pPr lvl="1"/>
            <a:r>
              <a:rPr lang="en-US" sz="2200" dirty="0">
                <a:hlinkClick r:id="rId6"/>
              </a:rPr>
              <a:t>https://www.acl.gov/programs/support-caregivers/national-family-caregiver-support-program</a:t>
            </a:r>
            <a:endParaRPr lang="en-US" sz="2200" dirty="0"/>
          </a:p>
          <a:p>
            <a:r>
              <a:rPr lang="en-US" dirty="0"/>
              <a:t>Expand telehealth, including remote monitoring; employ community paramedicine to extend access (NV). </a:t>
            </a:r>
          </a:p>
          <a:p>
            <a:pPr marL="0" indent="0">
              <a:buNone/>
            </a:pPr>
            <a:endParaRPr lang="en-US" dirty="0"/>
          </a:p>
          <a:p>
            <a:endParaRPr lang="en-US" dirty="0"/>
          </a:p>
          <a:p>
            <a:endParaRPr lang="en-US" dirty="0"/>
          </a:p>
          <a:p>
            <a:endParaRPr lang="en-US" dirty="0"/>
          </a:p>
          <a:p>
            <a:pPr lvl="1"/>
            <a:endParaRPr lang="en-US" dirty="0"/>
          </a:p>
        </p:txBody>
      </p:sp>
      <p:cxnSp>
        <p:nvCxnSpPr>
          <p:cNvPr id="4" name="Straight Connector 3">
            <a:extLst>
              <a:ext uri="{FF2B5EF4-FFF2-40B4-BE49-F238E27FC236}">
                <a16:creationId xmlns:a16="http://schemas.microsoft.com/office/drawing/2014/main" id="{5C475EB4-EA20-4143-84AE-5AB09F522BE9}"/>
              </a:ext>
            </a:extLst>
          </p:cNvPr>
          <p:cNvCxnSpPr/>
          <p:nvPr/>
        </p:nvCxnSpPr>
        <p:spPr>
          <a:xfrm>
            <a:off x="1061884" y="1324564"/>
            <a:ext cx="1047750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B44C7451-5D13-473C-A4D0-351828C18E2A}"/>
              </a:ext>
            </a:extLst>
          </p:cNvPr>
          <p:cNvSpPr>
            <a:spLocks noGrp="1"/>
          </p:cNvSpPr>
          <p:nvPr>
            <p:ph type="sldNum" sz="quarter" idx="12"/>
          </p:nvPr>
        </p:nvSpPr>
        <p:spPr/>
        <p:txBody>
          <a:bodyPr/>
          <a:lstStyle/>
          <a:p>
            <a:fld id="{96CB19B3-79EA-49F6-A400-D22C42031AA8}" type="slidenum">
              <a:rPr lang="en-US" smtClean="0"/>
              <a:t>32</a:t>
            </a:fld>
            <a:endParaRPr lang="en-US"/>
          </a:p>
        </p:txBody>
      </p:sp>
      <p:sp>
        <p:nvSpPr>
          <p:cNvPr id="7" name="Oval 6">
            <a:extLst>
              <a:ext uri="{FF2B5EF4-FFF2-40B4-BE49-F238E27FC236}">
                <a16:creationId xmlns:a16="http://schemas.microsoft.com/office/drawing/2014/main" id="{334DDF1A-E89F-48F5-935A-A77AFC561A4F}"/>
              </a:ext>
            </a:extLst>
          </p:cNvPr>
          <p:cNvSpPr/>
          <p:nvPr/>
        </p:nvSpPr>
        <p:spPr>
          <a:xfrm>
            <a:off x="197874" y="532849"/>
            <a:ext cx="752168" cy="7589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4</a:t>
            </a:r>
          </a:p>
        </p:txBody>
      </p:sp>
    </p:spTree>
    <p:extLst>
      <p:ext uri="{BB962C8B-B14F-4D97-AF65-F5344CB8AC3E}">
        <p14:creationId xmlns:p14="http://schemas.microsoft.com/office/powerpoint/2010/main" val="9356914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B58F1-DC5F-410B-BA93-BEF8DEEC8287}"/>
              </a:ext>
            </a:extLst>
          </p:cNvPr>
          <p:cNvSpPr>
            <a:spLocks noGrp="1"/>
          </p:cNvSpPr>
          <p:nvPr>
            <p:ph type="title"/>
          </p:nvPr>
        </p:nvSpPr>
        <p:spPr>
          <a:xfrm>
            <a:off x="876300" y="203200"/>
            <a:ext cx="10515600" cy="1325563"/>
          </a:xfrm>
        </p:spPr>
        <p:txBody>
          <a:bodyPr>
            <a:normAutofit/>
          </a:bodyPr>
          <a:lstStyle/>
          <a:p>
            <a:r>
              <a:rPr lang="en-US" sz="3600" b="1" dirty="0">
                <a:solidFill>
                  <a:schemeClr val="accent1"/>
                </a:solidFill>
              </a:rPr>
              <a:t> Align and Integrate Medicaid and Medicare</a:t>
            </a:r>
          </a:p>
        </p:txBody>
      </p:sp>
      <p:sp>
        <p:nvSpPr>
          <p:cNvPr id="3" name="Content Placeholder 2">
            <a:extLst>
              <a:ext uri="{FF2B5EF4-FFF2-40B4-BE49-F238E27FC236}">
                <a16:creationId xmlns:a16="http://schemas.microsoft.com/office/drawing/2014/main" id="{B5B88843-88FA-4381-B5CA-4800DADEFD75}"/>
              </a:ext>
            </a:extLst>
          </p:cNvPr>
          <p:cNvSpPr>
            <a:spLocks noGrp="1"/>
          </p:cNvSpPr>
          <p:nvPr>
            <p:ph sz="half" idx="1"/>
          </p:nvPr>
        </p:nvSpPr>
        <p:spPr>
          <a:xfrm>
            <a:off x="587181" y="1528762"/>
            <a:ext cx="3715218" cy="4739759"/>
          </a:xfrm>
          <a:solidFill>
            <a:schemeClr val="accent1"/>
          </a:solidFill>
        </p:spPr>
        <p:txBody>
          <a:bodyPr anchor="ctr">
            <a:normAutofit/>
          </a:bodyPr>
          <a:lstStyle/>
          <a:p>
            <a:pPr marL="0" indent="0" algn="ctr">
              <a:buNone/>
            </a:pPr>
            <a:endParaRPr lang="en-US" b="1" dirty="0">
              <a:solidFill>
                <a:schemeClr val="bg1"/>
              </a:solidFill>
            </a:endParaRPr>
          </a:p>
          <a:p>
            <a:pPr marL="0" indent="0" algn="ctr">
              <a:buNone/>
            </a:pPr>
            <a:r>
              <a:rPr lang="en-US" b="1" dirty="0">
                <a:solidFill>
                  <a:schemeClr val="bg1"/>
                </a:solidFill>
              </a:rPr>
              <a:t>Alignment between Medicare and Medicaid programs is key to the financial sustainability of Medicaid programs</a:t>
            </a:r>
            <a:r>
              <a:rPr lang="en-US" b="1" strike="sngStrike" dirty="0">
                <a:solidFill>
                  <a:schemeClr val="bg1"/>
                </a:solidFill>
              </a:rPr>
              <a:t> </a:t>
            </a:r>
            <a:r>
              <a:rPr lang="en-US" b="1" dirty="0">
                <a:solidFill>
                  <a:schemeClr val="bg1"/>
                </a:solidFill>
              </a:rPr>
              <a:t>and Medicaid’s ability to manage LTSS and improve quality of life and outcomes.</a:t>
            </a:r>
          </a:p>
          <a:p>
            <a:pPr marL="0" indent="0" algn="ctr">
              <a:buNone/>
            </a:pPr>
            <a:endParaRPr lang="en-US" b="1" dirty="0">
              <a:solidFill>
                <a:schemeClr val="bg1"/>
              </a:solidFill>
            </a:endParaRPr>
          </a:p>
          <a:p>
            <a:pPr algn="ctr">
              <a:buFont typeface="Wingdings" panose="05000000000000000000" pitchFamily="2" charset="2"/>
              <a:buChar char="ü"/>
            </a:pPr>
            <a:endParaRPr lang="en-US" b="1" dirty="0">
              <a:solidFill>
                <a:schemeClr val="bg1"/>
              </a:solidFill>
            </a:endParaRPr>
          </a:p>
        </p:txBody>
      </p:sp>
      <p:sp>
        <p:nvSpPr>
          <p:cNvPr id="7" name="Slide Number Placeholder 6">
            <a:extLst>
              <a:ext uri="{FF2B5EF4-FFF2-40B4-BE49-F238E27FC236}">
                <a16:creationId xmlns:a16="http://schemas.microsoft.com/office/drawing/2014/main" id="{70E421C3-3845-4A33-85FE-455331FCD108}"/>
              </a:ext>
            </a:extLst>
          </p:cNvPr>
          <p:cNvSpPr>
            <a:spLocks noGrp="1"/>
          </p:cNvSpPr>
          <p:nvPr>
            <p:ph type="sldNum" sz="quarter" idx="12"/>
          </p:nvPr>
        </p:nvSpPr>
        <p:spPr/>
        <p:txBody>
          <a:bodyPr/>
          <a:lstStyle/>
          <a:p>
            <a:fld id="{6DB8AF30-1D46-4D28-93B7-68FD8A3E4CF7}" type="slidenum">
              <a:rPr lang="en-US" smtClean="0"/>
              <a:t>33</a:t>
            </a:fld>
            <a:endParaRPr lang="en-US"/>
          </a:p>
        </p:txBody>
      </p:sp>
      <p:cxnSp>
        <p:nvCxnSpPr>
          <p:cNvPr id="8" name="Straight Connector 7">
            <a:extLst>
              <a:ext uri="{FF2B5EF4-FFF2-40B4-BE49-F238E27FC236}">
                <a16:creationId xmlns:a16="http://schemas.microsoft.com/office/drawing/2014/main" id="{FAB16A33-8A71-435E-9D10-A2650687A2E1}"/>
              </a:ext>
            </a:extLst>
          </p:cNvPr>
          <p:cNvCxnSpPr/>
          <p:nvPr/>
        </p:nvCxnSpPr>
        <p:spPr>
          <a:xfrm>
            <a:off x="989517" y="1177081"/>
            <a:ext cx="1047750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71A26C21-2504-4DF6-8F58-8D3267820A3E}"/>
              </a:ext>
            </a:extLst>
          </p:cNvPr>
          <p:cNvSpPr/>
          <p:nvPr/>
        </p:nvSpPr>
        <p:spPr>
          <a:xfrm>
            <a:off x="124132" y="486517"/>
            <a:ext cx="752168" cy="7589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5</a:t>
            </a:r>
          </a:p>
        </p:txBody>
      </p:sp>
      <p:graphicFrame>
        <p:nvGraphicFramePr>
          <p:cNvPr id="12" name="Chart 11">
            <a:extLst>
              <a:ext uri="{FF2B5EF4-FFF2-40B4-BE49-F238E27FC236}">
                <a16:creationId xmlns:a16="http://schemas.microsoft.com/office/drawing/2014/main" id="{DB6F266F-C76A-4D0D-970C-3A3FFB8D5BBA}"/>
              </a:ext>
            </a:extLst>
          </p:cNvPr>
          <p:cNvGraphicFramePr>
            <a:graphicFrameLocks/>
          </p:cNvGraphicFramePr>
          <p:nvPr>
            <p:extLst>
              <p:ext uri="{D42A27DB-BD31-4B8C-83A1-F6EECF244321}">
                <p14:modId xmlns:p14="http://schemas.microsoft.com/office/powerpoint/2010/main" val="2135819873"/>
              </p:ext>
            </p:extLst>
          </p:nvPr>
        </p:nvGraphicFramePr>
        <p:xfrm>
          <a:off x="4742614" y="1543282"/>
          <a:ext cx="6244934" cy="462154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578322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BC700-2542-4288-AA35-A2E9563DC142}"/>
              </a:ext>
            </a:extLst>
          </p:cNvPr>
          <p:cNvSpPr>
            <a:spLocks noGrp="1"/>
          </p:cNvSpPr>
          <p:nvPr>
            <p:ph type="title"/>
          </p:nvPr>
        </p:nvSpPr>
        <p:spPr>
          <a:xfrm>
            <a:off x="992944" y="417581"/>
            <a:ext cx="10515600" cy="1011239"/>
          </a:xfrm>
        </p:spPr>
        <p:txBody>
          <a:bodyPr>
            <a:normAutofit/>
          </a:bodyPr>
          <a:lstStyle/>
          <a:p>
            <a:r>
              <a:rPr lang="en-US" sz="3600" b="1" dirty="0">
                <a:solidFill>
                  <a:schemeClr val="accent1"/>
                </a:solidFill>
              </a:rPr>
              <a:t>Focus On Housing And Other Social Determinants</a:t>
            </a:r>
          </a:p>
        </p:txBody>
      </p:sp>
      <p:sp>
        <p:nvSpPr>
          <p:cNvPr id="7" name="Content Placeholder 6">
            <a:extLst>
              <a:ext uri="{FF2B5EF4-FFF2-40B4-BE49-F238E27FC236}">
                <a16:creationId xmlns:a16="http://schemas.microsoft.com/office/drawing/2014/main" id="{300BBBA7-0F16-4625-94F4-51A53D6C2FCB}"/>
              </a:ext>
            </a:extLst>
          </p:cNvPr>
          <p:cNvSpPr>
            <a:spLocks noGrp="1"/>
          </p:cNvSpPr>
          <p:nvPr>
            <p:ph idx="1"/>
          </p:nvPr>
        </p:nvSpPr>
        <p:spPr>
          <a:xfrm>
            <a:off x="838200" y="1690688"/>
            <a:ext cx="10515600" cy="4351338"/>
          </a:xfrm>
        </p:spPr>
        <p:txBody>
          <a:bodyPr/>
          <a:lstStyle/>
          <a:p>
            <a:r>
              <a:rPr lang="en-US" dirty="0"/>
              <a:t>Housing related services: CMS informational bulletin outlines strategies that can be supported under Medicaid.</a:t>
            </a:r>
          </a:p>
          <a:p>
            <a:pPr lvl="1"/>
            <a:r>
              <a:rPr lang="en-US" dirty="0">
                <a:hlinkClick r:id="rId3"/>
              </a:rPr>
              <a:t>https://www.medicaid.gov/federal-policy-guidance/downloads/cib-06-26-2015.pdf</a:t>
            </a:r>
            <a:endParaRPr lang="en-US" dirty="0"/>
          </a:p>
          <a:p>
            <a:r>
              <a:rPr lang="en-US" dirty="0"/>
              <a:t>States increasingly leverage managed care plans to increase assessment and referral to community based services to address social determinants. </a:t>
            </a:r>
          </a:p>
          <a:p>
            <a:r>
              <a:rPr lang="en-US" dirty="0"/>
              <a:t>New CMS Innovation Acceleration Program opportunity: Housing Related Services and Partnerships (to promote community integration through LTSS).</a:t>
            </a:r>
          </a:p>
        </p:txBody>
      </p:sp>
      <p:sp>
        <p:nvSpPr>
          <p:cNvPr id="6" name="Slide Number Placeholder 5">
            <a:extLst>
              <a:ext uri="{FF2B5EF4-FFF2-40B4-BE49-F238E27FC236}">
                <a16:creationId xmlns:a16="http://schemas.microsoft.com/office/drawing/2014/main" id="{A2AC01C6-A007-4EE2-A3AB-BA30C0C52C4F}"/>
              </a:ext>
            </a:extLst>
          </p:cNvPr>
          <p:cNvSpPr>
            <a:spLocks noGrp="1"/>
          </p:cNvSpPr>
          <p:nvPr>
            <p:ph type="sldNum" sz="quarter" idx="12"/>
          </p:nvPr>
        </p:nvSpPr>
        <p:spPr/>
        <p:txBody>
          <a:bodyPr/>
          <a:lstStyle/>
          <a:p>
            <a:fld id="{6DB8AF30-1D46-4D28-93B7-68FD8A3E4CF7}" type="slidenum">
              <a:rPr lang="en-US" smtClean="0"/>
              <a:t>34</a:t>
            </a:fld>
            <a:endParaRPr lang="en-US"/>
          </a:p>
        </p:txBody>
      </p:sp>
      <p:cxnSp>
        <p:nvCxnSpPr>
          <p:cNvPr id="8" name="Straight Connector 7">
            <a:extLst>
              <a:ext uri="{FF2B5EF4-FFF2-40B4-BE49-F238E27FC236}">
                <a16:creationId xmlns:a16="http://schemas.microsoft.com/office/drawing/2014/main" id="{B47092FB-4BAF-4CB2-9441-A5970A35D5D7}"/>
              </a:ext>
            </a:extLst>
          </p:cNvPr>
          <p:cNvCxnSpPr/>
          <p:nvPr/>
        </p:nvCxnSpPr>
        <p:spPr>
          <a:xfrm>
            <a:off x="992944" y="1428820"/>
            <a:ext cx="1047750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9BB62BEC-B706-4E0D-8369-3A8665EC046D}"/>
              </a:ext>
            </a:extLst>
          </p:cNvPr>
          <p:cNvSpPr/>
          <p:nvPr/>
        </p:nvSpPr>
        <p:spPr>
          <a:xfrm>
            <a:off x="240776" y="543737"/>
            <a:ext cx="752168" cy="7589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6</a:t>
            </a:r>
          </a:p>
        </p:txBody>
      </p:sp>
    </p:spTree>
    <p:extLst>
      <p:ext uri="{BB962C8B-B14F-4D97-AF65-F5344CB8AC3E}">
        <p14:creationId xmlns:p14="http://schemas.microsoft.com/office/powerpoint/2010/main" val="31431556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8CC0D-1F9D-4BDD-8718-080BF93B381C}"/>
              </a:ext>
            </a:extLst>
          </p:cNvPr>
          <p:cNvSpPr>
            <a:spLocks noGrp="1"/>
          </p:cNvSpPr>
          <p:nvPr>
            <p:ph type="title"/>
          </p:nvPr>
        </p:nvSpPr>
        <p:spPr>
          <a:xfrm>
            <a:off x="963386" y="305272"/>
            <a:ext cx="10515600" cy="1325563"/>
          </a:xfrm>
        </p:spPr>
        <p:txBody>
          <a:bodyPr>
            <a:noAutofit/>
          </a:bodyPr>
          <a:lstStyle/>
          <a:p>
            <a:r>
              <a:rPr lang="en-US" sz="3600" b="1" dirty="0">
                <a:solidFill>
                  <a:schemeClr val="accent1"/>
                </a:solidFill>
              </a:rPr>
              <a:t>Develop LTSS Value-Based Payment Models</a:t>
            </a:r>
          </a:p>
        </p:txBody>
      </p:sp>
      <p:sp>
        <p:nvSpPr>
          <p:cNvPr id="5" name="Content Placeholder 4">
            <a:extLst>
              <a:ext uri="{FF2B5EF4-FFF2-40B4-BE49-F238E27FC236}">
                <a16:creationId xmlns:a16="http://schemas.microsoft.com/office/drawing/2014/main" id="{70DF1048-7857-4001-975A-7590DB4CA318}"/>
              </a:ext>
            </a:extLst>
          </p:cNvPr>
          <p:cNvSpPr>
            <a:spLocks noGrp="1"/>
          </p:cNvSpPr>
          <p:nvPr>
            <p:ph sz="half" idx="2"/>
          </p:nvPr>
        </p:nvSpPr>
        <p:spPr>
          <a:xfrm>
            <a:off x="8077200" y="1832850"/>
            <a:ext cx="2630129" cy="4523500"/>
          </a:xfrm>
          <a:solidFill>
            <a:schemeClr val="accent1">
              <a:lumMod val="20000"/>
              <a:lumOff val="80000"/>
            </a:schemeClr>
          </a:solidFill>
          <a:ln>
            <a:solidFill>
              <a:schemeClr val="accent6"/>
            </a:solidFill>
          </a:ln>
        </p:spPr>
        <p:txBody>
          <a:bodyPr>
            <a:normAutofit/>
          </a:bodyPr>
          <a:lstStyle/>
          <a:p>
            <a:pPr marL="0" indent="0" algn="ctr">
              <a:buNone/>
            </a:pPr>
            <a:r>
              <a:rPr lang="en-US" sz="1800" b="1" dirty="0"/>
              <a:t>KEY POINTS</a:t>
            </a:r>
          </a:p>
          <a:p>
            <a:pPr marL="0" indent="0">
              <a:buNone/>
            </a:pPr>
            <a:endParaRPr lang="en-US" sz="1800" dirty="0"/>
          </a:p>
          <a:p>
            <a:r>
              <a:rPr lang="en-US" sz="1800" dirty="0"/>
              <a:t>Must link payments to outcomes in an intentional manner. </a:t>
            </a:r>
          </a:p>
          <a:p>
            <a:endParaRPr lang="en-US" sz="1800" dirty="0"/>
          </a:p>
          <a:p>
            <a:r>
              <a:rPr lang="en-US" sz="1800" dirty="0"/>
              <a:t>New CMS Innovation Acceleration Program: Incentivizing Quality and Outcomes in Community Based LTSS Programs.</a:t>
            </a:r>
          </a:p>
          <a:p>
            <a:endParaRPr lang="en-US" sz="1800" dirty="0"/>
          </a:p>
        </p:txBody>
      </p:sp>
      <p:sp>
        <p:nvSpPr>
          <p:cNvPr id="8" name="Slide Number Placeholder 7">
            <a:extLst>
              <a:ext uri="{FF2B5EF4-FFF2-40B4-BE49-F238E27FC236}">
                <a16:creationId xmlns:a16="http://schemas.microsoft.com/office/drawing/2014/main" id="{3023C820-6D00-4902-BB7C-30B0828B6AFC}"/>
              </a:ext>
            </a:extLst>
          </p:cNvPr>
          <p:cNvSpPr>
            <a:spLocks noGrp="1"/>
          </p:cNvSpPr>
          <p:nvPr>
            <p:ph type="sldNum" sz="quarter" idx="12"/>
          </p:nvPr>
        </p:nvSpPr>
        <p:spPr/>
        <p:txBody>
          <a:bodyPr/>
          <a:lstStyle/>
          <a:p>
            <a:fld id="{6DB8AF30-1D46-4D28-93B7-68FD8A3E4CF7}" type="slidenum">
              <a:rPr lang="en-US" smtClean="0"/>
              <a:t>35</a:t>
            </a:fld>
            <a:endParaRPr lang="en-US"/>
          </a:p>
        </p:txBody>
      </p:sp>
      <p:graphicFrame>
        <p:nvGraphicFramePr>
          <p:cNvPr id="6" name="Diagram 5">
            <a:extLst>
              <a:ext uri="{FF2B5EF4-FFF2-40B4-BE49-F238E27FC236}">
                <a16:creationId xmlns:a16="http://schemas.microsoft.com/office/drawing/2014/main" id="{4520B9C4-534D-42F4-A0B9-4CF2C67D6AAA}"/>
              </a:ext>
            </a:extLst>
          </p:cNvPr>
          <p:cNvGraphicFramePr/>
          <p:nvPr>
            <p:extLst/>
          </p:nvPr>
        </p:nvGraphicFramePr>
        <p:xfrm>
          <a:off x="673652" y="2006297"/>
          <a:ext cx="6690534" cy="40842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9" name="Straight Connector 8">
            <a:extLst>
              <a:ext uri="{FF2B5EF4-FFF2-40B4-BE49-F238E27FC236}">
                <a16:creationId xmlns:a16="http://schemas.microsoft.com/office/drawing/2014/main" id="{CE097FC9-897E-47B6-98F9-0FE1BBFC7E68}"/>
              </a:ext>
            </a:extLst>
          </p:cNvPr>
          <p:cNvCxnSpPr/>
          <p:nvPr/>
        </p:nvCxnSpPr>
        <p:spPr>
          <a:xfrm>
            <a:off x="745971" y="1428820"/>
            <a:ext cx="1047750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0DB2E0AF-07BA-4783-AE76-3C1CF65FC0B3}"/>
              </a:ext>
            </a:extLst>
          </p:cNvPr>
          <p:cNvSpPr/>
          <p:nvPr/>
        </p:nvSpPr>
        <p:spPr>
          <a:xfrm>
            <a:off x="102511" y="588589"/>
            <a:ext cx="752168" cy="7589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7</a:t>
            </a:r>
          </a:p>
        </p:txBody>
      </p:sp>
    </p:spTree>
    <p:extLst>
      <p:ext uri="{BB962C8B-B14F-4D97-AF65-F5344CB8AC3E}">
        <p14:creationId xmlns:p14="http://schemas.microsoft.com/office/powerpoint/2010/main" val="42403628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15BF4-EC08-4C1E-B25A-6E9756BD8FFB}"/>
              </a:ext>
            </a:extLst>
          </p:cNvPr>
          <p:cNvSpPr>
            <a:spLocks noGrp="1"/>
          </p:cNvSpPr>
          <p:nvPr>
            <p:ph type="ctrTitle"/>
          </p:nvPr>
        </p:nvSpPr>
        <p:spPr>
          <a:xfrm>
            <a:off x="1524000" y="1122363"/>
            <a:ext cx="9011478" cy="2747272"/>
          </a:xfrm>
          <a:solidFill>
            <a:schemeClr val="accent1"/>
          </a:solidFill>
        </p:spPr>
        <p:txBody>
          <a:bodyPr anchor="ctr">
            <a:normAutofit/>
          </a:bodyPr>
          <a:lstStyle/>
          <a:p>
            <a:r>
              <a:rPr lang="en-US" sz="3600" b="1" dirty="0">
                <a:solidFill>
                  <a:schemeClr val="bg1"/>
                </a:solidFill>
              </a:rPr>
              <a:t>QUESTIONS FROM OUR AUDIENCE</a:t>
            </a:r>
            <a:br>
              <a:rPr lang="en-US" sz="3600" b="1" dirty="0">
                <a:solidFill>
                  <a:schemeClr val="bg1"/>
                </a:solidFill>
              </a:rPr>
            </a:br>
            <a:br>
              <a:rPr lang="en-US" sz="3600" b="1" dirty="0">
                <a:solidFill>
                  <a:schemeClr val="bg1"/>
                </a:solidFill>
              </a:rPr>
            </a:br>
            <a:r>
              <a:rPr lang="en-US" sz="3600" b="1" dirty="0">
                <a:solidFill>
                  <a:schemeClr val="bg1"/>
                </a:solidFill>
              </a:rPr>
              <a:t>Thank you for participating in this webinar. </a:t>
            </a:r>
          </a:p>
        </p:txBody>
      </p:sp>
      <p:sp>
        <p:nvSpPr>
          <p:cNvPr id="5" name="Slide Number Placeholder 4">
            <a:extLst>
              <a:ext uri="{FF2B5EF4-FFF2-40B4-BE49-F238E27FC236}">
                <a16:creationId xmlns:a16="http://schemas.microsoft.com/office/drawing/2014/main" id="{5EFCCD49-24C2-4AE4-A6CE-B388EFC30B63}"/>
              </a:ext>
            </a:extLst>
          </p:cNvPr>
          <p:cNvSpPr>
            <a:spLocks noGrp="1"/>
          </p:cNvSpPr>
          <p:nvPr>
            <p:ph type="sldNum" sz="quarter" idx="12"/>
          </p:nvPr>
        </p:nvSpPr>
        <p:spPr/>
        <p:txBody>
          <a:bodyPr/>
          <a:lstStyle/>
          <a:p>
            <a:fld id="{6DB8AF30-1D46-4D28-93B7-68FD8A3E4CF7}" type="slidenum">
              <a:rPr lang="en-US" smtClean="0"/>
              <a:t>36</a:t>
            </a:fld>
            <a:endParaRPr lang="en-US"/>
          </a:p>
        </p:txBody>
      </p:sp>
    </p:spTree>
    <p:extLst>
      <p:ext uri="{BB962C8B-B14F-4D97-AF65-F5344CB8AC3E}">
        <p14:creationId xmlns:p14="http://schemas.microsoft.com/office/powerpoint/2010/main" val="41377329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Shape 9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accent1"/>
              </a:buClr>
              <a:buSzPts val="3600"/>
              <a:buFont typeface="Calibri"/>
              <a:buNone/>
            </a:pPr>
            <a:r>
              <a:rPr lang="en-US" sz="3600" b="1" dirty="0">
                <a:solidFill>
                  <a:schemeClr val="accent1"/>
                </a:solidFill>
                <a:latin typeface="Calibri Light" panose="020F0302020204030204" pitchFamily="34" charset="0"/>
                <a:sym typeface="Calibri"/>
              </a:rPr>
              <a:t>HMA AND DPC WEBINAR TEAM </a:t>
            </a:r>
            <a:endParaRPr lang="en-US" sz="3600" dirty="0">
              <a:latin typeface="Calibri Light" panose="020F0302020204030204" pitchFamily="34" charset="0"/>
            </a:endParaRPr>
          </a:p>
        </p:txBody>
      </p:sp>
      <p:sp>
        <p:nvSpPr>
          <p:cNvPr id="99" name="Shape 99"/>
          <p:cNvSpPr/>
          <p:nvPr/>
        </p:nvSpPr>
        <p:spPr>
          <a:xfrm>
            <a:off x="745971" y="1871068"/>
            <a:ext cx="10046110" cy="4485282"/>
          </a:xfrm>
          <a:prstGeom prst="rect">
            <a:avLst/>
          </a:prstGeom>
          <a:noFill/>
          <a:ln>
            <a:noFill/>
          </a:ln>
        </p:spPr>
        <p:txBody>
          <a:bodyPr spcFirstLastPara="1" wrap="square" lIns="91425" tIns="45700" rIns="91425" bIns="45700" anchor="t" anchorCtr="0">
            <a:noAutofit/>
          </a:bodyPr>
          <a:lstStyle/>
          <a:p>
            <a:pPr marL="342900" lvl="0" indent="-342900">
              <a:lnSpc>
                <a:spcPct val="107000"/>
              </a:lnSpc>
              <a:buClr>
                <a:schemeClr val="dk1"/>
              </a:buClr>
              <a:buSzPts val="3600"/>
              <a:buFont typeface="Noto Sans Symbols"/>
              <a:buChar char="∙"/>
            </a:pPr>
            <a:r>
              <a:rPr lang="en-US" sz="2000" dirty="0">
                <a:solidFill>
                  <a:schemeClr val="dk1"/>
                </a:solidFill>
                <a:latin typeface="Calibri"/>
                <a:sym typeface="Calibri"/>
              </a:rPr>
              <a:t>The HMA team </a:t>
            </a:r>
            <a:r>
              <a:rPr lang="en-US" sz="2000" dirty="0">
                <a:solidFill>
                  <a:schemeClr val="dk1"/>
                </a:solidFill>
                <a:sym typeface="Calibri"/>
              </a:rPr>
              <a:t>including Sarah Barth, Ellen Breslin, Barbara Edwards, and Anissa Lambertino, </a:t>
            </a:r>
            <a:r>
              <a:rPr lang="en-US" sz="2000" dirty="0">
                <a:solidFill>
                  <a:schemeClr val="dk1"/>
                </a:solidFill>
                <a:latin typeface="Calibri"/>
                <a:sym typeface="Calibri"/>
              </a:rPr>
              <a:t>in partnership with Dennis </a:t>
            </a:r>
            <a:r>
              <a:rPr lang="en-US" sz="2000" dirty="0" err="1">
                <a:solidFill>
                  <a:schemeClr val="dk1"/>
                </a:solidFill>
                <a:latin typeface="Calibri"/>
                <a:sym typeface="Calibri"/>
              </a:rPr>
              <a:t>Heaphy</a:t>
            </a:r>
            <a:r>
              <a:rPr lang="en-US" sz="2000" dirty="0">
                <a:solidFill>
                  <a:schemeClr val="dk1"/>
                </a:solidFill>
                <a:latin typeface="Calibri"/>
                <a:sym typeface="Calibri"/>
              </a:rPr>
              <a:t> of the Disability Policy Consortium (DPC), prepared, presented and/or developed all content, key data points, “heat maps” and graphs for this presentation. </a:t>
            </a:r>
          </a:p>
          <a:p>
            <a:pPr marL="342900" marR="0" lvl="0" indent="-342900" algn="l" rtl="0">
              <a:lnSpc>
                <a:spcPct val="107000"/>
              </a:lnSpc>
              <a:spcBef>
                <a:spcPts val="0"/>
              </a:spcBef>
              <a:spcAft>
                <a:spcPts val="0"/>
              </a:spcAft>
              <a:buClr>
                <a:schemeClr val="dk1"/>
              </a:buClr>
              <a:buSzPts val="3600"/>
              <a:buFont typeface="Noto Sans Symbols"/>
              <a:buChar char="∙"/>
            </a:pPr>
            <a:endParaRPr lang="en-US" sz="2000" dirty="0">
              <a:solidFill>
                <a:schemeClr val="dk1"/>
              </a:solidFill>
              <a:latin typeface="Calibri"/>
              <a:sym typeface="Calibri"/>
            </a:endParaRPr>
          </a:p>
          <a:p>
            <a:pPr marL="342900" marR="0" lvl="0" indent="-342900" algn="l" rtl="0">
              <a:lnSpc>
                <a:spcPct val="107000"/>
              </a:lnSpc>
              <a:spcBef>
                <a:spcPts val="0"/>
              </a:spcBef>
              <a:spcAft>
                <a:spcPts val="0"/>
              </a:spcAft>
              <a:buClr>
                <a:schemeClr val="dk1"/>
              </a:buClr>
              <a:buSzPts val="3600"/>
              <a:buFont typeface="Noto Sans Symbols"/>
              <a:buChar char="∙"/>
            </a:pPr>
            <a:r>
              <a:rPr lang="en-US" sz="2000" dirty="0">
                <a:solidFill>
                  <a:schemeClr val="dk1"/>
                </a:solidFill>
                <a:latin typeface="Calibri"/>
                <a:sym typeface="Calibri"/>
              </a:rPr>
              <a:t>Please feel free to contact us if you have any questions: </a:t>
            </a:r>
          </a:p>
          <a:p>
            <a:pPr marL="342900" marR="0" lvl="0" indent="-342900" algn="l" rtl="0">
              <a:lnSpc>
                <a:spcPct val="107000"/>
              </a:lnSpc>
              <a:spcBef>
                <a:spcPts val="0"/>
              </a:spcBef>
              <a:spcAft>
                <a:spcPts val="0"/>
              </a:spcAft>
              <a:buClr>
                <a:schemeClr val="dk1"/>
              </a:buClr>
              <a:buSzPts val="3600"/>
              <a:buFont typeface="Noto Sans Symbols"/>
              <a:buChar char="∙"/>
            </a:pPr>
            <a:endParaRPr lang="en-US" sz="2000" dirty="0">
              <a:solidFill>
                <a:schemeClr val="dk1"/>
              </a:solidFill>
              <a:latin typeface="Calibri"/>
              <a:sym typeface="Calibri"/>
            </a:endParaRPr>
          </a:p>
          <a:p>
            <a:pPr marL="800100" lvl="1" indent="-342900">
              <a:lnSpc>
                <a:spcPct val="107000"/>
              </a:lnSpc>
              <a:buClr>
                <a:schemeClr val="dk1"/>
              </a:buClr>
              <a:buSzPts val="3600"/>
              <a:buFont typeface="Noto Sans Symbols"/>
              <a:buChar char="∙"/>
            </a:pPr>
            <a:r>
              <a:rPr lang="en-US" sz="2000" dirty="0">
                <a:solidFill>
                  <a:schemeClr val="dk1"/>
                </a:solidFill>
                <a:latin typeface="Calibri"/>
                <a:sym typeface="Calibri"/>
              </a:rPr>
              <a:t>Sarah Barth (HMA): </a:t>
            </a:r>
            <a:r>
              <a:rPr lang="en-US" sz="2000" dirty="0">
                <a:solidFill>
                  <a:schemeClr val="dk1"/>
                </a:solidFill>
                <a:latin typeface="Calibri"/>
                <a:sym typeface="Calibri"/>
                <a:hlinkClick r:id="rId3"/>
              </a:rPr>
              <a:t>sbarth@healthmanagement.com</a:t>
            </a:r>
            <a:r>
              <a:rPr lang="en-US" sz="2000" dirty="0">
                <a:solidFill>
                  <a:schemeClr val="dk1"/>
                </a:solidFill>
                <a:latin typeface="Calibri"/>
                <a:sym typeface="Calibri"/>
              </a:rPr>
              <a:t> </a:t>
            </a:r>
          </a:p>
          <a:p>
            <a:pPr marL="800100" lvl="1" indent="-342900">
              <a:lnSpc>
                <a:spcPct val="107000"/>
              </a:lnSpc>
              <a:buClr>
                <a:schemeClr val="dk1"/>
              </a:buClr>
              <a:buSzPts val="3600"/>
              <a:buFont typeface="Noto Sans Symbols"/>
              <a:buChar char="∙"/>
            </a:pPr>
            <a:r>
              <a:rPr lang="en-US" sz="2000" dirty="0">
                <a:solidFill>
                  <a:schemeClr val="dk1"/>
                </a:solidFill>
                <a:latin typeface="Calibri"/>
                <a:sym typeface="Calibri"/>
              </a:rPr>
              <a:t>Ellen Breslin (HMA): </a:t>
            </a:r>
            <a:r>
              <a:rPr lang="en-US" sz="2000" dirty="0">
                <a:solidFill>
                  <a:schemeClr val="dk1"/>
                </a:solidFill>
                <a:latin typeface="Calibri"/>
                <a:sym typeface="Calibri"/>
                <a:hlinkClick r:id="rId4"/>
              </a:rPr>
              <a:t>ebreslin@healthmanagement.com</a:t>
            </a:r>
            <a:r>
              <a:rPr lang="en-US" sz="2000" dirty="0">
                <a:solidFill>
                  <a:schemeClr val="dk1"/>
                </a:solidFill>
                <a:latin typeface="Calibri"/>
                <a:sym typeface="Calibri"/>
              </a:rPr>
              <a:t> </a:t>
            </a:r>
          </a:p>
          <a:p>
            <a:pPr marL="800100" lvl="1" indent="-342900">
              <a:lnSpc>
                <a:spcPct val="107000"/>
              </a:lnSpc>
              <a:buClr>
                <a:schemeClr val="dk1"/>
              </a:buClr>
              <a:buSzPts val="3600"/>
              <a:buFont typeface="Noto Sans Symbols"/>
              <a:buChar char="∙"/>
            </a:pPr>
            <a:r>
              <a:rPr lang="en-US" sz="2000" dirty="0">
                <a:solidFill>
                  <a:schemeClr val="dk1"/>
                </a:solidFill>
                <a:latin typeface="Calibri"/>
                <a:sym typeface="Calibri"/>
              </a:rPr>
              <a:t>Barbara Edwards (HMA): </a:t>
            </a:r>
            <a:r>
              <a:rPr lang="en-US" sz="2000" dirty="0">
                <a:solidFill>
                  <a:schemeClr val="dk1"/>
                </a:solidFill>
                <a:latin typeface="Calibri"/>
                <a:sym typeface="Calibri"/>
                <a:hlinkClick r:id="rId5"/>
              </a:rPr>
              <a:t>bedwards@healthmanagement.com</a:t>
            </a:r>
            <a:r>
              <a:rPr lang="en-US" sz="2000" dirty="0">
                <a:solidFill>
                  <a:schemeClr val="dk1"/>
                </a:solidFill>
                <a:latin typeface="Calibri"/>
                <a:sym typeface="Calibri"/>
              </a:rPr>
              <a:t> </a:t>
            </a:r>
          </a:p>
          <a:p>
            <a:pPr marL="800100" lvl="1" indent="-342900">
              <a:lnSpc>
                <a:spcPct val="107000"/>
              </a:lnSpc>
              <a:buClr>
                <a:schemeClr val="dk1"/>
              </a:buClr>
              <a:buSzPts val="3600"/>
              <a:buFont typeface="Noto Sans Symbols"/>
              <a:buChar char="∙"/>
            </a:pPr>
            <a:r>
              <a:rPr lang="en-US" sz="2000" dirty="0">
                <a:solidFill>
                  <a:schemeClr val="dk1"/>
                </a:solidFill>
                <a:latin typeface="Calibri"/>
                <a:sym typeface="Calibri"/>
              </a:rPr>
              <a:t>Anissa Lambertino (HMA):  </a:t>
            </a:r>
            <a:r>
              <a:rPr lang="en-US" sz="2000" dirty="0">
                <a:solidFill>
                  <a:schemeClr val="dk1"/>
                </a:solidFill>
                <a:latin typeface="Calibri"/>
                <a:sym typeface="Calibri"/>
                <a:hlinkClick r:id="rId6"/>
              </a:rPr>
              <a:t>alambertino@healthmanagement.com</a:t>
            </a:r>
            <a:r>
              <a:rPr lang="en-US" sz="2000" dirty="0">
                <a:solidFill>
                  <a:schemeClr val="dk1"/>
                </a:solidFill>
                <a:latin typeface="Calibri"/>
                <a:sym typeface="Calibri"/>
              </a:rPr>
              <a:t> </a:t>
            </a:r>
          </a:p>
          <a:p>
            <a:pPr marL="800100" lvl="1" indent="-342900">
              <a:lnSpc>
                <a:spcPct val="107000"/>
              </a:lnSpc>
              <a:buClr>
                <a:schemeClr val="dk1"/>
              </a:buClr>
              <a:buSzPts val="3600"/>
              <a:buFont typeface="Noto Sans Symbols"/>
              <a:buChar char="∙"/>
            </a:pPr>
            <a:r>
              <a:rPr lang="en-US" sz="2000" dirty="0">
                <a:solidFill>
                  <a:schemeClr val="dk1"/>
                </a:solidFill>
                <a:latin typeface="Calibri"/>
                <a:sym typeface="Calibri"/>
              </a:rPr>
              <a:t>Dennis </a:t>
            </a:r>
            <a:r>
              <a:rPr lang="en-US" sz="2000" dirty="0" err="1">
                <a:solidFill>
                  <a:schemeClr val="dk1"/>
                </a:solidFill>
                <a:latin typeface="Calibri"/>
                <a:sym typeface="Calibri"/>
              </a:rPr>
              <a:t>Heaphy</a:t>
            </a:r>
            <a:r>
              <a:rPr lang="en-US" sz="2000" dirty="0">
                <a:solidFill>
                  <a:schemeClr val="dk1"/>
                </a:solidFill>
                <a:latin typeface="Calibri"/>
                <a:sym typeface="Calibri"/>
              </a:rPr>
              <a:t> (DPC</a:t>
            </a:r>
            <a:r>
              <a:rPr lang="en-US" sz="2000" dirty="0">
                <a:solidFill>
                  <a:schemeClr val="dk1"/>
                </a:solidFill>
                <a:sym typeface="Calibri"/>
              </a:rPr>
              <a:t>): </a:t>
            </a:r>
            <a:r>
              <a:rPr lang="en-US" sz="2000" dirty="0">
                <a:solidFill>
                  <a:schemeClr val="dk1"/>
                </a:solidFill>
                <a:sym typeface="Calibri"/>
                <a:hlinkClick r:id="rId7"/>
              </a:rPr>
              <a:t>dheaphy@dpcma.org</a:t>
            </a:r>
            <a:endParaRPr lang="en-US" sz="2000" dirty="0">
              <a:solidFill>
                <a:schemeClr val="dk1"/>
              </a:solidFill>
              <a:sym typeface="Calibri"/>
            </a:endParaRPr>
          </a:p>
          <a:p>
            <a:pPr marL="342900" marR="0" lvl="0" indent="-342900" algn="l" rtl="0">
              <a:lnSpc>
                <a:spcPct val="107000"/>
              </a:lnSpc>
              <a:spcBef>
                <a:spcPts val="0"/>
              </a:spcBef>
              <a:spcAft>
                <a:spcPts val="0"/>
              </a:spcAft>
              <a:buClr>
                <a:schemeClr val="dk1"/>
              </a:buClr>
              <a:buSzPts val="3600"/>
              <a:buFont typeface="Noto Sans Symbols"/>
              <a:buChar char="∙"/>
            </a:pPr>
            <a:endParaRPr lang="en-US" sz="2000" dirty="0">
              <a:solidFill>
                <a:schemeClr val="dk1"/>
              </a:solidFill>
              <a:latin typeface="Calibri"/>
              <a:sym typeface="Calibri"/>
            </a:endParaRPr>
          </a:p>
        </p:txBody>
      </p:sp>
      <p:sp>
        <p:nvSpPr>
          <p:cNvPr id="101" name="Shape 10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888888"/>
                </a:solidFill>
                <a:latin typeface="Calibri"/>
                <a:ea typeface="Calibri"/>
                <a:cs typeface="Calibri"/>
                <a:sym typeface="Calibri"/>
              </a:rPr>
              <a:t>37</a:t>
            </a:fld>
            <a:endParaRPr sz="1200" b="0" i="0" u="none" strike="noStrike" cap="none">
              <a:solidFill>
                <a:srgbClr val="888888"/>
              </a:solidFill>
              <a:latin typeface="Calibri"/>
              <a:ea typeface="Calibri"/>
              <a:cs typeface="Calibri"/>
              <a:sym typeface="Calibri"/>
            </a:endParaRPr>
          </a:p>
        </p:txBody>
      </p:sp>
      <p:cxnSp>
        <p:nvCxnSpPr>
          <p:cNvPr id="6" name="Straight Connector 5">
            <a:extLst>
              <a:ext uri="{FF2B5EF4-FFF2-40B4-BE49-F238E27FC236}">
                <a16:creationId xmlns:a16="http://schemas.microsoft.com/office/drawing/2014/main" id="{3F065116-D6FE-4E01-91F0-FD5ACBE45AD4}"/>
              </a:ext>
            </a:extLst>
          </p:cNvPr>
          <p:cNvCxnSpPr/>
          <p:nvPr/>
        </p:nvCxnSpPr>
        <p:spPr>
          <a:xfrm>
            <a:off x="745971" y="1428820"/>
            <a:ext cx="10477500"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69040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958E7-CF28-492B-B670-EC9EB124FE2D}"/>
              </a:ext>
            </a:extLst>
          </p:cNvPr>
          <p:cNvSpPr>
            <a:spLocks noGrp="1"/>
          </p:cNvSpPr>
          <p:nvPr>
            <p:ph type="title"/>
          </p:nvPr>
        </p:nvSpPr>
        <p:spPr>
          <a:xfrm>
            <a:off x="424741" y="312591"/>
            <a:ext cx="10515600" cy="1325563"/>
          </a:xfrm>
        </p:spPr>
        <p:txBody>
          <a:bodyPr>
            <a:normAutofit/>
          </a:bodyPr>
          <a:lstStyle/>
          <a:p>
            <a:r>
              <a:rPr lang="en-US" sz="3600" b="1" dirty="0">
                <a:solidFill>
                  <a:schemeClr val="accent1"/>
                </a:solidFill>
              </a:rPr>
              <a:t>Medicaid’s Big Role In LTSS</a:t>
            </a:r>
          </a:p>
        </p:txBody>
      </p:sp>
      <p:sp>
        <p:nvSpPr>
          <p:cNvPr id="6" name="Slide Number Placeholder 5">
            <a:extLst>
              <a:ext uri="{FF2B5EF4-FFF2-40B4-BE49-F238E27FC236}">
                <a16:creationId xmlns:a16="http://schemas.microsoft.com/office/drawing/2014/main" id="{05CF0DCE-C5AA-472D-A68C-4AC8BCB849B6}"/>
              </a:ext>
            </a:extLst>
          </p:cNvPr>
          <p:cNvSpPr>
            <a:spLocks noGrp="1"/>
          </p:cNvSpPr>
          <p:nvPr>
            <p:ph type="sldNum" sz="quarter" idx="12"/>
          </p:nvPr>
        </p:nvSpPr>
        <p:spPr/>
        <p:txBody>
          <a:bodyPr/>
          <a:lstStyle/>
          <a:p>
            <a:fld id="{6DB8AF30-1D46-4D28-93B7-68FD8A3E4CF7}" type="slidenum">
              <a:rPr lang="en-US" smtClean="0"/>
              <a:t>4</a:t>
            </a:fld>
            <a:endParaRPr lang="en-US"/>
          </a:p>
        </p:txBody>
      </p:sp>
      <p:cxnSp>
        <p:nvCxnSpPr>
          <p:cNvPr id="9" name="Straight Connector 8">
            <a:extLst>
              <a:ext uri="{FF2B5EF4-FFF2-40B4-BE49-F238E27FC236}">
                <a16:creationId xmlns:a16="http://schemas.microsoft.com/office/drawing/2014/main" id="{D23CCF02-A43D-4136-92FC-DAAFCC3B7A3B}"/>
              </a:ext>
            </a:extLst>
          </p:cNvPr>
          <p:cNvCxnSpPr/>
          <p:nvPr/>
        </p:nvCxnSpPr>
        <p:spPr>
          <a:xfrm>
            <a:off x="462841" y="1329067"/>
            <a:ext cx="10477500" cy="0"/>
          </a:xfrm>
          <a:prstGeom prst="line">
            <a:avLst/>
          </a:prstGeom>
          <a:ln w="76200"/>
        </p:spPr>
        <p:style>
          <a:lnRef idx="1">
            <a:schemeClr val="accent1"/>
          </a:lnRef>
          <a:fillRef idx="0">
            <a:schemeClr val="accent1"/>
          </a:fillRef>
          <a:effectRef idx="0">
            <a:schemeClr val="accent1"/>
          </a:effectRef>
          <a:fontRef idx="minor">
            <a:schemeClr val="tx1"/>
          </a:fontRef>
        </p:style>
      </p:cxnSp>
      <p:graphicFrame>
        <p:nvGraphicFramePr>
          <p:cNvPr id="11" name="Chart 10">
            <a:extLst>
              <a:ext uri="{FF2B5EF4-FFF2-40B4-BE49-F238E27FC236}">
                <a16:creationId xmlns:a16="http://schemas.microsoft.com/office/drawing/2014/main" id="{89DEB931-3983-45D0-945B-379F2A34AC2D}"/>
              </a:ext>
            </a:extLst>
          </p:cNvPr>
          <p:cNvGraphicFramePr>
            <a:graphicFrameLocks/>
          </p:cNvGraphicFramePr>
          <p:nvPr>
            <p:extLst/>
          </p:nvPr>
        </p:nvGraphicFramePr>
        <p:xfrm>
          <a:off x="462840" y="1722636"/>
          <a:ext cx="5103073" cy="388014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a:extLst>
              <a:ext uri="{FF2B5EF4-FFF2-40B4-BE49-F238E27FC236}">
                <a16:creationId xmlns:a16="http://schemas.microsoft.com/office/drawing/2014/main" id="{80F17884-0B7D-4E64-88A5-238618554F1E}"/>
              </a:ext>
            </a:extLst>
          </p:cNvPr>
          <p:cNvGraphicFramePr>
            <a:graphicFrameLocks/>
          </p:cNvGraphicFramePr>
          <p:nvPr>
            <p:extLst/>
          </p:nvPr>
        </p:nvGraphicFramePr>
        <p:xfrm>
          <a:off x="6027420" y="1722636"/>
          <a:ext cx="4912921" cy="388014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4567967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04898DC-22C9-415B-86C1-963E4FF770C1}"/>
              </a:ext>
            </a:extLst>
          </p:cNvPr>
          <p:cNvSpPr>
            <a:spLocks noGrp="1"/>
          </p:cNvSpPr>
          <p:nvPr>
            <p:ph type="sldNum" sz="quarter" idx="12"/>
          </p:nvPr>
        </p:nvSpPr>
        <p:spPr/>
        <p:txBody>
          <a:bodyPr/>
          <a:lstStyle/>
          <a:p>
            <a:fld id="{6DB8AF30-1D46-4D28-93B7-68FD8A3E4CF7}" type="slidenum">
              <a:rPr lang="en-US" smtClean="0"/>
              <a:t>5</a:t>
            </a:fld>
            <a:endParaRPr lang="en-US" dirty="0"/>
          </a:p>
        </p:txBody>
      </p:sp>
      <p:graphicFrame>
        <p:nvGraphicFramePr>
          <p:cNvPr id="12" name="Chart 11">
            <a:extLst>
              <a:ext uri="{FF2B5EF4-FFF2-40B4-BE49-F238E27FC236}">
                <a16:creationId xmlns:a16="http://schemas.microsoft.com/office/drawing/2014/main" id="{385315A8-2BF4-4D39-B751-33F0E23B1268}"/>
              </a:ext>
            </a:extLst>
          </p:cNvPr>
          <p:cNvGraphicFramePr>
            <a:graphicFrameLocks/>
          </p:cNvGraphicFramePr>
          <p:nvPr>
            <p:extLst/>
          </p:nvPr>
        </p:nvGraphicFramePr>
        <p:xfrm>
          <a:off x="1050233" y="1730444"/>
          <a:ext cx="6132445" cy="4625905"/>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a:extLst>
              <a:ext uri="{FF2B5EF4-FFF2-40B4-BE49-F238E27FC236}">
                <a16:creationId xmlns:a16="http://schemas.microsoft.com/office/drawing/2014/main" id="{D988833B-62CC-4668-AD14-4AD41F89D663}"/>
              </a:ext>
            </a:extLst>
          </p:cNvPr>
          <p:cNvSpPr txBox="1"/>
          <p:nvPr/>
        </p:nvSpPr>
        <p:spPr>
          <a:xfrm>
            <a:off x="7671020" y="1555035"/>
            <a:ext cx="3682780" cy="4739759"/>
          </a:xfrm>
          <a:prstGeom prst="rect">
            <a:avLst/>
          </a:prstGeom>
          <a:solidFill>
            <a:schemeClr val="accent1">
              <a:lumMod val="20000"/>
              <a:lumOff val="80000"/>
            </a:schemeClr>
          </a:solidFill>
        </p:spPr>
        <p:txBody>
          <a:bodyPr wrap="square" rtlCol="0">
            <a:spAutoFit/>
          </a:bodyPr>
          <a:lstStyle/>
          <a:p>
            <a:pPr algn="ctr"/>
            <a:r>
              <a:rPr lang="en-US" b="1" dirty="0"/>
              <a:t>KEY POINTS</a:t>
            </a:r>
          </a:p>
          <a:p>
            <a:endParaRPr lang="en-US" dirty="0"/>
          </a:p>
          <a:p>
            <a:pPr marL="285750" indent="-285750">
              <a:buFont typeface="Arial" panose="020B0604020202020204" pitchFamily="34" charset="0"/>
              <a:buChar char="•"/>
            </a:pPr>
            <a:r>
              <a:rPr lang="en-US" dirty="0"/>
              <a:t>5.2 million persons received Medicaid LTSS in CY 2013, based on CMS estimates. Data is imperfect.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1.5 million (or 28% of people who received LTSS from Medicaid) received only institutional services.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Adults with disabilities and Adults 65+ represent about 85% of the people who receive LTSS. </a:t>
            </a:r>
          </a:p>
          <a:p>
            <a:endParaRPr lang="en-US" dirty="0"/>
          </a:p>
          <a:p>
            <a:r>
              <a:rPr lang="en-US" sz="1400" b="1" dirty="0"/>
              <a:t>Source: CMS, Sept. 2017. </a:t>
            </a:r>
          </a:p>
        </p:txBody>
      </p:sp>
      <p:sp>
        <p:nvSpPr>
          <p:cNvPr id="4" name="TextBox 3">
            <a:extLst>
              <a:ext uri="{FF2B5EF4-FFF2-40B4-BE49-F238E27FC236}">
                <a16:creationId xmlns:a16="http://schemas.microsoft.com/office/drawing/2014/main" id="{A9B814E7-4C53-4E51-A81C-44131B270A7E}"/>
              </a:ext>
            </a:extLst>
          </p:cNvPr>
          <p:cNvSpPr txBox="1"/>
          <p:nvPr/>
        </p:nvSpPr>
        <p:spPr>
          <a:xfrm>
            <a:off x="1753082" y="2817671"/>
            <a:ext cx="2264899" cy="923330"/>
          </a:xfrm>
          <a:prstGeom prst="rect">
            <a:avLst/>
          </a:prstGeom>
          <a:solidFill>
            <a:schemeClr val="accent1">
              <a:lumMod val="20000"/>
              <a:lumOff val="80000"/>
            </a:schemeClr>
          </a:solidFill>
        </p:spPr>
        <p:txBody>
          <a:bodyPr wrap="square" rtlCol="0">
            <a:spAutoFit/>
          </a:bodyPr>
          <a:lstStyle/>
          <a:p>
            <a:r>
              <a:rPr lang="en-US" b="1" dirty="0"/>
              <a:t>LTSS = $158.2 billion across institutional and HCBS settings. </a:t>
            </a:r>
          </a:p>
        </p:txBody>
      </p:sp>
      <p:sp>
        <p:nvSpPr>
          <p:cNvPr id="7" name="TextBox 6">
            <a:extLst>
              <a:ext uri="{FF2B5EF4-FFF2-40B4-BE49-F238E27FC236}">
                <a16:creationId xmlns:a16="http://schemas.microsoft.com/office/drawing/2014/main" id="{EB18A970-AF8F-4FC1-8C75-884A72857904}"/>
              </a:ext>
            </a:extLst>
          </p:cNvPr>
          <p:cNvSpPr txBox="1"/>
          <p:nvPr/>
        </p:nvSpPr>
        <p:spPr>
          <a:xfrm>
            <a:off x="4920670" y="2586839"/>
            <a:ext cx="2562904" cy="2031325"/>
          </a:xfrm>
          <a:prstGeom prst="rect">
            <a:avLst/>
          </a:prstGeom>
          <a:solidFill>
            <a:schemeClr val="accent1">
              <a:lumMod val="20000"/>
              <a:lumOff val="80000"/>
            </a:schemeClr>
          </a:solidFill>
          <a:ln>
            <a:solidFill>
              <a:srgbClr val="FF0000"/>
            </a:solidFill>
          </a:ln>
        </p:spPr>
        <p:txBody>
          <a:bodyPr wrap="square" rtlCol="0">
            <a:spAutoFit/>
          </a:bodyPr>
          <a:lstStyle/>
          <a:p>
            <a:r>
              <a:rPr lang="en-US" b="1" dirty="0">
                <a:solidFill>
                  <a:srgbClr val="FF0000"/>
                </a:solidFill>
              </a:rPr>
              <a:t>IMPORTANT: </a:t>
            </a:r>
            <a:endParaRPr lang="en-US" dirty="0"/>
          </a:p>
          <a:p>
            <a:r>
              <a:rPr lang="en-US" dirty="0"/>
              <a:t>Many individuals who receive Medicaid-funded LTSS are also dual eligible individuals, who are covered under both Medicare and Medicaid.</a:t>
            </a:r>
          </a:p>
        </p:txBody>
      </p:sp>
      <p:cxnSp>
        <p:nvCxnSpPr>
          <p:cNvPr id="9" name="Straight Connector 8">
            <a:extLst>
              <a:ext uri="{FF2B5EF4-FFF2-40B4-BE49-F238E27FC236}">
                <a16:creationId xmlns:a16="http://schemas.microsoft.com/office/drawing/2014/main" id="{D187A724-9CAD-417F-8662-261717579C8F}"/>
              </a:ext>
            </a:extLst>
          </p:cNvPr>
          <p:cNvCxnSpPr/>
          <p:nvPr/>
        </p:nvCxnSpPr>
        <p:spPr>
          <a:xfrm>
            <a:off x="479271" y="1230038"/>
            <a:ext cx="1047750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8E162B8F-8CC6-4D12-B296-DA57379A9B18}"/>
              </a:ext>
            </a:extLst>
          </p:cNvPr>
          <p:cNvSpPr txBox="1">
            <a:spLocks/>
          </p:cNvSpPr>
          <p:nvPr/>
        </p:nvSpPr>
        <p:spPr>
          <a:xfrm>
            <a:off x="424741" y="31259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accent1"/>
                </a:solidFill>
              </a:rPr>
              <a:t>Over 5 Million People Depend on Medicaid-Funded LTSS</a:t>
            </a:r>
          </a:p>
        </p:txBody>
      </p:sp>
    </p:spTree>
    <p:extLst>
      <p:ext uri="{BB962C8B-B14F-4D97-AF65-F5344CB8AC3E}">
        <p14:creationId xmlns:p14="http://schemas.microsoft.com/office/powerpoint/2010/main" val="38202720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04898DC-22C9-415B-86C1-963E4FF770C1}"/>
              </a:ext>
            </a:extLst>
          </p:cNvPr>
          <p:cNvSpPr>
            <a:spLocks noGrp="1"/>
          </p:cNvSpPr>
          <p:nvPr>
            <p:ph type="sldNum" sz="quarter" idx="12"/>
          </p:nvPr>
        </p:nvSpPr>
        <p:spPr/>
        <p:txBody>
          <a:bodyPr/>
          <a:lstStyle/>
          <a:p>
            <a:fld id="{6DB8AF30-1D46-4D28-93B7-68FD8A3E4CF7}" type="slidenum">
              <a:rPr lang="en-US" smtClean="0"/>
              <a:t>6</a:t>
            </a:fld>
            <a:endParaRPr lang="en-US" dirty="0"/>
          </a:p>
        </p:txBody>
      </p:sp>
      <p:cxnSp>
        <p:nvCxnSpPr>
          <p:cNvPr id="9" name="Straight Connector 8">
            <a:extLst>
              <a:ext uri="{FF2B5EF4-FFF2-40B4-BE49-F238E27FC236}">
                <a16:creationId xmlns:a16="http://schemas.microsoft.com/office/drawing/2014/main" id="{D187A724-9CAD-417F-8662-261717579C8F}"/>
              </a:ext>
            </a:extLst>
          </p:cNvPr>
          <p:cNvCxnSpPr/>
          <p:nvPr/>
        </p:nvCxnSpPr>
        <p:spPr>
          <a:xfrm>
            <a:off x="479271" y="1230038"/>
            <a:ext cx="1047750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8E162B8F-8CC6-4D12-B296-DA57379A9B18}"/>
              </a:ext>
            </a:extLst>
          </p:cNvPr>
          <p:cNvSpPr txBox="1">
            <a:spLocks/>
          </p:cNvSpPr>
          <p:nvPr/>
        </p:nvSpPr>
        <p:spPr>
          <a:xfrm>
            <a:off x="424741" y="31259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accent1"/>
                </a:solidFill>
              </a:rPr>
              <a:t>Why Medicaid? LTSS is Unaffordable to Most Individuals</a:t>
            </a:r>
          </a:p>
        </p:txBody>
      </p:sp>
      <p:graphicFrame>
        <p:nvGraphicFramePr>
          <p:cNvPr id="11" name="Chart 10">
            <a:extLst>
              <a:ext uri="{FF2B5EF4-FFF2-40B4-BE49-F238E27FC236}">
                <a16:creationId xmlns:a16="http://schemas.microsoft.com/office/drawing/2014/main" id="{0218814C-C378-4B35-A9DC-C0528DBBF246}"/>
              </a:ext>
            </a:extLst>
          </p:cNvPr>
          <p:cNvGraphicFramePr>
            <a:graphicFrameLocks/>
          </p:cNvGraphicFramePr>
          <p:nvPr>
            <p:extLst/>
          </p:nvPr>
        </p:nvGraphicFramePr>
        <p:xfrm>
          <a:off x="608612" y="1628590"/>
          <a:ext cx="7025639" cy="4665662"/>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Box 16">
            <a:extLst>
              <a:ext uri="{FF2B5EF4-FFF2-40B4-BE49-F238E27FC236}">
                <a16:creationId xmlns:a16="http://schemas.microsoft.com/office/drawing/2014/main" id="{D7125E47-C043-4784-B1DB-D1529709ED2C}"/>
              </a:ext>
            </a:extLst>
          </p:cNvPr>
          <p:cNvSpPr txBox="1"/>
          <p:nvPr/>
        </p:nvSpPr>
        <p:spPr>
          <a:xfrm>
            <a:off x="7918903" y="1616048"/>
            <a:ext cx="3510116" cy="4893647"/>
          </a:xfrm>
          <a:prstGeom prst="rect">
            <a:avLst/>
          </a:prstGeom>
          <a:solidFill>
            <a:schemeClr val="accent1">
              <a:lumMod val="20000"/>
              <a:lumOff val="80000"/>
            </a:schemeClr>
          </a:solidFill>
        </p:spPr>
        <p:txBody>
          <a:bodyPr wrap="square" rtlCol="0">
            <a:spAutoFit/>
          </a:bodyPr>
          <a:lstStyle/>
          <a:p>
            <a:pPr algn="ctr"/>
            <a:r>
              <a:rPr lang="en-US" b="1" dirty="0"/>
              <a:t>KEY POINTS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The national median annual cost of care for homemaker services is $47,934.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Cost of homemaker services is: </a:t>
            </a:r>
          </a:p>
          <a:p>
            <a:pPr marL="800100" lvl="1" indent="-342900">
              <a:buFont typeface="Arial" panose="020B0604020202020204" pitchFamily="34" charset="0"/>
              <a:buChar char="•"/>
            </a:pPr>
            <a:r>
              <a:rPr lang="en-US" dirty="0"/>
              <a:t>Nearly 3 x higher than the income of a 2 person-household living at the Federal Poverty Level (FPL);  and </a:t>
            </a:r>
          </a:p>
          <a:p>
            <a:pPr marL="800100" lvl="1" indent="-342900">
              <a:buFont typeface="Arial" panose="020B0604020202020204" pitchFamily="34" charset="0"/>
              <a:buChar char="•"/>
            </a:pPr>
            <a:r>
              <a:rPr lang="en-US" dirty="0"/>
              <a:t>1.2 x higher than the median household income for a 65+ household.</a:t>
            </a:r>
          </a:p>
          <a:p>
            <a:endParaRPr lang="en-US" sz="1400" dirty="0"/>
          </a:p>
          <a:p>
            <a:r>
              <a:rPr lang="en-US" sz="1400" b="1" dirty="0"/>
              <a:t>Source data:  HMA using cost data from Genworth, 2017.</a:t>
            </a:r>
          </a:p>
        </p:txBody>
      </p:sp>
    </p:spTree>
    <p:extLst>
      <p:ext uri="{BB962C8B-B14F-4D97-AF65-F5344CB8AC3E}">
        <p14:creationId xmlns:p14="http://schemas.microsoft.com/office/powerpoint/2010/main" val="26048428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9403" y="524880"/>
            <a:ext cx="10869507" cy="422562"/>
          </a:xfrm>
        </p:spPr>
        <p:txBody>
          <a:bodyPr>
            <a:noAutofit/>
          </a:bodyPr>
          <a:lstStyle/>
          <a:p>
            <a:r>
              <a:rPr lang="en-US" sz="3600" b="1" dirty="0">
                <a:solidFill>
                  <a:schemeClr val="accent1"/>
                </a:solidFill>
              </a:rPr>
              <a:t>We Have NOT Found An Alternative To Medicaid Financing</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237" y="1547858"/>
            <a:ext cx="6649496" cy="4759593"/>
          </a:xfrm>
          <a:prstGeom prst="rect">
            <a:avLst/>
          </a:prstGeom>
          <a:ln w="38100">
            <a:solidFill>
              <a:schemeClr val="accent1"/>
            </a:solidFill>
          </a:ln>
        </p:spPr>
      </p:pic>
      <p:cxnSp>
        <p:nvCxnSpPr>
          <p:cNvPr id="8" name="Straight Connector 7"/>
          <p:cNvCxnSpPr/>
          <p:nvPr/>
        </p:nvCxnSpPr>
        <p:spPr>
          <a:xfrm>
            <a:off x="639403" y="1131075"/>
            <a:ext cx="1047750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9426B23A-0FFE-4152-97AC-77EB9D414A9A}"/>
              </a:ext>
            </a:extLst>
          </p:cNvPr>
          <p:cNvSpPr>
            <a:spLocks noGrp="1"/>
          </p:cNvSpPr>
          <p:nvPr>
            <p:ph type="sldNum" sz="quarter" idx="12"/>
          </p:nvPr>
        </p:nvSpPr>
        <p:spPr/>
        <p:txBody>
          <a:bodyPr/>
          <a:lstStyle/>
          <a:p>
            <a:fld id="{96CB19B3-79EA-49F6-A400-D22C42031AA8}" type="slidenum">
              <a:rPr lang="en-US" smtClean="0"/>
              <a:t>7</a:t>
            </a:fld>
            <a:endParaRPr lang="en-US" dirty="0"/>
          </a:p>
        </p:txBody>
      </p:sp>
      <p:sp>
        <p:nvSpPr>
          <p:cNvPr id="10" name="TextBox 9">
            <a:extLst>
              <a:ext uri="{FF2B5EF4-FFF2-40B4-BE49-F238E27FC236}">
                <a16:creationId xmlns:a16="http://schemas.microsoft.com/office/drawing/2014/main" id="{40FC27E2-A95B-453E-8773-663CED197EEB}"/>
              </a:ext>
            </a:extLst>
          </p:cNvPr>
          <p:cNvSpPr txBox="1"/>
          <p:nvPr/>
        </p:nvSpPr>
        <p:spPr>
          <a:xfrm>
            <a:off x="7740390" y="1547858"/>
            <a:ext cx="3278039" cy="4339650"/>
          </a:xfrm>
          <a:prstGeom prst="rect">
            <a:avLst/>
          </a:prstGeom>
          <a:solidFill>
            <a:schemeClr val="accent1">
              <a:lumMod val="20000"/>
              <a:lumOff val="80000"/>
            </a:schemeClr>
          </a:solidFill>
        </p:spPr>
        <p:txBody>
          <a:bodyPr wrap="square" rtlCol="0">
            <a:spAutoFit/>
          </a:bodyPr>
          <a:lstStyle/>
          <a:p>
            <a:pPr algn="ctr"/>
            <a:r>
              <a:rPr lang="en-US" b="1" dirty="0"/>
              <a:t>KEY POINTS</a:t>
            </a:r>
          </a:p>
          <a:p>
            <a:endParaRPr lang="en-US" dirty="0"/>
          </a:p>
          <a:p>
            <a:pPr marL="285750" indent="-285750">
              <a:buFont typeface="Arial" panose="020B0604020202020204" pitchFamily="34" charset="0"/>
              <a:buChar char="•"/>
            </a:pPr>
            <a:r>
              <a:rPr lang="en-US" dirty="0"/>
              <a:t>Private LTSS coverage has not made significant inroads among Baby Boomers – and new sales are declining.</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New private long-term insurance policies for healthy 55-year old couple: between </a:t>
            </a:r>
            <a:r>
              <a:rPr lang="en-US" b="1" dirty="0"/>
              <a:t>$2,000-$5,000 a year for life.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r>
              <a:rPr lang="en-US" sz="1400" b="1" dirty="0"/>
              <a:t>Source: The Urban Institute, “Who is Covered by Private Long-Term Care Insurance?” </a:t>
            </a:r>
          </a:p>
        </p:txBody>
      </p:sp>
    </p:spTree>
    <p:extLst>
      <p:ext uri="{BB962C8B-B14F-4D97-AF65-F5344CB8AC3E}">
        <p14:creationId xmlns:p14="http://schemas.microsoft.com/office/powerpoint/2010/main" val="35201579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Shape 237"/>
          <p:cNvSpPr txBox="1">
            <a:spLocks noGrp="1"/>
          </p:cNvSpPr>
          <p:nvPr>
            <p:ph type="title"/>
          </p:nvPr>
        </p:nvSpPr>
        <p:spPr>
          <a:xfrm>
            <a:off x="745970" y="310348"/>
            <a:ext cx="10329533"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accent1"/>
              </a:buClr>
              <a:buSzPts val="3200"/>
              <a:buFont typeface="Calibri"/>
              <a:buNone/>
            </a:pPr>
            <a:r>
              <a:rPr lang="en-US" sz="3600" b="1" i="0" u="none" strike="noStrike" cap="none" dirty="0">
                <a:solidFill>
                  <a:schemeClr val="accent1"/>
                </a:solidFill>
                <a:latin typeface="Calibri Light" panose="020F0302020204030204" pitchFamily="34" charset="0"/>
                <a:ea typeface="Calibri"/>
                <a:cs typeface="Calibri"/>
                <a:sym typeface="Calibri"/>
              </a:rPr>
              <a:t>Growth in HCBS Expenditures Continues</a:t>
            </a:r>
            <a:endParaRPr sz="3600" dirty="0">
              <a:latin typeface="Calibri Light" panose="020F0302020204030204" pitchFamily="34" charset="0"/>
            </a:endParaRPr>
          </a:p>
        </p:txBody>
      </p:sp>
      <p:sp>
        <p:nvSpPr>
          <p:cNvPr id="239" name="Shape 2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latin typeface="Calibri"/>
                <a:ea typeface="Calibri"/>
                <a:cs typeface="Calibri"/>
                <a:sym typeface="Calibri"/>
              </a:rPr>
              <a:t>8</a:t>
            </a:fld>
            <a:endParaRPr sz="1200">
              <a:solidFill>
                <a:srgbClr val="888888"/>
              </a:solidFill>
              <a:latin typeface="Calibri"/>
              <a:ea typeface="Calibri"/>
              <a:cs typeface="Calibri"/>
              <a:sym typeface="Calibri"/>
            </a:endParaRPr>
          </a:p>
        </p:txBody>
      </p:sp>
      <p:sp>
        <p:nvSpPr>
          <p:cNvPr id="240" name="Shape 240"/>
          <p:cNvSpPr txBox="1"/>
          <p:nvPr/>
        </p:nvSpPr>
        <p:spPr>
          <a:xfrm>
            <a:off x="7869971" y="1652122"/>
            <a:ext cx="3619022" cy="4704228"/>
          </a:xfrm>
          <a:prstGeom prst="rect">
            <a:avLst/>
          </a:prstGeom>
          <a:solidFill>
            <a:srgbClr val="D8E2F3"/>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dirty="0">
                <a:solidFill>
                  <a:schemeClr val="dk1"/>
                </a:solidFill>
                <a:latin typeface="Calibri"/>
                <a:ea typeface="Calibri"/>
                <a:cs typeface="Calibri"/>
                <a:sym typeface="Calibri"/>
              </a:rPr>
              <a:t>KEY POINTS</a:t>
            </a:r>
            <a:endParaRPr sz="1800" b="1"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800"/>
              <a:buFont typeface="Arial"/>
              <a:buChar char="•"/>
            </a:pPr>
            <a:endParaRPr lang="en-US" sz="1800"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800"/>
              <a:buFont typeface="Arial"/>
              <a:buChar char="•"/>
            </a:pPr>
            <a:r>
              <a:rPr lang="en-US" sz="1800" dirty="0">
                <a:solidFill>
                  <a:schemeClr val="dk1"/>
                </a:solidFill>
                <a:ea typeface="Calibri"/>
                <a:cs typeface="Calibri"/>
                <a:sym typeface="Calibri"/>
              </a:rPr>
              <a:t>Growth in HCBS underscores progress, </a:t>
            </a:r>
            <a:r>
              <a:rPr lang="en-US" dirty="0">
                <a:solidFill>
                  <a:schemeClr val="dk1"/>
                </a:solidFill>
                <a:ea typeface="Calibri"/>
                <a:cs typeface="Calibri"/>
                <a:sym typeface="Calibri"/>
              </a:rPr>
              <a:t>but creates challenges.</a:t>
            </a:r>
          </a:p>
          <a:p>
            <a:pPr marL="285750" marR="0" lvl="0" indent="-285750" algn="l" rtl="0">
              <a:spcBef>
                <a:spcPts val="0"/>
              </a:spcBef>
              <a:spcAft>
                <a:spcPts val="0"/>
              </a:spcAft>
              <a:buClr>
                <a:schemeClr val="dk1"/>
              </a:buClr>
              <a:buSzPts val="1800"/>
              <a:buFont typeface="Arial"/>
              <a:buChar char="•"/>
            </a:pPr>
            <a:endParaRPr lang="en-US" sz="1800" dirty="0">
              <a:solidFill>
                <a:schemeClr val="dk1"/>
              </a:solidFill>
              <a:ea typeface="Calibri"/>
              <a:cs typeface="Calibri"/>
              <a:sym typeface="Calibri"/>
            </a:endParaRPr>
          </a:p>
          <a:p>
            <a:pPr marL="285750" marR="0" lvl="0" indent="-285750" algn="l" rtl="0">
              <a:spcBef>
                <a:spcPts val="0"/>
              </a:spcBef>
              <a:spcAft>
                <a:spcPts val="0"/>
              </a:spcAft>
              <a:buClr>
                <a:schemeClr val="dk1"/>
              </a:buClr>
              <a:buSzPts val="1800"/>
              <a:buFont typeface="Arial"/>
              <a:buChar char="•"/>
            </a:pPr>
            <a:r>
              <a:rPr lang="en-US" sz="1800" dirty="0">
                <a:solidFill>
                  <a:schemeClr val="dk1"/>
                </a:solidFill>
                <a:ea typeface="Calibri"/>
                <a:cs typeface="Calibri"/>
                <a:sym typeface="Calibri"/>
              </a:rPr>
              <a:t>Average annual rate of growth was 7.6% in HCBS expenditures between FY 2012-FY 2015.</a:t>
            </a:r>
            <a:endParaRPr dirty="0"/>
          </a:p>
          <a:p>
            <a:pPr marL="285750" marR="0" lvl="0" indent="-171450" algn="l" rtl="0">
              <a:spcBef>
                <a:spcPts val="0"/>
              </a:spcBef>
              <a:spcAft>
                <a:spcPts val="0"/>
              </a:spcAft>
              <a:buClr>
                <a:schemeClr val="dk1"/>
              </a:buClr>
              <a:buSzPts val="1800"/>
              <a:buFont typeface="Arial"/>
              <a:buNone/>
            </a:pPr>
            <a:endParaRPr sz="1800" dirty="0">
              <a:solidFill>
                <a:schemeClr val="dk1"/>
              </a:solidFill>
              <a:ea typeface="Calibri"/>
              <a:cs typeface="Calibri"/>
              <a:sym typeface="Calibri"/>
            </a:endParaRPr>
          </a:p>
          <a:p>
            <a:pPr marL="285750" marR="0" lvl="0" indent="-285750" algn="l" rtl="0">
              <a:spcBef>
                <a:spcPts val="0"/>
              </a:spcBef>
              <a:spcAft>
                <a:spcPts val="0"/>
              </a:spcAft>
              <a:buClr>
                <a:schemeClr val="dk1"/>
              </a:buClr>
              <a:buSzPts val="1800"/>
              <a:buFont typeface="Arial"/>
              <a:buChar char="•"/>
            </a:pPr>
            <a:r>
              <a:rPr lang="en-US" sz="1800" dirty="0">
                <a:solidFill>
                  <a:schemeClr val="dk1"/>
                </a:solidFill>
                <a:ea typeface="Calibri"/>
                <a:cs typeface="Calibri"/>
                <a:sym typeface="Calibri"/>
              </a:rPr>
              <a:t>HCBS growth exceeding the overall growth in LTSS, and nearly equal to the growth in total Medicaid. </a:t>
            </a:r>
          </a:p>
          <a:p>
            <a:pPr marL="285750" marR="0" lvl="0" indent="-285750" algn="l" rtl="0">
              <a:spcBef>
                <a:spcPts val="0"/>
              </a:spcBef>
              <a:spcAft>
                <a:spcPts val="0"/>
              </a:spcAft>
              <a:buClr>
                <a:schemeClr val="dk1"/>
              </a:buClr>
              <a:buSzPts val="1800"/>
              <a:buFont typeface="Arial"/>
              <a:buChar char="•"/>
            </a:pPr>
            <a:endParaRPr lang="en-US" dirty="0">
              <a:solidFill>
                <a:schemeClr val="dk1"/>
              </a:solidFill>
              <a:sym typeface="Calibri"/>
            </a:endParaRPr>
          </a:p>
          <a:p>
            <a:pPr marR="0" lvl="0" algn="l" rtl="0">
              <a:spcBef>
                <a:spcPts val="0"/>
              </a:spcBef>
              <a:spcAft>
                <a:spcPts val="0"/>
              </a:spcAft>
              <a:buClr>
                <a:schemeClr val="dk1"/>
              </a:buClr>
              <a:buSzPts val="1800"/>
            </a:pPr>
            <a:endParaRPr lang="en-US" sz="1400" dirty="0">
              <a:solidFill>
                <a:schemeClr val="dk1"/>
              </a:solidFill>
              <a:latin typeface="Calibri"/>
              <a:sym typeface="Calibri"/>
            </a:endParaRPr>
          </a:p>
          <a:p>
            <a:pPr marR="0" lvl="0" algn="l" rtl="0">
              <a:spcBef>
                <a:spcPts val="0"/>
              </a:spcBef>
              <a:spcAft>
                <a:spcPts val="0"/>
              </a:spcAft>
              <a:buClr>
                <a:schemeClr val="dk1"/>
              </a:buClr>
              <a:buSzPts val="1800"/>
            </a:pPr>
            <a:r>
              <a:rPr lang="en-US" sz="1400" b="1" dirty="0">
                <a:solidFill>
                  <a:schemeClr val="dk1"/>
                </a:solidFill>
                <a:latin typeface="Calibri"/>
                <a:sym typeface="Calibri"/>
              </a:rPr>
              <a:t>Source: HMA based on data from CMS.</a:t>
            </a:r>
            <a:endParaRPr sz="1800" b="1" dirty="0">
              <a:solidFill>
                <a:schemeClr val="accent2"/>
              </a:solidFill>
              <a:latin typeface="Calibri"/>
              <a:ea typeface="Calibri"/>
              <a:cs typeface="Calibri"/>
              <a:sym typeface="Calibri"/>
            </a:endParaRPr>
          </a:p>
        </p:txBody>
      </p:sp>
      <p:pic>
        <p:nvPicPr>
          <p:cNvPr id="241" name="Shape 241"/>
          <p:cNvPicPr preferRelativeResize="0"/>
          <p:nvPr/>
        </p:nvPicPr>
        <p:blipFill rotWithShape="1">
          <a:blip r:embed="rId3">
            <a:alphaModFix/>
          </a:blip>
          <a:srcRect/>
          <a:stretch/>
        </p:blipFill>
        <p:spPr>
          <a:xfrm>
            <a:off x="887896" y="1787642"/>
            <a:ext cx="6754837" cy="4426964"/>
          </a:xfrm>
          <a:prstGeom prst="rect">
            <a:avLst/>
          </a:prstGeom>
          <a:noFill/>
          <a:ln w="38100">
            <a:solidFill>
              <a:schemeClr val="accent1"/>
            </a:solidFill>
          </a:ln>
        </p:spPr>
      </p:pic>
      <p:cxnSp>
        <p:nvCxnSpPr>
          <p:cNvPr id="7" name="Straight Connector 6">
            <a:extLst>
              <a:ext uri="{FF2B5EF4-FFF2-40B4-BE49-F238E27FC236}">
                <a16:creationId xmlns:a16="http://schemas.microsoft.com/office/drawing/2014/main" id="{46AE269E-E5F9-43BE-AEDB-863FD433AEAA}"/>
              </a:ext>
            </a:extLst>
          </p:cNvPr>
          <p:cNvCxnSpPr/>
          <p:nvPr/>
        </p:nvCxnSpPr>
        <p:spPr>
          <a:xfrm>
            <a:off x="745971" y="1428820"/>
            <a:ext cx="10477500"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5027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53540" y="294866"/>
            <a:ext cx="10091651" cy="821251"/>
          </a:xfrm>
        </p:spPr>
        <p:txBody>
          <a:bodyPr>
            <a:noAutofit/>
          </a:bodyPr>
          <a:lstStyle/>
          <a:p>
            <a:r>
              <a:rPr lang="en-US" sz="3600" b="1" dirty="0">
                <a:solidFill>
                  <a:schemeClr val="accent1"/>
                </a:solidFill>
                <a:latin typeface="Calibri Light" panose="020F0302020204030204" pitchFamily="34" charset="0"/>
              </a:rPr>
              <a:t>Provider Rate Increases for LTSS/MCOs</a:t>
            </a:r>
          </a:p>
        </p:txBody>
      </p:sp>
      <p:graphicFrame>
        <p:nvGraphicFramePr>
          <p:cNvPr id="8" name="Content Placeholder 7"/>
          <p:cNvGraphicFramePr>
            <a:graphicFrameLocks noGrp="1"/>
          </p:cNvGraphicFramePr>
          <p:nvPr>
            <p:ph idx="4294967295"/>
            <p:extLst/>
          </p:nvPr>
        </p:nvGraphicFramePr>
        <p:xfrm>
          <a:off x="753541" y="1704692"/>
          <a:ext cx="9477387" cy="267744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ontent Placeholder 8"/>
          <p:cNvGraphicFramePr>
            <a:graphicFrameLocks noGrp="1"/>
          </p:cNvGraphicFramePr>
          <p:nvPr>
            <p:ph idx="4294967295"/>
            <p:extLst/>
          </p:nvPr>
        </p:nvGraphicFramePr>
        <p:xfrm>
          <a:off x="753541" y="4683795"/>
          <a:ext cx="8847659" cy="1429881"/>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 Box 7"/>
          <p:cNvSpPr txBox="1">
            <a:spLocks noChangeArrowheads="1"/>
          </p:cNvSpPr>
          <p:nvPr/>
        </p:nvSpPr>
        <p:spPr bwMode="auto">
          <a:xfrm>
            <a:off x="753540" y="1285622"/>
            <a:ext cx="7564550" cy="369332"/>
          </a:xfrm>
          <a:prstGeom prst="rect">
            <a:avLst/>
          </a:prstGeom>
          <a:solidFill>
            <a:schemeClr val="accent6"/>
          </a:solidFill>
          <a:ln w="9525">
            <a:solidFill>
              <a:schemeClr val="tx1"/>
            </a:solidFill>
            <a:miter lim="800000"/>
            <a:headEnd/>
            <a:tailEnd/>
          </a:ln>
        </p:spPr>
        <p:txBody>
          <a:bodyPr wrap="square">
            <a:spAutoFit/>
          </a:bodyPr>
          <a:lstStyle/>
          <a:p>
            <a:pPr>
              <a:defRPr/>
            </a:pPr>
            <a:r>
              <a:rPr lang="en-US" b="1" dirty="0">
                <a:solidFill>
                  <a:schemeClr val="bg1"/>
                </a:solidFill>
                <a:latin typeface="Calibri"/>
              </a:rPr>
              <a:t>States Most Likely to Increase Payment Rates for LTSS and MCOs </a:t>
            </a:r>
          </a:p>
        </p:txBody>
      </p:sp>
      <p:sp>
        <p:nvSpPr>
          <p:cNvPr id="11" name="Text Box 7"/>
          <p:cNvSpPr txBox="1">
            <a:spLocks noChangeArrowheads="1"/>
          </p:cNvSpPr>
          <p:nvPr/>
        </p:nvSpPr>
        <p:spPr bwMode="auto">
          <a:xfrm>
            <a:off x="777916" y="4348298"/>
            <a:ext cx="7540173" cy="369332"/>
          </a:xfrm>
          <a:prstGeom prst="rect">
            <a:avLst/>
          </a:prstGeom>
          <a:solidFill>
            <a:schemeClr val="accent2">
              <a:lumMod val="20000"/>
              <a:lumOff val="80000"/>
            </a:schemeClr>
          </a:solidFill>
          <a:ln w="9525">
            <a:solidFill>
              <a:schemeClr val="tx1"/>
            </a:solidFill>
            <a:miter lim="800000"/>
            <a:headEnd/>
            <a:tailEnd/>
          </a:ln>
        </p:spPr>
        <p:txBody>
          <a:bodyPr wrap="square">
            <a:spAutoFit/>
          </a:bodyPr>
          <a:lstStyle/>
          <a:p>
            <a:pPr>
              <a:defRPr/>
            </a:pPr>
            <a:r>
              <a:rPr lang="en-US" b="1" dirty="0">
                <a:solidFill>
                  <a:srgbClr val="000000"/>
                </a:solidFill>
                <a:latin typeface="Calibri"/>
              </a:rPr>
              <a:t>States with Provider Payment Rate Restrictions                        </a:t>
            </a:r>
          </a:p>
        </p:txBody>
      </p:sp>
      <p:sp>
        <p:nvSpPr>
          <p:cNvPr id="14" name="Slide Number Placeholder 15">
            <a:extLst>
              <a:ext uri="{FF2B5EF4-FFF2-40B4-BE49-F238E27FC236}">
                <a16:creationId xmlns:a16="http://schemas.microsoft.com/office/drawing/2014/main" id="{C760627E-8D92-4253-A51D-7D465EEEADFF}"/>
              </a:ext>
            </a:extLst>
          </p:cNvPr>
          <p:cNvSpPr txBox="1">
            <a:spLocks/>
          </p:cNvSpPr>
          <p:nvPr/>
        </p:nvSpPr>
        <p:spPr>
          <a:xfrm>
            <a:off x="7981950" y="6356352"/>
            <a:ext cx="20574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Arial" charset="0"/>
              </a:defRPr>
            </a:lvl1pPr>
            <a:lvl2pPr marL="457200" algn="l" rtl="0" fontAlgn="base">
              <a:spcBef>
                <a:spcPct val="0"/>
              </a:spcBef>
              <a:spcAft>
                <a:spcPct val="0"/>
              </a:spcAft>
              <a:defRPr sz="2400" kern="1200">
                <a:solidFill>
                  <a:schemeClr val="bg1"/>
                </a:solidFill>
                <a:latin typeface="Arial" charset="0"/>
                <a:ea typeface="+mn-ea"/>
                <a:cs typeface="Arial" charset="0"/>
              </a:defRPr>
            </a:lvl2pPr>
            <a:lvl3pPr marL="914400" algn="l" rtl="0" fontAlgn="base">
              <a:spcBef>
                <a:spcPct val="0"/>
              </a:spcBef>
              <a:spcAft>
                <a:spcPct val="0"/>
              </a:spcAft>
              <a:defRPr sz="2400" kern="1200">
                <a:solidFill>
                  <a:schemeClr val="bg1"/>
                </a:solidFill>
                <a:latin typeface="Arial" charset="0"/>
                <a:ea typeface="+mn-ea"/>
                <a:cs typeface="Arial" charset="0"/>
              </a:defRPr>
            </a:lvl3pPr>
            <a:lvl4pPr marL="1371600" algn="l" rtl="0" fontAlgn="base">
              <a:spcBef>
                <a:spcPct val="0"/>
              </a:spcBef>
              <a:spcAft>
                <a:spcPct val="0"/>
              </a:spcAft>
              <a:defRPr sz="2400" kern="1200">
                <a:solidFill>
                  <a:schemeClr val="bg1"/>
                </a:solidFill>
                <a:latin typeface="Arial" charset="0"/>
                <a:ea typeface="+mn-ea"/>
                <a:cs typeface="Arial" charset="0"/>
              </a:defRPr>
            </a:lvl4pPr>
            <a:lvl5pPr marL="1828800" algn="l" rtl="0" fontAlgn="base">
              <a:spcBef>
                <a:spcPct val="0"/>
              </a:spcBef>
              <a:spcAft>
                <a:spcPct val="0"/>
              </a:spcAft>
              <a:defRPr sz="2400" kern="1200">
                <a:solidFill>
                  <a:schemeClr val="bg1"/>
                </a:solidFill>
                <a:latin typeface="Arial" charset="0"/>
                <a:ea typeface="+mn-ea"/>
                <a:cs typeface="Arial" charset="0"/>
              </a:defRPr>
            </a:lvl5pPr>
            <a:lvl6pPr marL="2286000" algn="l" defTabSz="914400" rtl="0" eaLnBrk="1" latinLnBrk="0" hangingPunct="1">
              <a:defRPr sz="2400" kern="1200">
                <a:solidFill>
                  <a:schemeClr val="bg1"/>
                </a:solidFill>
                <a:latin typeface="Arial" charset="0"/>
                <a:ea typeface="+mn-ea"/>
                <a:cs typeface="Arial" charset="0"/>
              </a:defRPr>
            </a:lvl6pPr>
            <a:lvl7pPr marL="2743200" algn="l" defTabSz="914400" rtl="0" eaLnBrk="1" latinLnBrk="0" hangingPunct="1">
              <a:defRPr sz="2400" kern="1200">
                <a:solidFill>
                  <a:schemeClr val="bg1"/>
                </a:solidFill>
                <a:latin typeface="Arial" charset="0"/>
                <a:ea typeface="+mn-ea"/>
                <a:cs typeface="Arial" charset="0"/>
              </a:defRPr>
            </a:lvl7pPr>
            <a:lvl8pPr marL="3200400" algn="l" defTabSz="914400" rtl="0" eaLnBrk="1" latinLnBrk="0" hangingPunct="1">
              <a:defRPr sz="2400" kern="1200">
                <a:solidFill>
                  <a:schemeClr val="bg1"/>
                </a:solidFill>
                <a:latin typeface="Arial" charset="0"/>
                <a:ea typeface="+mn-ea"/>
                <a:cs typeface="Arial" charset="0"/>
              </a:defRPr>
            </a:lvl8pPr>
            <a:lvl9pPr marL="3657600" algn="l" defTabSz="914400" rtl="0" eaLnBrk="1" latinLnBrk="0" hangingPunct="1">
              <a:defRPr sz="2400" kern="1200">
                <a:solidFill>
                  <a:schemeClr val="bg1"/>
                </a:solidFill>
                <a:latin typeface="Arial" charset="0"/>
                <a:ea typeface="+mn-ea"/>
                <a:cs typeface="Arial" charset="0"/>
              </a:defRPr>
            </a:lvl9pPr>
          </a:lstStyle>
          <a:p>
            <a:pPr>
              <a:defRPr/>
            </a:pPr>
            <a:r>
              <a:rPr lang="en-US" dirty="0">
                <a:solidFill>
                  <a:srgbClr val="000000">
                    <a:tint val="75000"/>
                  </a:srgbClr>
                </a:solidFill>
              </a:rPr>
              <a:t>11</a:t>
            </a:r>
          </a:p>
        </p:txBody>
      </p:sp>
      <p:sp>
        <p:nvSpPr>
          <p:cNvPr id="18" name="Text Placeholder 5">
            <a:extLst>
              <a:ext uri="{FF2B5EF4-FFF2-40B4-BE49-F238E27FC236}">
                <a16:creationId xmlns:a16="http://schemas.microsoft.com/office/drawing/2014/main" id="{2A2168B7-0981-471D-B9CE-80D18AD159F2}"/>
              </a:ext>
            </a:extLst>
          </p:cNvPr>
          <p:cNvSpPr txBox="1">
            <a:spLocks/>
          </p:cNvSpPr>
          <p:nvPr/>
        </p:nvSpPr>
        <p:spPr>
          <a:xfrm>
            <a:off x="1844108" y="5870360"/>
            <a:ext cx="7910513" cy="729308"/>
          </a:xfrm>
          <a:prstGeom prst="rect">
            <a:avLst/>
          </a:prstGeom>
          <a:solidFill>
            <a:schemeClr val="accent1">
              <a:lumMod val="20000"/>
              <a:lumOff val="80000"/>
            </a:schemeClr>
          </a:solidFill>
        </p:spPr>
        <p:txBody>
          <a:bodyPr vert="horz" lIns="91440" tIns="45720" rIns="91440" bIns="45720" rtlCol="0" anchor="b" anchorCtr="0">
            <a:normAutofit lnSpcReduction="10000"/>
          </a:bodyPr>
          <a:lstStyle>
            <a:lvl1pPr marL="0" indent="0" algn="l" defTabSz="914400" rtl="0" eaLnBrk="1" latinLnBrk="0" hangingPunct="1">
              <a:lnSpc>
                <a:spcPct val="90000"/>
              </a:lnSpc>
              <a:spcBef>
                <a:spcPts val="0"/>
              </a:spcBef>
              <a:buFont typeface="Arial" pitchFamily="34" charset="0"/>
              <a:buNone/>
              <a:defRPr sz="1200" kern="1200" baseline="0">
                <a:solidFill>
                  <a:schemeClr val="tx1"/>
                </a:solidFill>
                <a:latin typeface="Calibri" pitchFamily="34" charset="0"/>
                <a:ea typeface="+mn-ea"/>
                <a:cs typeface="Calibri"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dirty="0"/>
              <a:t>NOTES: Provider payment restrictions include rate cuts for any provider or freezes for nursing facilities or inpatient hospitals. At the time of the survey, FY 2018 rates had not been determined for MCOs in Illinois, Iowa, New Mexico, or Wisconsin;      FY 2018 rates had not yet been set for several other provider categories in New Mexico, Ohio, and Wisconsin.</a:t>
            </a:r>
          </a:p>
          <a:p>
            <a:pPr algn="just"/>
            <a:r>
              <a:rPr lang="en-US" dirty="0"/>
              <a:t>SOURCE: KFF survey of Medicaid officials in 50 states and DC conducted by HMA, October 2017.</a:t>
            </a:r>
          </a:p>
        </p:txBody>
      </p:sp>
      <p:sp>
        <p:nvSpPr>
          <p:cNvPr id="19" name="Arrow: Down 18">
            <a:extLst>
              <a:ext uri="{FF2B5EF4-FFF2-40B4-BE49-F238E27FC236}">
                <a16:creationId xmlns:a16="http://schemas.microsoft.com/office/drawing/2014/main" id="{24DD4663-605B-4663-B95F-7D6E4CC75723}"/>
              </a:ext>
            </a:extLst>
          </p:cNvPr>
          <p:cNvSpPr/>
          <p:nvPr/>
        </p:nvSpPr>
        <p:spPr>
          <a:xfrm>
            <a:off x="10084379" y="4473930"/>
            <a:ext cx="484632" cy="97840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Up 19">
            <a:extLst>
              <a:ext uri="{FF2B5EF4-FFF2-40B4-BE49-F238E27FC236}">
                <a16:creationId xmlns:a16="http://schemas.microsoft.com/office/drawing/2014/main" id="{2F5C927F-2A3B-4060-BC2E-BBA6F89CA829}"/>
              </a:ext>
            </a:extLst>
          </p:cNvPr>
          <p:cNvSpPr/>
          <p:nvPr/>
        </p:nvSpPr>
        <p:spPr>
          <a:xfrm>
            <a:off x="10084379" y="2600107"/>
            <a:ext cx="484632" cy="978408"/>
          </a:xfrm>
          <a:prstGeom prst="up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A2D374BF-D101-4F75-8C8F-8A8107525408}"/>
              </a:ext>
            </a:extLst>
          </p:cNvPr>
          <p:cNvSpPr txBox="1"/>
          <p:nvPr/>
        </p:nvSpPr>
        <p:spPr>
          <a:xfrm>
            <a:off x="2000317" y="3692609"/>
            <a:ext cx="3151414" cy="473528"/>
          </a:xfrm>
          <a:prstGeom prst="rect">
            <a:avLst/>
          </a:prstGeom>
          <a:noFill/>
          <a:ln w="38100">
            <a:solidFill>
              <a:schemeClr val="tx1"/>
            </a:solidFill>
          </a:ln>
        </p:spPr>
        <p:txBody>
          <a:bodyPr wrap="square" rtlCol="0">
            <a:spAutoFit/>
          </a:bodyPr>
          <a:lstStyle/>
          <a:p>
            <a:endParaRPr lang="en-US" dirty="0"/>
          </a:p>
        </p:txBody>
      </p:sp>
      <p:cxnSp>
        <p:nvCxnSpPr>
          <p:cNvPr id="25" name="Straight Connector 24">
            <a:extLst>
              <a:ext uri="{FF2B5EF4-FFF2-40B4-BE49-F238E27FC236}">
                <a16:creationId xmlns:a16="http://schemas.microsoft.com/office/drawing/2014/main" id="{E449C92F-153D-4C2D-807B-4B02DCEF0274}"/>
              </a:ext>
            </a:extLst>
          </p:cNvPr>
          <p:cNvCxnSpPr/>
          <p:nvPr/>
        </p:nvCxnSpPr>
        <p:spPr>
          <a:xfrm>
            <a:off x="753540" y="938962"/>
            <a:ext cx="1047750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3978B33-3F6B-44E2-86A1-8BC8C68BD72C}"/>
              </a:ext>
            </a:extLst>
          </p:cNvPr>
          <p:cNvSpPr txBox="1"/>
          <p:nvPr/>
        </p:nvSpPr>
        <p:spPr>
          <a:xfrm>
            <a:off x="10588359" y="4681423"/>
            <a:ext cx="1171232" cy="646331"/>
          </a:xfrm>
          <a:prstGeom prst="rect">
            <a:avLst/>
          </a:prstGeom>
          <a:noFill/>
        </p:spPr>
        <p:txBody>
          <a:bodyPr wrap="square" rtlCol="0">
            <a:spAutoFit/>
          </a:bodyPr>
          <a:lstStyle/>
          <a:p>
            <a:pPr algn="ctr"/>
            <a:r>
              <a:rPr lang="en-US" b="1" dirty="0"/>
              <a:t>Rates restricted</a:t>
            </a:r>
          </a:p>
        </p:txBody>
      </p:sp>
      <p:sp>
        <p:nvSpPr>
          <p:cNvPr id="27" name="TextBox 26">
            <a:extLst>
              <a:ext uri="{FF2B5EF4-FFF2-40B4-BE49-F238E27FC236}">
                <a16:creationId xmlns:a16="http://schemas.microsoft.com/office/drawing/2014/main" id="{D4582547-B871-4DD1-8853-099ABFD0F82E}"/>
              </a:ext>
            </a:extLst>
          </p:cNvPr>
          <p:cNvSpPr txBox="1"/>
          <p:nvPr/>
        </p:nvSpPr>
        <p:spPr>
          <a:xfrm>
            <a:off x="10569011" y="2932184"/>
            <a:ext cx="1171232" cy="646331"/>
          </a:xfrm>
          <a:prstGeom prst="rect">
            <a:avLst/>
          </a:prstGeom>
          <a:noFill/>
        </p:spPr>
        <p:txBody>
          <a:bodyPr wrap="square" rtlCol="0">
            <a:spAutoFit/>
          </a:bodyPr>
          <a:lstStyle/>
          <a:p>
            <a:pPr algn="ctr"/>
            <a:r>
              <a:rPr lang="en-US" b="1" dirty="0"/>
              <a:t>Rates increased </a:t>
            </a:r>
          </a:p>
        </p:txBody>
      </p:sp>
    </p:spTree>
    <p:extLst>
      <p:ext uri="{BB962C8B-B14F-4D97-AF65-F5344CB8AC3E}">
        <p14:creationId xmlns:p14="http://schemas.microsoft.com/office/powerpoint/2010/main" val="17318346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12821</TotalTime>
  <Words>3106</Words>
  <Application>Microsoft Office PowerPoint</Application>
  <PresentationFormat>Widescreen</PresentationFormat>
  <Paragraphs>425</Paragraphs>
  <Slides>37</Slides>
  <Notes>34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Calibri</vt:lpstr>
      <vt:lpstr>Calibri Light</vt:lpstr>
      <vt:lpstr>Noto Sans Symbols</vt:lpstr>
      <vt:lpstr>Wingdings</vt:lpstr>
      <vt:lpstr>Office Theme</vt:lpstr>
      <vt:lpstr>The State of the States: Key Data on State Medicaid Long-Term Services and Supports Programs </vt:lpstr>
      <vt:lpstr>Webinar Agenda: Three Parts Today </vt:lpstr>
      <vt:lpstr>Webinar Agenda: Part 1</vt:lpstr>
      <vt:lpstr>Medicaid’s Big Role In LTSS</vt:lpstr>
      <vt:lpstr>PowerPoint Presentation</vt:lpstr>
      <vt:lpstr>PowerPoint Presentation</vt:lpstr>
      <vt:lpstr>We Have NOT Found An Alternative To Medicaid Financing</vt:lpstr>
      <vt:lpstr>Growth in HCBS Expenditures Continues</vt:lpstr>
      <vt:lpstr>Provider Rate Increases for LTSS/MCOs</vt:lpstr>
      <vt:lpstr>Medicaid’s LTSS Challenge: The Age Wave!  </vt:lpstr>
      <vt:lpstr>Future Costs Driven by Aging of the Over 65 Population</vt:lpstr>
      <vt:lpstr>Behavioral And Cognitive Care Needs Are Increasing</vt:lpstr>
      <vt:lpstr>The Workforce Challenge: How To Meet Demand?</vt:lpstr>
      <vt:lpstr>Future Workforce Needs Outpace Capacity </vt:lpstr>
      <vt:lpstr>Webinar Agenda: Part 2</vt:lpstr>
      <vt:lpstr>Heat and Bivariate Maps: Technical Description</vt:lpstr>
      <vt:lpstr>Age Wave: “Oldest” States in 2030 </vt:lpstr>
      <vt:lpstr>PowerPoint Presentation</vt:lpstr>
      <vt:lpstr>Implications of the Age Wave: Workforce &amp; Economy</vt:lpstr>
      <vt:lpstr>LTSS Expenditure Pressure on Medicaid Budget</vt:lpstr>
      <vt:lpstr>System Readiness: LTSS Rebalancing &amp; Access to HCBS</vt:lpstr>
      <vt:lpstr>Heavy Reliance on Institutions by Older Adults in 2015</vt:lpstr>
      <vt:lpstr>State Wealth Can Affect State Response </vt:lpstr>
      <vt:lpstr>A Closer Look At Rebalancing LTSS And Income </vt:lpstr>
      <vt:lpstr>Social Factors: Housing Matters, Unaffordable to Many</vt:lpstr>
      <vt:lpstr>AARP State Scorecard on LTSS Performance </vt:lpstr>
      <vt:lpstr>Webinar Agenda: Part 3</vt:lpstr>
      <vt:lpstr>No Easy Fix!</vt:lpstr>
      <vt:lpstr>Engage All LTSS Stakeholders</vt:lpstr>
      <vt:lpstr>Accelerate Rebalancing &amp; Expand In-Home Supports</vt:lpstr>
      <vt:lpstr>Rethink Geropsychiatric Systems Of Care</vt:lpstr>
      <vt:lpstr>Expand &amp; Support Direct Care Workforce</vt:lpstr>
      <vt:lpstr> Align and Integrate Medicaid and Medicare</vt:lpstr>
      <vt:lpstr>Focus On Housing And Other Social Determinants</vt:lpstr>
      <vt:lpstr>Develop LTSS Value-Based Payment Models</vt:lpstr>
      <vt:lpstr>QUESTIONS FROM OUR AUDIENCE  Thank you for participating in this webinar. </vt:lpstr>
      <vt:lpstr>HMA AND DPC WEBINAR TEAM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National Conversation on LTSS</dc:title>
  <dc:creator>Ellen Breslin</dc:creator>
  <cp:lastModifiedBy>Ellen Breslin</cp:lastModifiedBy>
  <cp:revision>1257</cp:revision>
  <cp:lastPrinted>2018-03-05T22:25:53Z</cp:lastPrinted>
  <dcterms:created xsi:type="dcterms:W3CDTF">2018-01-20T20:20:05Z</dcterms:created>
  <dcterms:modified xsi:type="dcterms:W3CDTF">2018-05-10T20:53:53Z</dcterms:modified>
</cp:coreProperties>
</file>