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18"/>
  </p:notesMasterIdLst>
  <p:handoutMasterIdLst>
    <p:handoutMasterId r:id="rId19"/>
  </p:handoutMasterIdLst>
  <p:sldIdLst>
    <p:sldId id="410" r:id="rId5"/>
    <p:sldId id="391" r:id="rId6"/>
    <p:sldId id="397" r:id="rId7"/>
    <p:sldId id="408" r:id="rId8"/>
    <p:sldId id="414" r:id="rId9"/>
    <p:sldId id="412" r:id="rId10"/>
    <p:sldId id="407" r:id="rId11"/>
    <p:sldId id="415" r:id="rId12"/>
    <p:sldId id="413" r:id="rId13"/>
    <p:sldId id="417" r:id="rId14"/>
    <p:sldId id="418" r:id="rId15"/>
    <p:sldId id="398" r:id="rId16"/>
    <p:sldId id="29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621" autoAdjust="0"/>
  </p:normalViewPr>
  <p:slideViewPr>
    <p:cSldViewPr snapToGrid="0">
      <p:cViewPr varScale="1">
        <p:scale>
          <a:sx n="57" d="100"/>
          <a:sy n="57" d="100"/>
        </p:scale>
        <p:origin x="1016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EDD12-BCD5-485B-BCBC-34BB01D7923C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30DF-5933-439D-898F-38E9AC9BA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3/28/2024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am02.safelinks.protection.outlook.com/?url=https%3A%2F%2Fosf.io%2Fpreprints%2Fosf%2Ft2cx7&amp;data=05%7C02%7Crachel.winograd%40umsl.edu%7Ce6714dc6f1f94515f5d908dc4457630e%7Ce3fefdbef7e9401ba51a355e01b05a89%7C0%7C0%7C638460389369516161%7CUnknown%7CTWFpbGZsb3d8eyJWIjoiMC4wLjAwMDAiLCJQIjoiV2luMzIiLCJBTiI6Ik1haWwiLCJXVCI6Mn0%3D%7C0%7C%7C%7C&amp;sdata=aElngB6PfusVcX4tpn2hTv1cLIN4in2N4gDGI9%2BiB20%3D&amp;reserved=0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5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276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BC04D-2568-C19F-6211-ABA7996C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D96A4-D432-FA69-5E46-4DF91D77C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39921-CFBB-DE6F-31EB-81B758CA0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3E3F8-8185-F97B-2F08-1F44FCE2A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77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72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Nearly 87% was 1 or 2 doses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160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 fontAlgn="base"/>
            <a:r>
              <a:rPr lang="en-US" sz="1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ODFR paper: </a:t>
            </a:r>
          </a:p>
          <a:p>
            <a:pPr algn="l" fontAlgn="base"/>
            <a:r>
              <a:rPr lang="en-US" sz="1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3" tooltip="Original URL: https://osf.io/preprints/osf/t2cx7. Click or tap if you trust this link."/>
              </a:rPr>
              <a:t>https://osf.io/preprints/osf/t2cx7</a:t>
            </a:r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271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23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 NEMSIS, the average # of EMS naloxone administrations per OD call in 2021 was 1.1, same as 2020 and only slightly up from 1.0 in 2018/19. The conventional wisdom that fentanyl ODs require huge amounts of naloxone is simply not supported by the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4B47F8-C8BA-4812-BAA4-E0769E5D039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10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74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693E46-4A41-6349-B553-71A34A9202CC}"/>
              </a:ext>
            </a:extLst>
          </p:cNvPr>
          <p:cNvSpPr txBox="1"/>
          <p:nvPr userDrawn="1"/>
        </p:nvSpPr>
        <p:spPr>
          <a:xfrm>
            <a:off x="11953462" y="591047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50950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98" r:id="rId2"/>
    <p:sldLayoutId id="2147483710" r:id="rId3"/>
    <p:sldLayoutId id="2147483700" r:id="rId4"/>
    <p:sldLayoutId id="2147483701" r:id="rId5"/>
    <p:sldLayoutId id="2147483659" r:id="rId6"/>
    <p:sldLayoutId id="2147483709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  <p:sldLayoutId id="2147483712" r:id="rId14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hyperlink" Target="http://www.mimhaddsci.org/" TargetMode="External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hopeproject.org/odrepo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D9D6-2977-ABCD-FDF8-51AFA5064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</p:spPr>
        <p:txBody>
          <a:bodyPr/>
          <a:lstStyle/>
          <a:p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Missouri’s Overdose Field Report: </a:t>
            </a:r>
            <a:b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Naloxone dosing remains stable despite concerns otherwise</a:t>
            </a:r>
            <a:endParaRPr lang="en-US" sz="11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8CF5F0-CF40-923E-4351-8996ACFE0C26}"/>
              </a:ext>
            </a:extLst>
          </p:cNvPr>
          <p:cNvSpPr txBox="1"/>
          <p:nvPr/>
        </p:nvSpPr>
        <p:spPr>
          <a:xfrm>
            <a:off x="6185332" y="4236639"/>
            <a:ext cx="4630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Rachel Winograd, PhD &amp; Marc Doll, BSN, RN, NRP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University of Missouri, St. Louis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Department of Psychological Sciences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Missouri Institute of Mental Health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City of St. Charles Fire Department</a:t>
            </a:r>
          </a:p>
        </p:txBody>
      </p:sp>
    </p:spTree>
    <p:extLst>
      <p:ext uri="{BB962C8B-B14F-4D97-AF65-F5344CB8AC3E}">
        <p14:creationId xmlns:p14="http://schemas.microsoft.com/office/powerpoint/2010/main" val="3390304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0CE62-92E8-5806-CF74-3C78A47C6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3D36B-1BEE-20BC-D96C-4C9C444B1D8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Missouri’s OD Field Report = self-selected reports of fatal &amp; non-fatal overdose events</a:t>
            </a:r>
          </a:p>
          <a:p>
            <a:r>
              <a:rPr lang="en-US" dirty="0"/>
              <a:t>Overall, number of naloxone doses administered did not increase alongside the increase in fentanyl in MO</a:t>
            </a:r>
          </a:p>
          <a:p>
            <a:r>
              <a:rPr lang="en-US" dirty="0"/>
              <a:t>However, when respondents believed fentanyl was present, they administered slightly more naloxone (1.8 doses) than when they did not suspect fentanyl to be present (1.6 doses)</a:t>
            </a:r>
          </a:p>
          <a:p>
            <a:r>
              <a:rPr lang="en-US" dirty="0"/>
              <a:t>Nearly 90% of ODs were reversed with 1 or 2 doses</a:t>
            </a:r>
          </a:p>
          <a:p>
            <a:pPr lvl="1"/>
            <a:r>
              <a:rPr lang="en-US" dirty="0"/>
              <a:t>Findings do not support a need for extra strength naloxone</a:t>
            </a:r>
          </a:p>
        </p:txBody>
      </p:sp>
    </p:spTree>
    <p:extLst>
      <p:ext uri="{BB962C8B-B14F-4D97-AF65-F5344CB8AC3E}">
        <p14:creationId xmlns:p14="http://schemas.microsoft.com/office/powerpoint/2010/main" val="3923553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DB758-25D9-0989-0745-55269BE91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Allies in Unexpected Places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6E91B-C175-48FB-A0B0-E872C8B7331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800" dirty="0"/>
              <a:t>Dosing patterns consistent over time, no argument here</a:t>
            </a:r>
          </a:p>
          <a:p>
            <a:r>
              <a:rPr lang="en-US" sz="2800" dirty="0"/>
              <a:t>No standard EMS protocols/established best practices</a:t>
            </a:r>
          </a:p>
          <a:p>
            <a:r>
              <a:rPr lang="en-US" sz="2800" dirty="0"/>
              <a:t>System change is possible through relationship building</a:t>
            </a:r>
          </a:p>
          <a:p>
            <a:endParaRPr lang="en-US" dirty="0"/>
          </a:p>
        </p:txBody>
      </p:sp>
      <p:pic>
        <p:nvPicPr>
          <p:cNvPr id="7170" name="Picture 2" descr="St. Charles Fire Department | St ...">
            <a:extLst>
              <a:ext uri="{FF2B5EF4-FFF2-40B4-BE49-F238E27FC236}">
                <a16:creationId xmlns:a16="http://schemas.microsoft.com/office/drawing/2014/main" id="{6FBABD4A-427A-64FE-DB3B-F5EBA6CE6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51745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685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C1B7-6E4E-3DEE-50C0-1CA3B143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411479"/>
            <a:ext cx="5486400" cy="329184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E7FC22-AC91-C70A-E7AB-2347DE2CD081}"/>
              </a:ext>
            </a:extLst>
          </p:cNvPr>
          <p:cNvSpPr txBox="1"/>
          <p:nvPr/>
        </p:nvSpPr>
        <p:spPr>
          <a:xfrm>
            <a:off x="257901" y="4144142"/>
            <a:ext cx="58755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Kyle Vance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Sarah Phillips, MA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Chief George Sheets</a:t>
            </a:r>
          </a:p>
          <a:p>
            <a:endParaRPr lang="en-US" sz="2400" b="1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The UMSL-MIMH Addiction Science team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(</a:t>
            </a:r>
            <a:r>
              <a:rPr lang="en-US" sz="2400" b="1" dirty="0">
                <a:solidFill>
                  <a:schemeClr val="tx2"/>
                </a:solidFill>
                <a:hlinkClick r:id="rId3"/>
              </a:rPr>
              <a:t>www.MIMHAddSci.org</a:t>
            </a:r>
            <a:r>
              <a:rPr lang="en-US" sz="2400" b="1" dirty="0">
                <a:solidFill>
                  <a:schemeClr val="tx2"/>
                </a:solidFill>
              </a:rPr>
              <a:t>) 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City of St. Charles Fire Department</a:t>
            </a:r>
          </a:p>
          <a:p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EF6EC7-87C8-13F1-60E3-DD8D643141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27" t="10766" r="55530" b="78307"/>
          <a:stretch/>
        </p:blipFill>
        <p:spPr>
          <a:xfrm>
            <a:off x="7785328" y="144921"/>
            <a:ext cx="3906104" cy="1035213"/>
          </a:xfrm>
          <a:prstGeom prst="rect">
            <a:avLst/>
          </a:prstGeom>
        </p:spPr>
      </p:pic>
      <p:pic>
        <p:nvPicPr>
          <p:cNvPr id="8" name="Picture 2" descr="SAMHSA Grants for the Benefit of Homeless Individuals — Community Builders  Network">
            <a:extLst>
              <a:ext uri="{FF2B5EF4-FFF2-40B4-BE49-F238E27FC236}">
                <a16:creationId xmlns:a16="http://schemas.microsoft.com/office/drawing/2014/main" id="{A0B343BB-FD5B-6D60-A6D9-F89CE2E55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4" b="22280"/>
          <a:stretch/>
        </p:blipFill>
        <p:spPr bwMode="auto">
          <a:xfrm>
            <a:off x="8723891" y="3035031"/>
            <a:ext cx="2967541" cy="114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2AC633-B9AC-9210-B282-66C09FA0E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6222" y="1180134"/>
            <a:ext cx="1865210" cy="186521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27EFBAD-4A96-A6EE-FAFC-824F7C07F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930" y="144921"/>
            <a:ext cx="2232982" cy="189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A883E1E-8A56-42A2-DD7D-69778A8C4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644" y="4446661"/>
            <a:ext cx="2612545" cy="207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981162EE-D6CC-480C-63D9-CA2FB3A84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8"/>
          <a:stretch/>
        </p:blipFill>
        <p:spPr bwMode="auto">
          <a:xfrm>
            <a:off x="7785328" y="5052201"/>
            <a:ext cx="1405212" cy="146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BBAFDC7D-FB9F-3BB2-5490-326B90EFE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64" y="4645664"/>
            <a:ext cx="1405212" cy="18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6C09E387-F966-BC17-369D-7D2FD7385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31" y="144921"/>
            <a:ext cx="1255631" cy="167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AF22F81-A7D5-9A81-812F-F29AC11D0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7" r="21625"/>
          <a:stretch/>
        </p:blipFill>
        <p:spPr bwMode="auto">
          <a:xfrm rot="5400000">
            <a:off x="4536019" y="-62690"/>
            <a:ext cx="1769808" cy="218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71CABD1-86A7-5C2F-D5F7-63EFC702C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59" y="2302736"/>
            <a:ext cx="1506802" cy="195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C2E54B0-8DD2-D35F-9C72-14F3C96D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351" y="2403963"/>
            <a:ext cx="1354349" cy="180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132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5D3C4-B5DF-4CAB-8F59-E562AED7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69" y="384367"/>
            <a:ext cx="10754139" cy="763600"/>
          </a:xfrm>
        </p:spPr>
        <p:txBody>
          <a:bodyPr/>
          <a:lstStyle/>
          <a:p>
            <a:r>
              <a:rPr lang="en-US" dirty="0"/>
              <a:t>Evidence of more naloxone needed to respond to fentanyl ods?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D34CF-2CDE-40CF-BC71-0485E80F0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2883" y="1727526"/>
            <a:ext cx="8762973" cy="4258062"/>
          </a:xfrm>
        </p:spPr>
        <p:txBody>
          <a:bodyPr/>
          <a:lstStyle/>
          <a:p>
            <a:r>
              <a:rPr lang="en-US" dirty="0"/>
              <a:t>No… looking at both national and Missouri data</a:t>
            </a:r>
          </a:p>
          <a:p>
            <a:r>
              <a:rPr lang="en-US" dirty="0" err="1"/>
              <a:t>Nation’l</a:t>
            </a:r>
            <a:r>
              <a:rPr lang="en-US" dirty="0"/>
              <a:t> Emergency Medical Services Information System (NEMSIS)</a:t>
            </a:r>
          </a:p>
          <a:p>
            <a:r>
              <a:rPr lang="en-US" dirty="0"/>
              <a:t>Missouri’s Overdose Field Report (ODFR) System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91AB3C-231E-4DA8-AD30-11AB73220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028" y="3891046"/>
            <a:ext cx="3461659" cy="2906600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1F5C154B-627E-47D6-9383-683AC5A4D3B5}"/>
              </a:ext>
            </a:extLst>
          </p:cNvPr>
          <p:cNvSpPr/>
          <p:nvPr/>
        </p:nvSpPr>
        <p:spPr>
          <a:xfrm>
            <a:off x="5091671" y="4779252"/>
            <a:ext cx="499731" cy="1598796"/>
          </a:xfrm>
          <a:prstGeom prst="rightBrac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41D47D-299C-4603-897F-F6FB7F16616E}"/>
              </a:ext>
            </a:extLst>
          </p:cNvPr>
          <p:cNvSpPr txBox="1"/>
          <p:nvPr/>
        </p:nvSpPr>
        <p:spPr>
          <a:xfrm>
            <a:off x="8848230" y="3856557"/>
            <a:ext cx="11854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# of naloxone doses needed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597309-713E-4B6D-AE92-5EEAC7CC5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8" t="25640" r="3409" b="6400"/>
          <a:stretch/>
        </p:blipFill>
        <p:spPr>
          <a:xfrm>
            <a:off x="1455028" y="283861"/>
            <a:ext cx="8658681" cy="3495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C0809A-4CDD-3BA7-010F-D345B99C88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3"/>
          <a:stretch/>
        </p:blipFill>
        <p:spPr>
          <a:xfrm>
            <a:off x="6297930" y="4297864"/>
            <a:ext cx="4596943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D3755-C3E2-975E-DE68-CDECC4B52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8129"/>
            <a:ext cx="9778365" cy="1494596"/>
          </a:xfrm>
        </p:spPr>
        <p:txBody>
          <a:bodyPr anchor="b">
            <a:normAutofit/>
          </a:bodyPr>
          <a:lstStyle/>
          <a:p>
            <a:r>
              <a:rPr lang="en-US" dirty="0"/>
              <a:t>Missouri in 2017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0BD87D-F7DA-961B-4024-A354DC87D16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553154" y="2515276"/>
            <a:ext cx="8377427" cy="192890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No centralized reporting system for non-fatal 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Attempt to (partially) fill that gap with</a:t>
            </a:r>
          </a:p>
          <a:p>
            <a:r>
              <a:rPr lang="en-US" sz="2800" dirty="0"/>
              <a:t>…Missouri’s Overdose Field Report (ODFR)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8CEA4F-D72A-C069-6A51-328B103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0" y="3260530"/>
            <a:ext cx="3597470" cy="3597470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E473402-19FD-A5B0-5CB6-E5F3926D3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79D1CAD-2EA2-9376-7B64-0C3AC590F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16F8906-918C-BE0B-A4AB-6A1D48150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097D3E5-3B1E-B929-6E2F-BC40441D6023}"/>
              </a:ext>
            </a:extLst>
          </p:cNvPr>
          <p:cNvSpPr txBox="1"/>
          <p:nvPr/>
        </p:nvSpPr>
        <p:spPr>
          <a:xfrm>
            <a:off x="3959157" y="4469142"/>
            <a:ext cx="7202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effectLst/>
                <a:latin typeface="neue-haas-grotesk-display"/>
                <a:hlinkClick r:id="rId3"/>
              </a:rPr>
              <a:t>www.mohopeproject.org/odreport</a:t>
            </a:r>
            <a:endParaRPr lang="en-US" sz="3600" dirty="0"/>
          </a:p>
        </p:txBody>
      </p:sp>
      <p:pic>
        <p:nvPicPr>
          <p:cNvPr id="5122" name="Picture 2" descr="Smartphone Icon Stock Illustrations ...">
            <a:extLst>
              <a:ext uri="{FF2B5EF4-FFF2-40B4-BE49-F238E27FC236}">
                <a16:creationId xmlns:a16="http://schemas.microsoft.com/office/drawing/2014/main" id="{E3D04518-B31D-D577-A375-6AAB7F829A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t="15918" r="17011" b="8316"/>
          <a:stretch/>
        </p:blipFill>
        <p:spPr bwMode="auto">
          <a:xfrm>
            <a:off x="6734581" y="5186732"/>
            <a:ext cx="1426926" cy="157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31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633A5-8BE3-D44D-57F3-2EF161376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2AB22D-66CC-67E8-A4FF-1CF528923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4" t="4412" r="2863"/>
          <a:stretch/>
        </p:blipFill>
        <p:spPr>
          <a:xfrm>
            <a:off x="235042" y="456593"/>
            <a:ext cx="4259136" cy="445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4A4ACA-AEA6-DFB8-AB3B-83D560DCC2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2" r="1614"/>
          <a:stretch/>
        </p:blipFill>
        <p:spPr>
          <a:xfrm>
            <a:off x="3103913" y="1201062"/>
            <a:ext cx="4259136" cy="4455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707C74-D45B-1C0A-1236-23605DCB67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0" r="1835"/>
          <a:stretch/>
        </p:blipFill>
        <p:spPr>
          <a:xfrm>
            <a:off x="5972783" y="1780160"/>
            <a:ext cx="5642042" cy="46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5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346ED-721D-85EE-2F1B-A31D0912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8129"/>
            <a:ext cx="9778365" cy="1494596"/>
          </a:xfrm>
        </p:spPr>
        <p:txBody>
          <a:bodyPr/>
          <a:lstStyle/>
          <a:p>
            <a:r>
              <a:rPr lang="en-US" dirty="0"/>
              <a:t>If an OD Field Report exists in the forest… will anyone fill it out…?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97449-5B72-ADA0-3B2D-1CBC160D6B9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4360" y="2676525"/>
            <a:ext cx="4490827" cy="3597470"/>
          </a:xfrm>
        </p:spPr>
        <p:txBody>
          <a:bodyPr>
            <a:normAutofit/>
          </a:bodyPr>
          <a:lstStyle/>
          <a:p>
            <a:r>
              <a:rPr lang="en-US" sz="2800" dirty="0"/>
              <a:t>Shared info &amp; instructions in every OEND training</a:t>
            </a:r>
          </a:p>
          <a:p>
            <a:endParaRPr lang="en-US" sz="1000" dirty="0"/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en-US" sz="2800" dirty="0"/>
              <a:t>SUD service providers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en-US" sz="2800" dirty="0"/>
              <a:t>Community Coalitions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en-US" sz="2800" dirty="0"/>
              <a:t>Emergency Responders*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1800" i="1" dirty="0"/>
              <a:t>* Required completed ODFRs for naloxone restocking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C7B50-71A6-D8BE-C032-5EB4CF5706D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81898" y="2676525"/>
            <a:ext cx="5606468" cy="3597470"/>
          </a:xfrm>
        </p:spPr>
        <p:txBody>
          <a:bodyPr>
            <a:normAutofit/>
          </a:bodyPr>
          <a:lstStyle/>
          <a:p>
            <a:r>
              <a:rPr lang="en-US" sz="3200" dirty="0"/>
              <a:t>Hung fliers all around &amp;  included them in naloxone kits</a:t>
            </a:r>
          </a:p>
        </p:txBody>
      </p:sp>
      <p:pic>
        <p:nvPicPr>
          <p:cNvPr id="6146" name="Picture 2" descr="Distribution Flyers: Over 4,030 Royalty ...">
            <a:extLst>
              <a:ext uri="{FF2B5EF4-FFF2-40B4-BE49-F238E27FC236}">
                <a16:creationId xmlns:a16="http://schemas.microsoft.com/office/drawing/2014/main" id="{71F27904-27B3-38BF-6B79-59898CE88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304" y="384487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F153F9-1758-75C7-460A-AB2584B52A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28" r="13418"/>
          <a:stretch/>
        </p:blipFill>
        <p:spPr>
          <a:xfrm>
            <a:off x="9711722" y="5152945"/>
            <a:ext cx="2143125" cy="1514475"/>
          </a:xfrm>
          <a:prstGeom prst="rect">
            <a:avLst/>
          </a:prstGeom>
        </p:spPr>
      </p:pic>
      <p:pic>
        <p:nvPicPr>
          <p:cNvPr id="6150" name="Picture 6" descr="Icon Flyer Stock Illustrations – 236 ...">
            <a:extLst>
              <a:ext uri="{FF2B5EF4-FFF2-40B4-BE49-F238E27FC236}">
                <a16:creationId xmlns:a16="http://schemas.microsoft.com/office/drawing/2014/main" id="{739E38B7-FE3C-BBC2-919D-9FA29D423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480" y="4714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048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CA59A-B3B5-6DD4-5FD6-E4B8394A81F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EED664-D622-BEC6-5F66-60EA78DDF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00" y="1"/>
            <a:ext cx="1007103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99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3A01E-4667-6F2E-F683-5BFF5C77F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Image preview">
            <a:extLst>
              <a:ext uri="{FF2B5EF4-FFF2-40B4-BE49-F238E27FC236}">
                <a16:creationId xmlns:a16="http://schemas.microsoft.com/office/drawing/2014/main" id="{46BB49FC-2A52-B23D-5EC1-2ECF4830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0"/>
            <a:ext cx="8493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580BA7-AA9F-D8E2-62CF-14F3D34E6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70" y="915973"/>
            <a:ext cx="3513124" cy="483149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E6A4DA9-D6D3-B4C8-E42E-FB71D6410A31}"/>
              </a:ext>
            </a:extLst>
          </p:cNvPr>
          <p:cNvSpPr/>
          <p:nvPr/>
        </p:nvSpPr>
        <p:spPr>
          <a:xfrm>
            <a:off x="708660" y="3017520"/>
            <a:ext cx="2411730" cy="61722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3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7C0D580A-9EFB-3017-CAD4-779CBAEFA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5" y="0"/>
            <a:ext cx="8175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D309F8-F1A2-FC14-DEEE-CEF240DBE629}"/>
              </a:ext>
            </a:extLst>
          </p:cNvPr>
          <p:cNvSpPr txBox="1"/>
          <p:nvPr/>
        </p:nvSpPr>
        <p:spPr>
          <a:xfrm>
            <a:off x="391616" y="462116"/>
            <a:ext cx="3333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Naloxone Dosage Low While Survival High</a:t>
            </a:r>
            <a:endParaRPr lang="en-US" sz="3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2E4BA4-8F8D-1ADE-489D-842DF2C162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0" r="5144"/>
          <a:stretch/>
        </p:blipFill>
        <p:spPr>
          <a:xfrm>
            <a:off x="304800" y="2660140"/>
            <a:ext cx="3510116" cy="232430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0874FAC-3A06-F4F4-B5BD-933DA5462C14}"/>
              </a:ext>
            </a:extLst>
          </p:cNvPr>
          <p:cNvSpPr/>
          <p:nvPr/>
        </p:nvSpPr>
        <p:spPr>
          <a:xfrm>
            <a:off x="852318" y="3131820"/>
            <a:ext cx="2411730" cy="100584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2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F5F1E-1E2A-518E-FA64-100201621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7F0159-74DA-1032-A09C-45EF8B797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82" y="507003"/>
            <a:ext cx="7843392" cy="5371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9577B2-DA3E-F78F-AB2A-9AE780F35FD6}"/>
              </a:ext>
            </a:extLst>
          </p:cNvPr>
          <p:cNvSpPr txBox="1"/>
          <p:nvPr/>
        </p:nvSpPr>
        <p:spPr>
          <a:xfrm>
            <a:off x="126668" y="6027831"/>
            <a:ext cx="4445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Missouri DHSS Opioid Dashboard: https://health.mo.gov/data/opioids/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DC4753-AAEB-83F9-8D7E-6250AB725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552" y="507003"/>
            <a:ext cx="9566327" cy="575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0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C9A1ABF-80A8-0325-9201-9D6300524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0"/>
            <a:ext cx="8274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F41C85-7AC3-FA3C-8534-D62978FE2160}"/>
              </a:ext>
            </a:extLst>
          </p:cNvPr>
          <p:cNvSpPr txBox="1"/>
          <p:nvPr/>
        </p:nvSpPr>
        <p:spPr>
          <a:xfrm>
            <a:off x="340468" y="1867711"/>
            <a:ext cx="31323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When fentanyl was believed to be involved in the overdose, more naloxone doses were administered compared to non-fentanyl involved overdoses (β = 0.14, 95% CI = 0.10, 0.17)</a:t>
            </a:r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algn="l" fontAlgn="base"/>
            <a:br>
              <a:rPr lang="en-US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2586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2DB9E12-8AC3-4138-BF4D-720A5525AB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4B194E-8B30-4377-8C59-ECFB902D2A26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{0210F736-6476-4D85-9730-069329240023}tf78853419_win32</Template>
  <TotalTime>7081</TotalTime>
  <Words>458</Words>
  <Application>Microsoft Office PowerPoint</Application>
  <PresentationFormat>Widescreen</PresentationFormat>
  <Paragraphs>64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Franklin Gothic Book</vt:lpstr>
      <vt:lpstr>Franklin Gothic Demi</vt:lpstr>
      <vt:lpstr>neue-haas-grotesk-display</vt:lpstr>
      <vt:lpstr>Segoe UI</vt:lpstr>
      <vt:lpstr>Custom</vt:lpstr>
      <vt:lpstr>Missouri’s Overdose Field Report:  Naloxone dosing remains stable despite concerns otherwise</vt:lpstr>
      <vt:lpstr>Missouri in 2017  </vt:lpstr>
      <vt:lpstr>PowerPoint Presentation</vt:lpstr>
      <vt:lpstr>If an OD Field Report exists in the forest… will anyone fill it out…?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Take-aways</vt:lpstr>
      <vt:lpstr>Finding Allies in Unexpected Places</vt:lpstr>
      <vt:lpstr>Thank you!</vt:lpstr>
      <vt:lpstr>Evidence of more naloxone needed to respond to fentanyl ods? </vt:lpstr>
    </vt:vector>
  </TitlesOfParts>
  <Company>University of Missouri-St. Louis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Missouri’s Overdose Field Report:  Naloxone dosing remains stable despite concerns otherwise</dc:title>
  <dc:creator>Winograd, Rachel</dc:creator>
  <cp:lastModifiedBy>Jackie Debusschere</cp:lastModifiedBy>
  <cp:revision>2</cp:revision>
  <dcterms:created xsi:type="dcterms:W3CDTF">2024-03-13T18:37:18Z</dcterms:created>
  <dcterms:modified xsi:type="dcterms:W3CDTF">2024-03-28T13:42:06Z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